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45"/>
  </p:notesMasterIdLst>
  <p:sldIdLst>
    <p:sldId id="302" r:id="rId2"/>
    <p:sldId id="349" r:id="rId3"/>
    <p:sldId id="383" r:id="rId4"/>
    <p:sldId id="355" r:id="rId5"/>
    <p:sldId id="384" r:id="rId6"/>
    <p:sldId id="393" r:id="rId7"/>
    <p:sldId id="386" r:id="rId8"/>
    <p:sldId id="387" r:id="rId9"/>
    <p:sldId id="388" r:id="rId10"/>
    <p:sldId id="391" r:id="rId11"/>
    <p:sldId id="390" r:id="rId12"/>
    <p:sldId id="398" r:id="rId13"/>
    <p:sldId id="394" r:id="rId14"/>
    <p:sldId id="402" r:id="rId15"/>
    <p:sldId id="406" r:id="rId16"/>
    <p:sldId id="404" r:id="rId17"/>
    <p:sldId id="405" r:id="rId18"/>
    <p:sldId id="410" r:id="rId19"/>
    <p:sldId id="409" r:id="rId20"/>
    <p:sldId id="417" r:id="rId21"/>
    <p:sldId id="418" r:id="rId22"/>
    <p:sldId id="419" r:id="rId23"/>
    <p:sldId id="420" r:id="rId24"/>
    <p:sldId id="421" r:id="rId25"/>
    <p:sldId id="422" r:id="rId26"/>
    <p:sldId id="363" r:id="rId27"/>
    <p:sldId id="372" r:id="rId28"/>
    <p:sldId id="373" r:id="rId29"/>
    <p:sldId id="374" r:id="rId30"/>
    <p:sldId id="375" r:id="rId31"/>
    <p:sldId id="376" r:id="rId32"/>
    <p:sldId id="364" r:id="rId33"/>
    <p:sldId id="377" r:id="rId34"/>
    <p:sldId id="365" r:id="rId35"/>
    <p:sldId id="378" r:id="rId36"/>
    <p:sldId id="423" r:id="rId37"/>
    <p:sldId id="414" r:id="rId38"/>
    <p:sldId id="416" r:id="rId39"/>
    <p:sldId id="415" r:id="rId40"/>
    <p:sldId id="407" r:id="rId41"/>
    <p:sldId id="408" r:id="rId42"/>
    <p:sldId id="412" r:id="rId43"/>
    <p:sldId id="413" r:id="rId44"/>
  </p:sldIdLst>
  <p:sldSz cx="9144000" cy="5143500" type="screen16x9"/>
  <p:notesSz cx="6858000" cy="9144000"/>
  <p:embeddedFontLst>
    <p:embeddedFont>
      <p:font typeface="HYLeMiaoTiW" panose="02020500000000000000" charset="-120"/>
      <p:regular r:id="rId46"/>
    </p:embeddedFont>
    <p:embeddedFont>
      <p:font typeface="HYShiGuangTiW" panose="02020500000000000000" charset="-120"/>
      <p:regular r:id="rId47"/>
    </p:embeddedFont>
    <p:embeddedFont>
      <p:font typeface="方正正黑简体" panose="02020500000000000000" charset="-120"/>
      <p:regular r:id="rId48"/>
    </p:embeddedFon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Microsoft YaHei" panose="020B0503020204020204" pitchFamily="34" charset="-122"/>
      <p:regular r:id="rId53"/>
      <p:bold r:id="rId54"/>
    </p:embeddedFont>
    <p:embeddedFont>
      <p:font typeface="微軟正黑體" panose="020B0604030504040204" pitchFamily="34" charset="-120"/>
      <p:regular r:id="rId55"/>
      <p:bold r:id="rId56"/>
    </p:embeddedFont>
    <p:embeddedFont>
      <p:font typeface="標楷體" panose="03000509000000000000" pitchFamily="65" charset="-120"/>
      <p:regular r:id="rId57"/>
    </p:embeddedFont>
  </p:embeddedFontLst>
  <p:custDataLst>
    <p:tags r:id="rId58"/>
  </p:custDataLst>
  <p:defaultTextStyle>
    <a:defPPr>
      <a:defRPr lang="zh-CN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Nexa Light" pitchFamily="50" charset="0"/>
        <a:ea typeface="华康少女文字W5(P)" pitchFamily="8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DE74C"/>
    <a:srgbClr val="FF0000"/>
    <a:srgbClr val="C9C1B2"/>
    <a:srgbClr val="0E1214"/>
    <a:srgbClr val="D7CDB8"/>
    <a:srgbClr val="F6F8EA"/>
    <a:srgbClr val="87AE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4464" autoAdjust="0"/>
  </p:normalViewPr>
  <p:slideViewPr>
    <p:cSldViewPr snapToGrid="0">
      <p:cViewPr varScale="1">
        <p:scale>
          <a:sx n="96" d="100"/>
          <a:sy n="96" d="100"/>
        </p:scale>
        <p:origin x="6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font" Target="fonts/font10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8.fntdata"/><Relationship Id="rId58" Type="http://schemas.openxmlformats.org/officeDocument/2006/relationships/tags" Target="tags/tag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56" Type="http://schemas.openxmlformats.org/officeDocument/2006/relationships/font" Target="fonts/font11.fntdata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9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57" Type="http://schemas.openxmlformats.org/officeDocument/2006/relationships/font" Target="fonts/font12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7.fntdata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43C771A-2843-41C4-81C7-C1B6AC0AA17E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B230175-53DD-4E73-9214-47E7768A7B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444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0286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4748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7653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77454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45413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49322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37060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46667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74538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89096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8217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0324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6591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88250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65812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44313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58842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23570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4870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31559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41385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3043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12079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50892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01399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413187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786163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67377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79183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22755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461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9858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5CA129-E11A-4B89-A055-1825DBAAE58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712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9723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8436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38967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8D95F9-FA6E-47F2-826A-9AC4F1DF8A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4128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31C55-0E2B-49CD-B73E-291C2CF8C31E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21D8E-7AB3-4C88-A360-C0EF0B3F16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43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9FB56-163F-4A82-AE14-98873763602B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9EED-893A-458A-A061-94A903F12D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39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75850-5AC0-4FE3-925B-AC1F84D13FC9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97754-063E-4FB5-B8B8-819B54254D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709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7A213-E0F0-4885-A7BF-7958A73D3B3A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759FB-DD7F-4A4E-A5F7-D9996B47B1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181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44978-0429-450C-8118-6B1452FBF487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0F3FC-5603-434F-9F82-DE736E9FB7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83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ECC89-AB89-4EFD-ABAF-A11B069C1856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219C6-8ABB-4321-885E-AEF6836A11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914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27025"/>
            <a:ext cx="2495550" cy="479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>
          <a:xfrm>
            <a:off x="0" y="5040313"/>
            <a:ext cx="9144000" cy="104775"/>
          </a:xfrm>
          <a:prstGeom prst="rect">
            <a:avLst/>
          </a:prstGeom>
          <a:solidFill>
            <a:srgbClr val="06417E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</p:spTree>
    <p:extLst>
      <p:ext uri="{BB962C8B-B14F-4D97-AF65-F5344CB8AC3E}">
        <p14:creationId xmlns:p14="http://schemas.microsoft.com/office/powerpoint/2010/main" val="21057569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6"/>
          <p:cNvCxnSpPr/>
          <p:nvPr userDrawn="1"/>
        </p:nvCxnSpPr>
        <p:spPr>
          <a:xfrm>
            <a:off x="0" y="4894263"/>
            <a:ext cx="9144000" cy="0"/>
          </a:xfrm>
          <a:prstGeom prst="line">
            <a:avLst/>
          </a:prstGeom>
          <a:ln w="19050">
            <a:solidFill>
              <a:srgbClr val="006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66700"/>
            <a:ext cx="8150225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6" name="矩形 5"/>
          <p:cNvSpPr/>
          <p:nvPr userDrawn="1"/>
        </p:nvSpPr>
        <p:spPr>
          <a:xfrm>
            <a:off x="0" y="4948238"/>
            <a:ext cx="9144000" cy="196850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pic>
        <p:nvPicPr>
          <p:cNvPr id="7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100013"/>
            <a:ext cx="11334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12"/>
          <p:cNvSpPr txBox="1"/>
          <p:nvPr userDrawn="1"/>
        </p:nvSpPr>
        <p:spPr>
          <a:xfrm>
            <a:off x="146050" y="114300"/>
            <a:ext cx="2159000" cy="32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3705365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6"/>
          <p:cNvCxnSpPr/>
          <p:nvPr userDrawn="1"/>
        </p:nvCxnSpPr>
        <p:spPr>
          <a:xfrm>
            <a:off x="0" y="4894263"/>
            <a:ext cx="9144000" cy="0"/>
          </a:xfrm>
          <a:prstGeom prst="line">
            <a:avLst/>
          </a:prstGeom>
          <a:ln w="19050">
            <a:solidFill>
              <a:srgbClr val="006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66700"/>
            <a:ext cx="8150225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6" name="矩形 5"/>
          <p:cNvSpPr/>
          <p:nvPr userDrawn="1"/>
        </p:nvSpPr>
        <p:spPr>
          <a:xfrm>
            <a:off x="0" y="4948238"/>
            <a:ext cx="9144000" cy="196850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pic>
        <p:nvPicPr>
          <p:cNvPr id="7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100013"/>
            <a:ext cx="11334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12"/>
          <p:cNvSpPr txBox="1"/>
          <p:nvPr userDrawn="1"/>
        </p:nvSpPr>
        <p:spPr>
          <a:xfrm>
            <a:off x="146050" y="114300"/>
            <a:ext cx="2159000" cy="32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26826022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6"/>
          <p:cNvCxnSpPr/>
          <p:nvPr userDrawn="1"/>
        </p:nvCxnSpPr>
        <p:spPr>
          <a:xfrm>
            <a:off x="0" y="4894263"/>
            <a:ext cx="9144000" cy="0"/>
          </a:xfrm>
          <a:prstGeom prst="line">
            <a:avLst/>
          </a:prstGeom>
          <a:ln w="19050">
            <a:solidFill>
              <a:srgbClr val="006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66700"/>
            <a:ext cx="8150225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sp>
        <p:nvSpPr>
          <p:cNvPr id="6" name="矩形 5"/>
          <p:cNvSpPr/>
          <p:nvPr userDrawn="1"/>
        </p:nvSpPr>
        <p:spPr>
          <a:xfrm>
            <a:off x="0" y="4948238"/>
            <a:ext cx="9144000" cy="196850"/>
          </a:xfrm>
          <a:prstGeom prst="rect">
            <a:avLst/>
          </a:prstGeom>
          <a:solidFill>
            <a:srgbClr val="006569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44" tIns="34272" rIns="68544" bIns="34272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9"/>
          </a:p>
        </p:txBody>
      </p:sp>
      <p:pic>
        <p:nvPicPr>
          <p:cNvPr id="7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100013"/>
            <a:ext cx="11334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12"/>
          <p:cNvSpPr txBox="1"/>
          <p:nvPr userDrawn="1"/>
        </p:nvSpPr>
        <p:spPr>
          <a:xfrm>
            <a:off x="146050" y="114300"/>
            <a:ext cx="2159000" cy="32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3968278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6"/>
          <p:cNvGrpSpPr>
            <a:grpSpLocks noChangeAspect="1"/>
          </p:cNvGrpSpPr>
          <p:nvPr userDrawn="1"/>
        </p:nvGrpSpPr>
        <p:grpSpPr>
          <a:xfrm>
            <a:off x="0" y="206343"/>
            <a:ext cx="214975" cy="360000"/>
            <a:chOff x="194371" y="217201"/>
            <a:chExt cx="237165" cy="468000"/>
          </a:xfrm>
          <a:solidFill>
            <a:srgbClr val="7CC144"/>
          </a:solidFill>
        </p:grpSpPr>
        <p:sp>
          <p:nvSpPr>
            <p:cNvPr id="4" name="矩形 3"/>
            <p:cNvSpPr/>
            <p:nvPr/>
          </p:nvSpPr>
          <p:spPr>
            <a:xfrm>
              <a:off x="194371" y="217201"/>
              <a:ext cx="144016" cy="46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395536" y="217201"/>
              <a:ext cx="36000" cy="46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</p:grpSp>
      <p:sp>
        <p:nvSpPr>
          <p:cNvPr id="6" name="矩形 5"/>
          <p:cNvSpPr/>
          <p:nvPr userDrawn="1"/>
        </p:nvSpPr>
        <p:spPr>
          <a:xfrm>
            <a:off x="0" y="5056188"/>
            <a:ext cx="9144000" cy="107950"/>
          </a:xfrm>
          <a:prstGeom prst="rect">
            <a:avLst/>
          </a:prstGeom>
          <a:solidFill>
            <a:srgbClr val="7CC1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7" name="文本框 10"/>
          <p:cNvSpPr txBox="1">
            <a:spLocks noChangeArrowheads="1"/>
          </p:cNvSpPr>
          <p:nvPr userDrawn="1"/>
        </p:nvSpPr>
        <p:spPr bwMode="auto">
          <a:xfrm>
            <a:off x="198438" y="217488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eaLnBrk="1" hangingPunct="1"/>
            <a:r>
              <a:rPr lang="zh-CN" altLang="en-US" sz="1800">
                <a:latin typeface="方正正黑简体" pitchFamily="2" charset="-122"/>
                <a:ea typeface="方正正黑简体" pitchFamily="2" charset="-122"/>
              </a:rPr>
              <a:t>点击添加标题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392424" y="1234440"/>
            <a:ext cx="2359152" cy="149504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endParaRPr lang="id-ID" noProof="0" dirty="0"/>
          </a:p>
        </p:txBody>
      </p:sp>
    </p:spTree>
    <p:extLst>
      <p:ext uri="{BB962C8B-B14F-4D97-AF65-F5344CB8AC3E}">
        <p14:creationId xmlns:p14="http://schemas.microsoft.com/office/powerpoint/2010/main" val="359456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788" y="-68263"/>
            <a:ext cx="9299576" cy="526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8"/>
          <p:cNvSpPr txBox="1">
            <a:spLocks noChangeArrowheads="1"/>
          </p:cNvSpPr>
          <p:nvPr userDrawn="1"/>
        </p:nvSpPr>
        <p:spPr bwMode="auto">
          <a:xfrm>
            <a:off x="411163" y="384175"/>
            <a:ext cx="17605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F2F2F2"/>
                </a:solidFill>
                <a:latin typeface="华康少女文字W5(P)" pitchFamily="82" charset="-122"/>
              </a:rPr>
              <a:t>单击此处添加标题</a:t>
            </a:r>
          </a:p>
        </p:txBody>
      </p:sp>
      <p:pic>
        <p:nvPicPr>
          <p:cNvPr id="5" name="图片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8" y="223838"/>
            <a:ext cx="1023937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3883025"/>
            <a:ext cx="1517650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263" y="4276725"/>
            <a:ext cx="1293812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909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0265431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700088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-20638"/>
            <a:ext cx="1704975" cy="72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 userDrawn="1"/>
        </p:nvSpPr>
        <p:spPr bwMode="auto">
          <a:xfrm>
            <a:off x="6477000" y="176213"/>
            <a:ext cx="903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itchFamily="50" charset="0"/>
                <a:ea typeface="华康少女文字W5(P)" pitchFamily="8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8564563" y="258763"/>
            <a:ext cx="184150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8329613" y="258763"/>
            <a:ext cx="182562" cy="138112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8097838" y="258763"/>
            <a:ext cx="184150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7861300" y="258763"/>
            <a:ext cx="184150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7626350" y="258763"/>
            <a:ext cx="184150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7383463" y="258763"/>
            <a:ext cx="184150" cy="13811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540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788" y="-68263"/>
            <a:ext cx="9299576" cy="526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8" y="223838"/>
            <a:ext cx="1023937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3883025"/>
            <a:ext cx="1517650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263" y="4276725"/>
            <a:ext cx="1293812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6374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788" y="-68263"/>
            <a:ext cx="9299576" cy="526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8" y="223838"/>
            <a:ext cx="1023937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832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788" y="-68263"/>
            <a:ext cx="9299576" cy="526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25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94AE9-BFB5-4C7D-80F4-587D5D1C6319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7C25C-E77B-4A99-9EC1-13A4156AE3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519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08DCA-2C32-4E9D-8ECC-8DB42F61C8A5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D05EA-EA43-48CD-A49F-289DA9410E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317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08FE3-D003-4387-8E6F-07D80CF55B12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708D6-846E-4EB4-AACE-269D5E51AA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56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D1898-4BE2-4BB9-9DEB-EC9060E07FAE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D0F1A-4185-45D1-8130-49E5D8FEC1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9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TW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T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3221765-8F21-4E24-B369-30EE524F5453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7336C0D-ADA6-4596-B3F1-A76AC39B61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35" r:id="rId2"/>
    <p:sldLayoutId id="2147483736" r:id="rId3"/>
    <p:sldLayoutId id="2147483737" r:id="rId4"/>
    <p:sldLayoutId id="2147483738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9" r:id="rId15"/>
    <p:sldLayoutId id="2147483740" r:id="rId16"/>
    <p:sldLayoutId id="2147483741" r:id="rId17"/>
    <p:sldLayoutId id="2147483742" r:id="rId18"/>
    <p:sldLayoutId id="2147483743" r:id="rId19"/>
    <p:sldLayoutId id="2147483744" r:id="rId20"/>
    <p:sldLayoutId id="2147483745" r:id="rId2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anose="02000000000000000000" pitchFamily="50" charset="0"/>
          <a:ea typeface="华康少女文字W5(P)" panose="040F0500000000000000" pitchFamily="8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anose="02000000000000000000" pitchFamily="50" charset="0"/>
          <a:ea typeface="华康少女文字W5(P)" panose="040F0500000000000000" pitchFamily="8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anose="02000000000000000000" pitchFamily="50" charset="0"/>
          <a:ea typeface="华康少女文字W5(P)" panose="040F0500000000000000" pitchFamily="8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anose="02000000000000000000" pitchFamily="50" charset="0"/>
          <a:ea typeface="华康少女文字W5(P)" panose="040F0500000000000000" pitchFamily="8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anose="02000000000000000000" pitchFamily="50" charset="0"/>
          <a:ea typeface="华康少女文字W5(P)" panose="040F0500000000000000" pitchFamily="8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anose="02000000000000000000" pitchFamily="50" charset="0"/>
          <a:ea typeface="华康少女文字W5(P)" panose="040F0500000000000000" pitchFamily="8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anose="02000000000000000000" pitchFamily="50" charset="0"/>
          <a:ea typeface="华康少女文字W5(P)" panose="040F0500000000000000" pitchFamily="8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Nexa Light" panose="02000000000000000000" pitchFamily="50" charset="0"/>
          <a:ea typeface="华康少女文字W5(P)" panose="040F0500000000000000" pitchFamily="8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855663"/>
            <a:ext cx="504825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3" y="725488"/>
            <a:ext cx="377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276225"/>
            <a:ext cx="68421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95275"/>
            <a:ext cx="1087438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" y="3787775"/>
            <a:ext cx="12636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>
            <a:grpSpLocks noChangeAspect="1"/>
          </p:cNvGrpSpPr>
          <p:nvPr/>
        </p:nvGrpSpPr>
        <p:grpSpPr bwMode="auto">
          <a:xfrm>
            <a:off x="2832035" y="1530478"/>
            <a:ext cx="831162" cy="1323439"/>
            <a:chOff x="2129159" y="1702183"/>
            <a:chExt cx="678777" cy="1082239"/>
          </a:xfrm>
        </p:grpSpPr>
        <p:grpSp>
          <p:nvGrpSpPr>
            <p:cNvPr id="14386" name="组合 49"/>
            <p:cNvGrpSpPr>
              <a:grpSpLocks/>
            </p:cNvGrpSpPr>
            <p:nvPr/>
          </p:nvGrpSpPr>
          <p:grpSpPr bwMode="auto">
            <a:xfrm>
              <a:off x="2257678" y="1707420"/>
              <a:ext cx="550258" cy="550258"/>
              <a:chOff x="3827533" y="704007"/>
              <a:chExt cx="550258" cy="550258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3827815" y="703963"/>
                <a:ext cx="549695" cy="550426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47" name="直接连接符 46"/>
              <p:cNvCxnSpPr>
                <a:stCxn id="29" idx="1"/>
                <a:endCxn id="29" idx="3"/>
              </p:cNvCxnSpPr>
              <p:nvPr/>
            </p:nvCxnSpPr>
            <p:spPr>
              <a:xfrm>
                <a:off x="3827815" y="979176"/>
                <a:ext cx="549695" cy="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>
                <a:stCxn id="29" idx="0"/>
                <a:endCxn id="29" idx="2"/>
              </p:cNvCxnSpPr>
              <p:nvPr/>
            </p:nvCxnSpPr>
            <p:spPr>
              <a:xfrm>
                <a:off x="4102662" y="703963"/>
                <a:ext cx="0" cy="55042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87" name="文本框 1"/>
            <p:cNvSpPr txBox="1">
              <a:spLocks noChangeArrowheads="1"/>
            </p:cNvSpPr>
            <p:nvPr/>
          </p:nvSpPr>
          <p:spPr bwMode="auto">
            <a:xfrm>
              <a:off x="2129159" y="1702183"/>
              <a:ext cx="661189" cy="1082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TW" altLang="en-US" sz="8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未</a:t>
              </a:r>
              <a:endParaRPr lang="zh-CN" altLang="en-US" sz="8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4" name="组合 3"/>
          <p:cNvGrpSpPr>
            <a:grpSpLocks noChangeAspect="1"/>
          </p:cNvGrpSpPr>
          <p:nvPr/>
        </p:nvGrpSpPr>
        <p:grpSpPr bwMode="auto">
          <a:xfrm>
            <a:off x="3772385" y="1530478"/>
            <a:ext cx="811213" cy="1323439"/>
            <a:chOff x="3054233" y="1702183"/>
            <a:chExt cx="661189" cy="1082239"/>
          </a:xfrm>
        </p:grpSpPr>
        <p:grpSp>
          <p:nvGrpSpPr>
            <p:cNvPr id="14381" name="组合 13"/>
            <p:cNvGrpSpPr>
              <a:grpSpLocks/>
            </p:cNvGrpSpPr>
            <p:nvPr/>
          </p:nvGrpSpPr>
          <p:grpSpPr bwMode="auto">
            <a:xfrm>
              <a:off x="3083065" y="1707420"/>
              <a:ext cx="550258" cy="550258"/>
              <a:chOff x="3827533" y="704007"/>
              <a:chExt cx="550258" cy="550258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3827167" y="703963"/>
                <a:ext cx="551206" cy="550426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16" name="直接连接符 15"/>
              <p:cNvCxnSpPr>
                <a:stCxn id="15" idx="1"/>
                <a:endCxn id="15" idx="3"/>
              </p:cNvCxnSpPr>
              <p:nvPr/>
            </p:nvCxnSpPr>
            <p:spPr>
              <a:xfrm>
                <a:off x="3827167" y="979176"/>
                <a:ext cx="551206" cy="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>
                <a:stCxn id="15" idx="0"/>
                <a:endCxn id="15" idx="2"/>
              </p:cNvCxnSpPr>
              <p:nvPr/>
            </p:nvCxnSpPr>
            <p:spPr>
              <a:xfrm>
                <a:off x="4102770" y="703963"/>
                <a:ext cx="0" cy="55042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82" name="文本框 41"/>
            <p:cNvSpPr txBox="1">
              <a:spLocks noChangeArrowheads="1"/>
            </p:cNvSpPr>
            <p:nvPr/>
          </p:nvSpPr>
          <p:spPr bwMode="auto">
            <a:xfrm>
              <a:off x="3054233" y="1702183"/>
              <a:ext cx="661189" cy="1082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TW" altLang="en-US" sz="8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走</a:t>
              </a:r>
              <a:endParaRPr lang="zh-CN" altLang="en-US" sz="8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5" name="组合 4"/>
          <p:cNvGrpSpPr>
            <a:grpSpLocks noChangeAspect="1"/>
          </p:cNvGrpSpPr>
          <p:nvPr/>
        </p:nvGrpSpPr>
        <p:grpSpPr bwMode="auto">
          <a:xfrm>
            <a:off x="4631127" y="1530478"/>
            <a:ext cx="867001" cy="1323439"/>
            <a:chOff x="3908452" y="1702183"/>
            <a:chExt cx="708047" cy="1082239"/>
          </a:xfrm>
        </p:grpSpPr>
        <p:grpSp>
          <p:nvGrpSpPr>
            <p:cNvPr id="14376" name="组合 18"/>
            <p:cNvGrpSpPr>
              <a:grpSpLocks/>
            </p:cNvGrpSpPr>
            <p:nvPr/>
          </p:nvGrpSpPr>
          <p:grpSpPr bwMode="auto">
            <a:xfrm>
              <a:off x="3908452" y="1707420"/>
              <a:ext cx="550258" cy="550258"/>
              <a:chOff x="3827533" y="704007"/>
              <a:chExt cx="550258" cy="550258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3827606" y="703963"/>
                <a:ext cx="549695" cy="550426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22" name="直接连接符 21"/>
              <p:cNvCxnSpPr>
                <a:stCxn id="20" idx="1"/>
                <a:endCxn id="20" idx="3"/>
              </p:cNvCxnSpPr>
              <p:nvPr/>
            </p:nvCxnSpPr>
            <p:spPr>
              <a:xfrm>
                <a:off x="3827606" y="979176"/>
                <a:ext cx="549695" cy="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stCxn id="20" idx="0"/>
                <a:endCxn id="20" idx="2"/>
              </p:cNvCxnSpPr>
              <p:nvPr/>
            </p:nvCxnSpPr>
            <p:spPr>
              <a:xfrm>
                <a:off x="4102453" y="703963"/>
                <a:ext cx="0" cy="55042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77" name="文本框 42"/>
            <p:cNvSpPr txBox="1">
              <a:spLocks noChangeArrowheads="1"/>
            </p:cNvSpPr>
            <p:nvPr/>
          </p:nvSpPr>
          <p:spPr bwMode="auto">
            <a:xfrm>
              <a:off x="3955310" y="1702183"/>
              <a:ext cx="661189" cy="1082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TW" altLang="en-US" sz="8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之</a:t>
              </a:r>
              <a:endParaRPr lang="zh-CN" altLang="en-US" sz="8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6" name="组合 5"/>
          <p:cNvGrpSpPr>
            <a:grpSpLocks noChangeAspect="1"/>
          </p:cNvGrpSpPr>
          <p:nvPr/>
        </p:nvGrpSpPr>
        <p:grpSpPr bwMode="auto">
          <a:xfrm>
            <a:off x="5458686" y="1536883"/>
            <a:ext cx="992980" cy="1346219"/>
            <a:chOff x="4733839" y="1707420"/>
            <a:chExt cx="810928" cy="1100867"/>
          </a:xfrm>
        </p:grpSpPr>
        <p:grpSp>
          <p:nvGrpSpPr>
            <p:cNvPr id="14371" name="组合 23"/>
            <p:cNvGrpSpPr>
              <a:grpSpLocks/>
            </p:cNvGrpSpPr>
            <p:nvPr/>
          </p:nvGrpSpPr>
          <p:grpSpPr bwMode="auto">
            <a:xfrm>
              <a:off x="4733839" y="1707420"/>
              <a:ext cx="550258" cy="550258"/>
              <a:chOff x="3827533" y="704007"/>
              <a:chExt cx="550258" cy="550258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3827223" y="703963"/>
                <a:ext cx="550991" cy="550426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32" name="直接连接符 31"/>
              <p:cNvCxnSpPr>
                <a:stCxn id="26" idx="1"/>
                <a:endCxn id="26" idx="3"/>
              </p:cNvCxnSpPr>
              <p:nvPr/>
            </p:nvCxnSpPr>
            <p:spPr>
              <a:xfrm>
                <a:off x="3827223" y="979176"/>
                <a:ext cx="550991" cy="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>
                <a:stCxn id="26" idx="0"/>
                <a:endCxn id="26" idx="2"/>
              </p:cNvCxnSpPr>
              <p:nvPr/>
            </p:nvCxnSpPr>
            <p:spPr>
              <a:xfrm>
                <a:off x="4103367" y="703963"/>
                <a:ext cx="0" cy="55042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72" name="文本框 43"/>
            <p:cNvSpPr txBox="1">
              <a:spLocks noChangeArrowheads="1"/>
            </p:cNvSpPr>
            <p:nvPr/>
          </p:nvSpPr>
          <p:spPr bwMode="auto">
            <a:xfrm>
              <a:off x="4883578" y="1726048"/>
              <a:ext cx="661189" cy="1082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TW" altLang="en-US" sz="8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路</a:t>
              </a:r>
              <a:endParaRPr lang="zh-CN" altLang="en-US" sz="8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4366" name="组合 33"/>
          <p:cNvGrpSpPr>
            <a:grpSpLocks/>
          </p:cNvGrpSpPr>
          <p:nvPr/>
        </p:nvGrpSpPr>
        <p:grpSpPr bwMode="auto">
          <a:xfrm>
            <a:off x="6085414" y="1536882"/>
            <a:ext cx="673790" cy="672895"/>
            <a:chOff x="3827533" y="704007"/>
            <a:chExt cx="550258" cy="550258"/>
          </a:xfrm>
        </p:grpSpPr>
        <p:sp>
          <p:nvSpPr>
            <p:cNvPr id="35" name="矩形 34"/>
            <p:cNvSpPr/>
            <p:nvPr/>
          </p:nvSpPr>
          <p:spPr>
            <a:xfrm>
              <a:off x="3827223" y="703963"/>
              <a:ext cx="550991" cy="550426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cxnSp>
          <p:nvCxnSpPr>
            <p:cNvPr id="36" name="直接连接符 35"/>
            <p:cNvCxnSpPr>
              <a:stCxn id="35" idx="1"/>
              <a:endCxn id="35" idx="3"/>
            </p:cNvCxnSpPr>
            <p:nvPr/>
          </p:nvCxnSpPr>
          <p:spPr>
            <a:xfrm>
              <a:off x="3827223" y="979176"/>
              <a:ext cx="550991" cy="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stCxn id="35" idx="0"/>
              <a:endCxn id="35" idx="2"/>
            </p:cNvCxnSpPr>
            <p:nvPr/>
          </p:nvCxnSpPr>
          <p:spPr>
            <a:xfrm>
              <a:off x="4103367" y="703963"/>
              <a:ext cx="0" cy="550426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直接连接符 47"/>
          <p:cNvCxnSpPr>
            <a:cxnSpLocks/>
          </p:cNvCxnSpPr>
          <p:nvPr/>
        </p:nvCxnSpPr>
        <p:spPr>
          <a:xfrm>
            <a:off x="2484783" y="2707578"/>
            <a:ext cx="4274939" cy="22206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101600" dist="63500" dir="2700000" algn="tl" rotWithShape="0">
              <a:prstClr val="black">
                <a:alpha val="5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4"/>
          <p:cNvGrpSpPr>
            <a:grpSpLocks noChangeAspect="1"/>
          </p:cNvGrpSpPr>
          <p:nvPr/>
        </p:nvGrpSpPr>
        <p:grpSpPr bwMode="auto">
          <a:xfrm rot="20369888">
            <a:off x="1671178" y="1963881"/>
            <a:ext cx="971857" cy="648195"/>
            <a:chOff x="2432" y="1318"/>
            <a:chExt cx="657" cy="437"/>
          </a:xfrm>
        </p:grpSpPr>
        <p:sp>
          <p:nvSpPr>
            <p:cNvPr id="28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34" y="1329"/>
              <a:ext cx="652" cy="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2" name="Freeform 5"/>
            <p:cNvSpPr>
              <a:spLocks/>
            </p:cNvSpPr>
            <p:nvPr/>
          </p:nvSpPr>
          <p:spPr bwMode="auto">
            <a:xfrm>
              <a:off x="2478" y="1329"/>
              <a:ext cx="611" cy="424"/>
            </a:xfrm>
            <a:custGeom>
              <a:avLst/>
              <a:gdLst>
                <a:gd name="T0" fmla="*/ 315 w 351"/>
                <a:gd name="T1" fmla="*/ 0 h 242"/>
                <a:gd name="T2" fmla="*/ 292 w 351"/>
                <a:gd name="T3" fmla="*/ 9 h 242"/>
                <a:gd name="T4" fmla="*/ 291 w 351"/>
                <a:gd name="T5" fmla="*/ 10 h 242"/>
                <a:gd name="T6" fmla="*/ 309 w 351"/>
                <a:gd name="T7" fmla="*/ 3 h 242"/>
                <a:gd name="T8" fmla="*/ 310 w 351"/>
                <a:gd name="T9" fmla="*/ 4 h 242"/>
                <a:gd name="T10" fmla="*/ 317 w 351"/>
                <a:gd name="T11" fmla="*/ 10 h 242"/>
                <a:gd name="T12" fmla="*/ 325 w 351"/>
                <a:gd name="T13" fmla="*/ 27 h 242"/>
                <a:gd name="T14" fmla="*/ 336 w 351"/>
                <a:gd name="T15" fmla="*/ 59 h 242"/>
                <a:gd name="T16" fmla="*/ 268 w 351"/>
                <a:gd name="T17" fmla="*/ 95 h 242"/>
                <a:gd name="T18" fmla="*/ 267 w 351"/>
                <a:gd name="T19" fmla="*/ 95 h 242"/>
                <a:gd name="T20" fmla="*/ 267 w 351"/>
                <a:gd name="T21" fmla="*/ 95 h 242"/>
                <a:gd name="T22" fmla="*/ 24 w 351"/>
                <a:gd name="T23" fmla="*/ 219 h 242"/>
                <a:gd name="T24" fmla="*/ 2 w 351"/>
                <a:gd name="T25" fmla="*/ 229 h 242"/>
                <a:gd name="T26" fmla="*/ 0 w 351"/>
                <a:gd name="T27" fmla="*/ 229 h 242"/>
                <a:gd name="T28" fmla="*/ 6 w 351"/>
                <a:gd name="T29" fmla="*/ 240 h 242"/>
                <a:gd name="T30" fmla="*/ 12 w 351"/>
                <a:gd name="T31" fmla="*/ 242 h 242"/>
                <a:gd name="T32" fmla="*/ 34 w 351"/>
                <a:gd name="T33" fmla="*/ 232 h 242"/>
                <a:gd name="T34" fmla="*/ 350 w 351"/>
                <a:gd name="T35" fmla="*/ 68 h 242"/>
                <a:gd name="T36" fmla="*/ 335 w 351"/>
                <a:gd name="T37" fmla="*/ 29 h 242"/>
                <a:gd name="T38" fmla="*/ 324 w 351"/>
                <a:gd name="T39" fmla="*/ 8 h 242"/>
                <a:gd name="T40" fmla="*/ 317 w 351"/>
                <a:gd name="T41" fmla="*/ 1 h 242"/>
                <a:gd name="T42" fmla="*/ 315 w 351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1" h="242">
                  <a:moveTo>
                    <a:pt x="315" y="0"/>
                  </a:moveTo>
                  <a:cubicBezTo>
                    <a:pt x="311" y="0"/>
                    <a:pt x="299" y="6"/>
                    <a:pt x="292" y="9"/>
                  </a:cubicBezTo>
                  <a:cubicBezTo>
                    <a:pt x="292" y="9"/>
                    <a:pt x="292" y="9"/>
                    <a:pt x="291" y="10"/>
                  </a:cubicBezTo>
                  <a:cubicBezTo>
                    <a:pt x="298" y="7"/>
                    <a:pt x="306" y="3"/>
                    <a:pt x="309" y="3"/>
                  </a:cubicBezTo>
                  <a:cubicBezTo>
                    <a:pt x="309" y="3"/>
                    <a:pt x="310" y="3"/>
                    <a:pt x="310" y="4"/>
                  </a:cubicBezTo>
                  <a:cubicBezTo>
                    <a:pt x="312" y="6"/>
                    <a:pt x="317" y="10"/>
                    <a:pt x="317" y="10"/>
                  </a:cubicBezTo>
                  <a:cubicBezTo>
                    <a:pt x="317" y="10"/>
                    <a:pt x="321" y="15"/>
                    <a:pt x="325" y="27"/>
                  </a:cubicBezTo>
                  <a:cubicBezTo>
                    <a:pt x="330" y="39"/>
                    <a:pt x="338" y="56"/>
                    <a:pt x="336" y="59"/>
                  </a:cubicBezTo>
                  <a:cubicBezTo>
                    <a:pt x="336" y="60"/>
                    <a:pt x="308" y="75"/>
                    <a:pt x="268" y="95"/>
                  </a:cubicBezTo>
                  <a:cubicBezTo>
                    <a:pt x="268" y="95"/>
                    <a:pt x="268" y="95"/>
                    <a:pt x="267" y="95"/>
                  </a:cubicBezTo>
                  <a:cubicBezTo>
                    <a:pt x="267" y="95"/>
                    <a:pt x="267" y="95"/>
                    <a:pt x="267" y="95"/>
                  </a:cubicBezTo>
                  <a:cubicBezTo>
                    <a:pt x="179" y="140"/>
                    <a:pt x="38" y="211"/>
                    <a:pt x="24" y="219"/>
                  </a:cubicBezTo>
                  <a:cubicBezTo>
                    <a:pt x="11" y="227"/>
                    <a:pt x="5" y="229"/>
                    <a:pt x="2" y="229"/>
                  </a:cubicBezTo>
                  <a:cubicBezTo>
                    <a:pt x="1" y="229"/>
                    <a:pt x="0" y="229"/>
                    <a:pt x="0" y="229"/>
                  </a:cubicBezTo>
                  <a:cubicBezTo>
                    <a:pt x="3" y="235"/>
                    <a:pt x="5" y="239"/>
                    <a:pt x="6" y="240"/>
                  </a:cubicBezTo>
                  <a:cubicBezTo>
                    <a:pt x="8" y="241"/>
                    <a:pt x="9" y="242"/>
                    <a:pt x="12" y="242"/>
                  </a:cubicBezTo>
                  <a:cubicBezTo>
                    <a:pt x="16" y="242"/>
                    <a:pt x="22" y="240"/>
                    <a:pt x="34" y="232"/>
                  </a:cubicBezTo>
                  <a:cubicBezTo>
                    <a:pt x="54" y="220"/>
                    <a:pt x="348" y="72"/>
                    <a:pt x="350" y="68"/>
                  </a:cubicBezTo>
                  <a:cubicBezTo>
                    <a:pt x="351" y="65"/>
                    <a:pt x="341" y="44"/>
                    <a:pt x="335" y="29"/>
                  </a:cubicBezTo>
                  <a:cubicBezTo>
                    <a:pt x="329" y="15"/>
                    <a:pt x="324" y="8"/>
                    <a:pt x="324" y="8"/>
                  </a:cubicBezTo>
                  <a:cubicBezTo>
                    <a:pt x="324" y="8"/>
                    <a:pt x="319" y="3"/>
                    <a:pt x="317" y="1"/>
                  </a:cubicBezTo>
                  <a:cubicBezTo>
                    <a:pt x="316" y="0"/>
                    <a:pt x="316" y="0"/>
                    <a:pt x="3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2440" y="1318"/>
              <a:ext cx="634" cy="401"/>
            </a:xfrm>
            <a:custGeom>
              <a:avLst/>
              <a:gdLst>
                <a:gd name="T0" fmla="*/ 3 w 364"/>
                <a:gd name="T1" fmla="*/ 171 h 229"/>
                <a:gd name="T2" fmla="*/ 3 w 364"/>
                <a:gd name="T3" fmla="*/ 182 h 229"/>
                <a:gd name="T4" fmla="*/ 23 w 364"/>
                <a:gd name="T5" fmla="*/ 225 h 229"/>
                <a:gd name="T6" fmla="*/ 50 w 364"/>
                <a:gd name="T7" fmla="*/ 217 h 229"/>
                <a:gd name="T8" fmla="*/ 362 w 364"/>
                <a:gd name="T9" fmla="*/ 57 h 229"/>
                <a:gd name="T10" fmla="*/ 351 w 364"/>
                <a:gd name="T11" fmla="*/ 25 h 229"/>
                <a:gd name="T12" fmla="*/ 343 w 364"/>
                <a:gd name="T13" fmla="*/ 8 h 229"/>
                <a:gd name="T14" fmla="*/ 336 w 364"/>
                <a:gd name="T15" fmla="*/ 2 h 229"/>
                <a:gd name="T16" fmla="*/ 312 w 364"/>
                <a:gd name="T17" fmla="*/ 10 h 229"/>
                <a:gd name="T18" fmla="*/ 10 w 364"/>
                <a:gd name="T19" fmla="*/ 166 h 229"/>
                <a:gd name="T20" fmla="*/ 3 w 364"/>
                <a:gd name="T21" fmla="*/ 17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4" h="229">
                  <a:moveTo>
                    <a:pt x="3" y="171"/>
                  </a:moveTo>
                  <a:cubicBezTo>
                    <a:pt x="3" y="171"/>
                    <a:pt x="0" y="174"/>
                    <a:pt x="3" y="182"/>
                  </a:cubicBezTo>
                  <a:cubicBezTo>
                    <a:pt x="6" y="191"/>
                    <a:pt x="20" y="223"/>
                    <a:pt x="23" y="225"/>
                  </a:cubicBezTo>
                  <a:cubicBezTo>
                    <a:pt x="26" y="227"/>
                    <a:pt x="30" y="229"/>
                    <a:pt x="50" y="217"/>
                  </a:cubicBezTo>
                  <a:cubicBezTo>
                    <a:pt x="70" y="206"/>
                    <a:pt x="361" y="60"/>
                    <a:pt x="362" y="57"/>
                  </a:cubicBezTo>
                  <a:cubicBezTo>
                    <a:pt x="364" y="54"/>
                    <a:pt x="356" y="37"/>
                    <a:pt x="351" y="25"/>
                  </a:cubicBezTo>
                  <a:cubicBezTo>
                    <a:pt x="347" y="13"/>
                    <a:pt x="343" y="8"/>
                    <a:pt x="343" y="8"/>
                  </a:cubicBezTo>
                  <a:cubicBezTo>
                    <a:pt x="343" y="8"/>
                    <a:pt x="338" y="4"/>
                    <a:pt x="336" y="2"/>
                  </a:cubicBezTo>
                  <a:cubicBezTo>
                    <a:pt x="334" y="0"/>
                    <a:pt x="320" y="6"/>
                    <a:pt x="312" y="10"/>
                  </a:cubicBezTo>
                  <a:cubicBezTo>
                    <a:pt x="305" y="14"/>
                    <a:pt x="15" y="163"/>
                    <a:pt x="10" y="166"/>
                  </a:cubicBezTo>
                  <a:cubicBezTo>
                    <a:pt x="5" y="168"/>
                    <a:pt x="3" y="171"/>
                    <a:pt x="3" y="17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2432" y="1605"/>
              <a:ext cx="100" cy="127"/>
            </a:xfrm>
            <a:custGeom>
              <a:avLst/>
              <a:gdLst>
                <a:gd name="T0" fmla="*/ 57 w 57"/>
                <a:gd name="T1" fmla="*/ 59 h 73"/>
                <a:gd name="T2" fmla="*/ 51 w 57"/>
                <a:gd name="T3" fmla="*/ 50 h 73"/>
                <a:gd name="T4" fmla="*/ 46 w 57"/>
                <a:gd name="T5" fmla="*/ 41 h 73"/>
                <a:gd name="T6" fmla="*/ 44 w 57"/>
                <a:gd name="T7" fmla="*/ 34 h 73"/>
                <a:gd name="T8" fmla="*/ 43 w 57"/>
                <a:gd name="T9" fmla="*/ 22 h 73"/>
                <a:gd name="T10" fmla="*/ 41 w 57"/>
                <a:gd name="T11" fmla="*/ 12 h 73"/>
                <a:gd name="T12" fmla="*/ 39 w 57"/>
                <a:gd name="T13" fmla="*/ 0 h 73"/>
                <a:gd name="T14" fmla="*/ 33 w 57"/>
                <a:gd name="T15" fmla="*/ 0 h 73"/>
                <a:gd name="T16" fmla="*/ 28 w 57"/>
                <a:gd name="T17" fmla="*/ 1 h 73"/>
                <a:gd name="T18" fmla="*/ 10 w 57"/>
                <a:gd name="T19" fmla="*/ 11 h 73"/>
                <a:gd name="T20" fmla="*/ 3 w 57"/>
                <a:gd name="T21" fmla="*/ 16 h 73"/>
                <a:gd name="T22" fmla="*/ 3 w 57"/>
                <a:gd name="T23" fmla="*/ 27 h 73"/>
                <a:gd name="T24" fmla="*/ 19 w 57"/>
                <a:gd name="T25" fmla="*/ 63 h 73"/>
                <a:gd name="T26" fmla="*/ 23 w 57"/>
                <a:gd name="T27" fmla="*/ 70 h 73"/>
                <a:gd name="T28" fmla="*/ 38 w 57"/>
                <a:gd name="T29" fmla="*/ 69 h 73"/>
                <a:gd name="T30" fmla="*/ 47 w 57"/>
                <a:gd name="T31" fmla="*/ 64 h 73"/>
                <a:gd name="T32" fmla="*/ 50 w 57"/>
                <a:gd name="T33" fmla="*/ 62 h 73"/>
                <a:gd name="T34" fmla="*/ 57 w 57"/>
                <a:gd name="T35" fmla="*/ 5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73">
                  <a:moveTo>
                    <a:pt x="57" y="59"/>
                  </a:moveTo>
                  <a:cubicBezTo>
                    <a:pt x="55" y="55"/>
                    <a:pt x="51" y="50"/>
                    <a:pt x="51" y="50"/>
                  </a:cubicBezTo>
                  <a:cubicBezTo>
                    <a:pt x="51" y="50"/>
                    <a:pt x="48" y="44"/>
                    <a:pt x="46" y="41"/>
                  </a:cubicBezTo>
                  <a:cubicBezTo>
                    <a:pt x="45" y="39"/>
                    <a:pt x="44" y="34"/>
                    <a:pt x="44" y="34"/>
                  </a:cubicBezTo>
                  <a:cubicBezTo>
                    <a:pt x="44" y="34"/>
                    <a:pt x="43" y="26"/>
                    <a:pt x="43" y="22"/>
                  </a:cubicBezTo>
                  <a:cubicBezTo>
                    <a:pt x="42" y="19"/>
                    <a:pt x="41" y="14"/>
                    <a:pt x="41" y="12"/>
                  </a:cubicBezTo>
                  <a:cubicBezTo>
                    <a:pt x="40" y="10"/>
                    <a:pt x="40" y="4"/>
                    <a:pt x="39" y="0"/>
                  </a:cubicBezTo>
                  <a:cubicBezTo>
                    <a:pt x="36" y="0"/>
                    <a:pt x="33" y="0"/>
                    <a:pt x="33" y="0"/>
                  </a:cubicBezTo>
                  <a:cubicBezTo>
                    <a:pt x="33" y="0"/>
                    <a:pt x="31" y="0"/>
                    <a:pt x="28" y="1"/>
                  </a:cubicBezTo>
                  <a:cubicBezTo>
                    <a:pt x="17" y="7"/>
                    <a:pt x="11" y="10"/>
                    <a:pt x="10" y="11"/>
                  </a:cubicBezTo>
                  <a:cubicBezTo>
                    <a:pt x="5" y="13"/>
                    <a:pt x="3" y="16"/>
                    <a:pt x="3" y="16"/>
                  </a:cubicBezTo>
                  <a:cubicBezTo>
                    <a:pt x="3" y="16"/>
                    <a:pt x="0" y="19"/>
                    <a:pt x="3" y="27"/>
                  </a:cubicBezTo>
                  <a:cubicBezTo>
                    <a:pt x="5" y="33"/>
                    <a:pt x="13" y="52"/>
                    <a:pt x="19" y="63"/>
                  </a:cubicBezTo>
                  <a:cubicBezTo>
                    <a:pt x="20" y="67"/>
                    <a:pt x="22" y="69"/>
                    <a:pt x="23" y="70"/>
                  </a:cubicBezTo>
                  <a:cubicBezTo>
                    <a:pt x="25" y="72"/>
                    <a:pt x="28" y="73"/>
                    <a:pt x="38" y="69"/>
                  </a:cubicBezTo>
                  <a:cubicBezTo>
                    <a:pt x="41" y="67"/>
                    <a:pt x="44" y="66"/>
                    <a:pt x="47" y="64"/>
                  </a:cubicBezTo>
                  <a:cubicBezTo>
                    <a:pt x="48" y="63"/>
                    <a:pt x="49" y="63"/>
                    <a:pt x="50" y="62"/>
                  </a:cubicBezTo>
                  <a:cubicBezTo>
                    <a:pt x="51" y="62"/>
                    <a:pt x="54" y="60"/>
                    <a:pt x="57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2954" y="1361"/>
              <a:ext cx="5" cy="0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6" name="Freeform 9"/>
            <p:cNvSpPr>
              <a:spLocks/>
            </p:cNvSpPr>
            <p:nvPr/>
          </p:nvSpPr>
          <p:spPr bwMode="auto">
            <a:xfrm>
              <a:off x="2943" y="1496"/>
              <a:ext cx="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7" name="Freeform 10"/>
            <p:cNvSpPr>
              <a:spLocks noEditPoints="1"/>
            </p:cNvSpPr>
            <p:nvPr/>
          </p:nvSpPr>
          <p:spPr bwMode="auto">
            <a:xfrm>
              <a:off x="2511" y="1361"/>
              <a:ext cx="539" cy="322"/>
            </a:xfrm>
            <a:custGeom>
              <a:avLst/>
              <a:gdLst>
                <a:gd name="T0" fmla="*/ 7 w 309"/>
                <a:gd name="T1" fmla="*/ 184 h 184"/>
                <a:gd name="T2" fmla="*/ 9 w 309"/>
                <a:gd name="T3" fmla="*/ 184 h 184"/>
                <a:gd name="T4" fmla="*/ 9 w 309"/>
                <a:gd name="T5" fmla="*/ 178 h 184"/>
                <a:gd name="T6" fmla="*/ 8 w 309"/>
                <a:gd name="T7" fmla="*/ 180 h 184"/>
                <a:gd name="T8" fmla="*/ 9 w 309"/>
                <a:gd name="T9" fmla="*/ 178 h 184"/>
                <a:gd name="T10" fmla="*/ 34 w 309"/>
                <a:gd name="T11" fmla="*/ 174 h 184"/>
                <a:gd name="T12" fmla="*/ 34 w 309"/>
                <a:gd name="T13" fmla="*/ 179 h 184"/>
                <a:gd name="T14" fmla="*/ 36 w 309"/>
                <a:gd name="T15" fmla="*/ 176 h 184"/>
                <a:gd name="T16" fmla="*/ 38 w 309"/>
                <a:gd name="T17" fmla="*/ 176 h 184"/>
                <a:gd name="T18" fmla="*/ 84 w 309"/>
                <a:gd name="T19" fmla="*/ 144 h 184"/>
                <a:gd name="T20" fmla="*/ 85 w 309"/>
                <a:gd name="T21" fmla="*/ 145 h 184"/>
                <a:gd name="T22" fmla="*/ 84 w 309"/>
                <a:gd name="T23" fmla="*/ 144 h 184"/>
                <a:gd name="T24" fmla="*/ 0 w 309"/>
                <a:gd name="T25" fmla="*/ 135 h 184"/>
                <a:gd name="T26" fmla="*/ 1 w 309"/>
                <a:gd name="T27" fmla="*/ 135 h 184"/>
                <a:gd name="T28" fmla="*/ 138 w 309"/>
                <a:gd name="T29" fmla="*/ 123 h 184"/>
                <a:gd name="T30" fmla="*/ 139 w 309"/>
                <a:gd name="T31" fmla="*/ 123 h 184"/>
                <a:gd name="T32" fmla="*/ 154 w 309"/>
                <a:gd name="T33" fmla="*/ 115 h 184"/>
                <a:gd name="T34" fmla="*/ 154 w 309"/>
                <a:gd name="T35" fmla="*/ 116 h 184"/>
                <a:gd name="T36" fmla="*/ 154 w 309"/>
                <a:gd name="T37" fmla="*/ 115 h 184"/>
                <a:gd name="T38" fmla="*/ 50 w 309"/>
                <a:gd name="T39" fmla="*/ 113 h 184"/>
                <a:gd name="T40" fmla="*/ 53 w 309"/>
                <a:gd name="T41" fmla="*/ 115 h 184"/>
                <a:gd name="T42" fmla="*/ 146 w 309"/>
                <a:gd name="T43" fmla="*/ 113 h 184"/>
                <a:gd name="T44" fmla="*/ 147 w 309"/>
                <a:gd name="T45" fmla="*/ 114 h 184"/>
                <a:gd name="T46" fmla="*/ 146 w 309"/>
                <a:gd name="T47" fmla="*/ 113 h 184"/>
                <a:gd name="T48" fmla="*/ 149 w 309"/>
                <a:gd name="T49" fmla="*/ 111 h 184"/>
                <a:gd name="T50" fmla="*/ 151 w 309"/>
                <a:gd name="T51" fmla="*/ 111 h 184"/>
                <a:gd name="T52" fmla="*/ 165 w 309"/>
                <a:gd name="T53" fmla="*/ 109 h 184"/>
                <a:gd name="T54" fmla="*/ 162 w 309"/>
                <a:gd name="T55" fmla="*/ 113 h 184"/>
                <a:gd name="T56" fmla="*/ 166 w 309"/>
                <a:gd name="T57" fmla="*/ 111 h 184"/>
                <a:gd name="T58" fmla="*/ 184 w 309"/>
                <a:gd name="T59" fmla="*/ 107 h 184"/>
                <a:gd name="T60" fmla="*/ 184 w 309"/>
                <a:gd name="T61" fmla="*/ 109 h 184"/>
                <a:gd name="T62" fmla="*/ 184 w 309"/>
                <a:gd name="T63" fmla="*/ 107 h 184"/>
                <a:gd name="T64" fmla="*/ 50 w 309"/>
                <a:gd name="T65" fmla="*/ 109 h 184"/>
                <a:gd name="T66" fmla="*/ 53 w 309"/>
                <a:gd name="T67" fmla="*/ 111 h 184"/>
                <a:gd name="T68" fmla="*/ 53 w 309"/>
                <a:gd name="T69" fmla="*/ 107 h 184"/>
                <a:gd name="T70" fmla="*/ 248 w 309"/>
                <a:gd name="T71" fmla="*/ 77 h 184"/>
                <a:gd name="T72" fmla="*/ 249 w 309"/>
                <a:gd name="T73" fmla="*/ 77 h 184"/>
                <a:gd name="T74" fmla="*/ 249 w 309"/>
                <a:gd name="T75" fmla="*/ 75 h 184"/>
                <a:gd name="T76" fmla="*/ 252 w 309"/>
                <a:gd name="T77" fmla="*/ 67 h 184"/>
                <a:gd name="T78" fmla="*/ 252 w 309"/>
                <a:gd name="T79" fmla="*/ 70 h 184"/>
                <a:gd name="T80" fmla="*/ 268 w 309"/>
                <a:gd name="T81" fmla="*/ 64 h 184"/>
                <a:gd name="T82" fmla="*/ 266 w 309"/>
                <a:gd name="T83" fmla="*/ 66 h 184"/>
                <a:gd name="T84" fmla="*/ 268 w 309"/>
                <a:gd name="T85" fmla="*/ 66 h 184"/>
                <a:gd name="T86" fmla="*/ 276 w 309"/>
                <a:gd name="T87" fmla="*/ 54 h 184"/>
                <a:gd name="T88" fmla="*/ 276 w 309"/>
                <a:gd name="T89" fmla="*/ 55 h 184"/>
                <a:gd name="T90" fmla="*/ 276 w 309"/>
                <a:gd name="T91" fmla="*/ 54 h 184"/>
                <a:gd name="T92" fmla="*/ 307 w 309"/>
                <a:gd name="T93" fmla="*/ 17 h 184"/>
                <a:gd name="T94" fmla="*/ 309 w 309"/>
                <a:gd name="T95" fmla="*/ 17 h 184"/>
                <a:gd name="T96" fmla="*/ 254 w 309"/>
                <a:gd name="T97" fmla="*/ 11 h 184"/>
                <a:gd name="T98" fmla="*/ 254 w 309"/>
                <a:gd name="T99" fmla="*/ 12 h 184"/>
                <a:gd name="T100" fmla="*/ 254 w 309"/>
                <a:gd name="T101" fmla="*/ 11 h 184"/>
                <a:gd name="T102" fmla="*/ 304 w 309"/>
                <a:gd name="T103" fmla="*/ 12 h 184"/>
                <a:gd name="T104" fmla="*/ 308 w 309"/>
                <a:gd name="T105" fmla="*/ 14 h 184"/>
                <a:gd name="T106" fmla="*/ 307 w 309"/>
                <a:gd name="T107" fmla="*/ 11 h 184"/>
                <a:gd name="T108" fmla="*/ 305 w 309"/>
                <a:gd name="T109" fmla="*/ 10 h 184"/>
                <a:gd name="T110" fmla="*/ 245 w 309"/>
                <a:gd name="T111" fmla="*/ 12 h 184"/>
                <a:gd name="T112" fmla="*/ 245 w 309"/>
                <a:gd name="T113" fmla="*/ 10 h 184"/>
                <a:gd name="T114" fmla="*/ 257 w 309"/>
                <a:gd name="T115" fmla="*/ 0 h 184"/>
                <a:gd name="T116" fmla="*/ 254 w 309"/>
                <a:gd name="T117" fmla="*/ 1 h 184"/>
                <a:gd name="T118" fmla="*/ 255 w 309"/>
                <a:gd name="T119" fmla="*/ 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9" h="184">
                  <a:moveTo>
                    <a:pt x="8" y="183"/>
                  </a:moveTo>
                  <a:cubicBezTo>
                    <a:pt x="7" y="183"/>
                    <a:pt x="7" y="183"/>
                    <a:pt x="7" y="184"/>
                  </a:cubicBezTo>
                  <a:cubicBezTo>
                    <a:pt x="7" y="184"/>
                    <a:pt x="8" y="184"/>
                    <a:pt x="8" y="184"/>
                  </a:cubicBezTo>
                  <a:cubicBezTo>
                    <a:pt x="8" y="184"/>
                    <a:pt x="9" y="184"/>
                    <a:pt x="9" y="184"/>
                  </a:cubicBezTo>
                  <a:cubicBezTo>
                    <a:pt x="9" y="183"/>
                    <a:pt x="8" y="183"/>
                    <a:pt x="8" y="183"/>
                  </a:cubicBezTo>
                  <a:moveTo>
                    <a:pt x="9" y="178"/>
                  </a:moveTo>
                  <a:cubicBezTo>
                    <a:pt x="8" y="178"/>
                    <a:pt x="7" y="180"/>
                    <a:pt x="8" y="180"/>
                  </a:cubicBezTo>
                  <a:cubicBezTo>
                    <a:pt x="8" y="180"/>
                    <a:pt x="8" y="180"/>
                    <a:pt x="8" y="180"/>
                  </a:cubicBezTo>
                  <a:cubicBezTo>
                    <a:pt x="9" y="180"/>
                    <a:pt x="10" y="178"/>
                    <a:pt x="9" y="178"/>
                  </a:cubicBezTo>
                  <a:cubicBezTo>
                    <a:pt x="9" y="178"/>
                    <a:pt x="9" y="178"/>
                    <a:pt x="9" y="178"/>
                  </a:cubicBezTo>
                  <a:moveTo>
                    <a:pt x="35" y="171"/>
                  </a:moveTo>
                  <a:cubicBezTo>
                    <a:pt x="35" y="171"/>
                    <a:pt x="34" y="172"/>
                    <a:pt x="34" y="174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3" y="175"/>
                    <a:pt x="32" y="179"/>
                    <a:pt x="34" y="179"/>
                  </a:cubicBezTo>
                  <a:cubicBezTo>
                    <a:pt x="34" y="179"/>
                    <a:pt x="34" y="179"/>
                    <a:pt x="35" y="179"/>
                  </a:cubicBezTo>
                  <a:cubicBezTo>
                    <a:pt x="35" y="178"/>
                    <a:pt x="36" y="177"/>
                    <a:pt x="36" y="176"/>
                  </a:cubicBezTo>
                  <a:cubicBezTo>
                    <a:pt x="37" y="176"/>
                    <a:pt x="37" y="176"/>
                    <a:pt x="38" y="176"/>
                  </a:cubicBezTo>
                  <a:cubicBezTo>
                    <a:pt x="38" y="176"/>
                    <a:pt x="38" y="176"/>
                    <a:pt x="38" y="176"/>
                  </a:cubicBezTo>
                  <a:cubicBezTo>
                    <a:pt x="39" y="176"/>
                    <a:pt x="37" y="171"/>
                    <a:pt x="35" y="171"/>
                  </a:cubicBezTo>
                  <a:moveTo>
                    <a:pt x="84" y="144"/>
                  </a:moveTo>
                  <a:cubicBezTo>
                    <a:pt x="84" y="144"/>
                    <a:pt x="84" y="144"/>
                    <a:pt x="84" y="145"/>
                  </a:cubicBezTo>
                  <a:cubicBezTo>
                    <a:pt x="84" y="145"/>
                    <a:pt x="84" y="145"/>
                    <a:pt x="85" y="145"/>
                  </a:cubicBezTo>
                  <a:cubicBezTo>
                    <a:pt x="85" y="145"/>
                    <a:pt x="85" y="145"/>
                    <a:pt x="86" y="145"/>
                  </a:cubicBezTo>
                  <a:cubicBezTo>
                    <a:pt x="86" y="145"/>
                    <a:pt x="85" y="144"/>
                    <a:pt x="84" y="144"/>
                  </a:cubicBezTo>
                  <a:moveTo>
                    <a:pt x="1" y="13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0" y="135"/>
                    <a:pt x="1" y="135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34"/>
                    <a:pt x="1" y="134"/>
                    <a:pt x="1" y="134"/>
                  </a:cubicBezTo>
                  <a:moveTo>
                    <a:pt x="138" y="123"/>
                  </a:moveTo>
                  <a:cubicBezTo>
                    <a:pt x="137" y="123"/>
                    <a:pt x="136" y="124"/>
                    <a:pt x="137" y="125"/>
                  </a:cubicBezTo>
                  <a:cubicBezTo>
                    <a:pt x="138" y="124"/>
                    <a:pt x="139" y="125"/>
                    <a:pt x="139" y="123"/>
                  </a:cubicBezTo>
                  <a:cubicBezTo>
                    <a:pt x="139" y="123"/>
                    <a:pt x="138" y="123"/>
                    <a:pt x="138" y="123"/>
                  </a:cubicBezTo>
                  <a:moveTo>
                    <a:pt x="154" y="115"/>
                  </a:moveTo>
                  <a:cubicBezTo>
                    <a:pt x="154" y="115"/>
                    <a:pt x="153" y="115"/>
                    <a:pt x="153" y="115"/>
                  </a:cubicBezTo>
                  <a:cubicBezTo>
                    <a:pt x="153" y="116"/>
                    <a:pt x="154" y="116"/>
                    <a:pt x="154" y="116"/>
                  </a:cubicBezTo>
                  <a:cubicBezTo>
                    <a:pt x="155" y="116"/>
                    <a:pt x="155" y="116"/>
                    <a:pt x="155" y="116"/>
                  </a:cubicBezTo>
                  <a:cubicBezTo>
                    <a:pt x="155" y="115"/>
                    <a:pt x="155" y="115"/>
                    <a:pt x="154" y="115"/>
                  </a:cubicBezTo>
                  <a:moveTo>
                    <a:pt x="50" y="113"/>
                  </a:moveTo>
                  <a:cubicBezTo>
                    <a:pt x="50" y="113"/>
                    <a:pt x="50" y="113"/>
                    <a:pt x="50" y="113"/>
                  </a:cubicBezTo>
                  <a:cubicBezTo>
                    <a:pt x="50" y="114"/>
                    <a:pt x="52" y="115"/>
                    <a:pt x="52" y="115"/>
                  </a:cubicBezTo>
                  <a:cubicBezTo>
                    <a:pt x="53" y="115"/>
                    <a:pt x="53" y="115"/>
                    <a:pt x="53" y="115"/>
                  </a:cubicBezTo>
                  <a:cubicBezTo>
                    <a:pt x="53" y="114"/>
                    <a:pt x="51" y="113"/>
                    <a:pt x="50" y="113"/>
                  </a:cubicBezTo>
                  <a:moveTo>
                    <a:pt x="146" y="113"/>
                  </a:moveTo>
                  <a:cubicBezTo>
                    <a:pt x="146" y="113"/>
                    <a:pt x="146" y="113"/>
                    <a:pt x="146" y="113"/>
                  </a:cubicBezTo>
                  <a:cubicBezTo>
                    <a:pt x="145" y="114"/>
                    <a:pt x="146" y="114"/>
                    <a:pt x="147" y="114"/>
                  </a:cubicBezTo>
                  <a:cubicBezTo>
                    <a:pt x="147" y="114"/>
                    <a:pt x="147" y="114"/>
                    <a:pt x="147" y="113"/>
                  </a:cubicBezTo>
                  <a:cubicBezTo>
                    <a:pt x="148" y="113"/>
                    <a:pt x="147" y="113"/>
                    <a:pt x="146" y="113"/>
                  </a:cubicBezTo>
                  <a:moveTo>
                    <a:pt x="150" y="110"/>
                  </a:moveTo>
                  <a:cubicBezTo>
                    <a:pt x="149" y="110"/>
                    <a:pt x="149" y="110"/>
                    <a:pt x="149" y="111"/>
                  </a:cubicBezTo>
                  <a:cubicBezTo>
                    <a:pt x="149" y="111"/>
                    <a:pt x="150" y="111"/>
                    <a:pt x="150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0" y="110"/>
                    <a:pt x="150" y="110"/>
                  </a:cubicBezTo>
                  <a:moveTo>
                    <a:pt x="165" y="109"/>
                  </a:moveTo>
                  <a:cubicBezTo>
                    <a:pt x="165" y="109"/>
                    <a:pt x="163" y="110"/>
                    <a:pt x="162" y="111"/>
                  </a:cubicBezTo>
                  <a:cubicBezTo>
                    <a:pt x="161" y="112"/>
                    <a:pt x="161" y="113"/>
                    <a:pt x="162" y="113"/>
                  </a:cubicBezTo>
                  <a:cubicBezTo>
                    <a:pt x="162" y="113"/>
                    <a:pt x="163" y="113"/>
                    <a:pt x="164" y="113"/>
                  </a:cubicBez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09"/>
                    <a:pt x="165" y="109"/>
                  </a:cubicBezTo>
                  <a:moveTo>
                    <a:pt x="184" y="107"/>
                  </a:moveTo>
                  <a:cubicBezTo>
                    <a:pt x="184" y="107"/>
                    <a:pt x="183" y="109"/>
                    <a:pt x="184" y="109"/>
                  </a:cubicBezTo>
                  <a:cubicBezTo>
                    <a:pt x="184" y="109"/>
                    <a:pt x="184" y="109"/>
                    <a:pt x="184" y="109"/>
                  </a:cubicBezTo>
                  <a:cubicBezTo>
                    <a:pt x="184" y="109"/>
                    <a:pt x="185" y="107"/>
                    <a:pt x="184" y="107"/>
                  </a:cubicBezTo>
                  <a:cubicBezTo>
                    <a:pt x="184" y="107"/>
                    <a:pt x="184" y="107"/>
                    <a:pt x="184" y="107"/>
                  </a:cubicBezTo>
                  <a:moveTo>
                    <a:pt x="53" y="107"/>
                  </a:moveTo>
                  <a:cubicBezTo>
                    <a:pt x="51" y="107"/>
                    <a:pt x="50" y="108"/>
                    <a:pt x="50" y="109"/>
                  </a:cubicBezTo>
                  <a:cubicBezTo>
                    <a:pt x="50" y="110"/>
                    <a:pt x="50" y="111"/>
                    <a:pt x="51" y="111"/>
                  </a:cubicBezTo>
                  <a:cubicBezTo>
                    <a:pt x="52" y="111"/>
                    <a:pt x="52" y="111"/>
                    <a:pt x="53" y="111"/>
                  </a:cubicBezTo>
                  <a:cubicBezTo>
                    <a:pt x="54" y="111"/>
                    <a:pt x="54" y="108"/>
                    <a:pt x="54" y="107"/>
                  </a:cubicBezTo>
                  <a:cubicBezTo>
                    <a:pt x="53" y="107"/>
                    <a:pt x="53" y="107"/>
                    <a:pt x="53" y="107"/>
                  </a:cubicBezTo>
                  <a:moveTo>
                    <a:pt x="249" y="75"/>
                  </a:moveTo>
                  <a:cubicBezTo>
                    <a:pt x="249" y="75"/>
                    <a:pt x="249" y="76"/>
                    <a:pt x="248" y="77"/>
                  </a:cubicBezTo>
                  <a:cubicBezTo>
                    <a:pt x="248" y="77"/>
                    <a:pt x="248" y="77"/>
                    <a:pt x="248" y="77"/>
                  </a:cubicBezTo>
                  <a:cubicBezTo>
                    <a:pt x="249" y="77"/>
                    <a:pt x="249" y="77"/>
                    <a:pt x="249" y="77"/>
                  </a:cubicBezTo>
                  <a:cubicBezTo>
                    <a:pt x="250" y="77"/>
                    <a:pt x="250" y="76"/>
                    <a:pt x="251" y="76"/>
                  </a:cubicBezTo>
                  <a:cubicBezTo>
                    <a:pt x="250" y="76"/>
                    <a:pt x="250" y="75"/>
                    <a:pt x="249" y="75"/>
                  </a:cubicBezTo>
                  <a:moveTo>
                    <a:pt x="253" y="66"/>
                  </a:moveTo>
                  <a:cubicBezTo>
                    <a:pt x="252" y="67"/>
                    <a:pt x="252" y="67"/>
                    <a:pt x="252" y="67"/>
                  </a:cubicBezTo>
                  <a:cubicBezTo>
                    <a:pt x="250" y="67"/>
                    <a:pt x="250" y="67"/>
                    <a:pt x="250" y="67"/>
                  </a:cubicBezTo>
                  <a:cubicBezTo>
                    <a:pt x="250" y="70"/>
                    <a:pt x="251" y="70"/>
                    <a:pt x="252" y="70"/>
                  </a:cubicBezTo>
                  <a:cubicBezTo>
                    <a:pt x="254" y="70"/>
                    <a:pt x="258" y="66"/>
                    <a:pt x="253" y="66"/>
                  </a:cubicBezTo>
                  <a:moveTo>
                    <a:pt x="268" y="64"/>
                  </a:moveTo>
                  <a:cubicBezTo>
                    <a:pt x="268" y="64"/>
                    <a:pt x="268" y="65"/>
                    <a:pt x="268" y="65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7" y="67"/>
                  </a:cubicBezTo>
                  <a:cubicBezTo>
                    <a:pt x="267" y="67"/>
                    <a:pt x="268" y="67"/>
                    <a:pt x="268" y="66"/>
                  </a:cubicBezTo>
                  <a:cubicBezTo>
                    <a:pt x="269" y="66"/>
                    <a:pt x="269" y="64"/>
                    <a:pt x="268" y="64"/>
                  </a:cubicBezTo>
                  <a:moveTo>
                    <a:pt x="276" y="54"/>
                  </a:moveTo>
                  <a:cubicBezTo>
                    <a:pt x="276" y="54"/>
                    <a:pt x="275" y="55"/>
                    <a:pt x="276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5"/>
                    <a:pt x="277" y="54"/>
                    <a:pt x="276" y="54"/>
                  </a:cubicBezTo>
                  <a:cubicBezTo>
                    <a:pt x="276" y="54"/>
                    <a:pt x="276" y="54"/>
                    <a:pt x="276" y="54"/>
                  </a:cubicBezTo>
                  <a:moveTo>
                    <a:pt x="308" y="17"/>
                  </a:moveTo>
                  <a:cubicBezTo>
                    <a:pt x="308" y="17"/>
                    <a:pt x="307" y="17"/>
                    <a:pt x="307" y="17"/>
                  </a:cubicBezTo>
                  <a:cubicBezTo>
                    <a:pt x="307" y="18"/>
                    <a:pt x="308" y="18"/>
                    <a:pt x="308" y="18"/>
                  </a:cubicBezTo>
                  <a:cubicBezTo>
                    <a:pt x="309" y="18"/>
                    <a:pt x="309" y="18"/>
                    <a:pt x="309" y="17"/>
                  </a:cubicBezTo>
                  <a:cubicBezTo>
                    <a:pt x="309" y="17"/>
                    <a:pt x="308" y="17"/>
                    <a:pt x="308" y="17"/>
                  </a:cubicBezTo>
                  <a:moveTo>
                    <a:pt x="254" y="11"/>
                  </a:moveTo>
                  <a:cubicBezTo>
                    <a:pt x="253" y="11"/>
                    <a:pt x="253" y="11"/>
                    <a:pt x="253" y="11"/>
                  </a:cubicBezTo>
                  <a:cubicBezTo>
                    <a:pt x="253" y="11"/>
                    <a:pt x="254" y="12"/>
                    <a:pt x="254" y="12"/>
                  </a:cubicBezTo>
                  <a:cubicBezTo>
                    <a:pt x="254" y="12"/>
                    <a:pt x="255" y="12"/>
                    <a:pt x="255" y="11"/>
                  </a:cubicBezTo>
                  <a:cubicBezTo>
                    <a:pt x="255" y="11"/>
                    <a:pt x="254" y="11"/>
                    <a:pt x="254" y="11"/>
                  </a:cubicBezTo>
                  <a:moveTo>
                    <a:pt x="305" y="10"/>
                  </a:moveTo>
                  <a:cubicBezTo>
                    <a:pt x="304" y="10"/>
                    <a:pt x="304" y="11"/>
                    <a:pt x="304" y="12"/>
                  </a:cubicBezTo>
                  <a:cubicBezTo>
                    <a:pt x="305" y="13"/>
                    <a:pt x="306" y="14"/>
                    <a:pt x="307" y="14"/>
                  </a:cubicBezTo>
                  <a:cubicBezTo>
                    <a:pt x="307" y="14"/>
                    <a:pt x="308" y="14"/>
                    <a:pt x="308" y="14"/>
                  </a:cubicBezTo>
                  <a:cubicBezTo>
                    <a:pt x="308" y="14"/>
                    <a:pt x="308" y="14"/>
                    <a:pt x="308" y="14"/>
                  </a:cubicBezTo>
                  <a:cubicBezTo>
                    <a:pt x="308" y="13"/>
                    <a:pt x="308" y="12"/>
                    <a:pt x="307" y="11"/>
                  </a:cubicBezTo>
                  <a:cubicBezTo>
                    <a:pt x="307" y="11"/>
                    <a:pt x="306" y="10"/>
                    <a:pt x="306" y="10"/>
                  </a:cubicBezTo>
                  <a:cubicBezTo>
                    <a:pt x="306" y="10"/>
                    <a:pt x="306" y="10"/>
                    <a:pt x="305" y="10"/>
                  </a:cubicBezTo>
                  <a:moveTo>
                    <a:pt x="245" y="10"/>
                  </a:moveTo>
                  <a:cubicBezTo>
                    <a:pt x="244" y="10"/>
                    <a:pt x="243" y="12"/>
                    <a:pt x="245" y="12"/>
                  </a:cubicBezTo>
                  <a:cubicBezTo>
                    <a:pt x="245" y="12"/>
                    <a:pt x="245" y="12"/>
                    <a:pt x="245" y="12"/>
                  </a:cubicBezTo>
                  <a:cubicBezTo>
                    <a:pt x="246" y="12"/>
                    <a:pt x="247" y="10"/>
                    <a:pt x="245" y="10"/>
                  </a:cubicBezTo>
                  <a:cubicBezTo>
                    <a:pt x="245" y="10"/>
                    <a:pt x="245" y="10"/>
                    <a:pt x="245" y="10"/>
                  </a:cubicBezTo>
                  <a:moveTo>
                    <a:pt x="257" y="0"/>
                  </a:moveTo>
                  <a:cubicBezTo>
                    <a:pt x="256" y="0"/>
                    <a:pt x="255" y="0"/>
                    <a:pt x="255" y="1"/>
                  </a:cubicBezTo>
                  <a:cubicBezTo>
                    <a:pt x="254" y="1"/>
                    <a:pt x="254" y="1"/>
                    <a:pt x="254" y="1"/>
                  </a:cubicBezTo>
                  <a:cubicBezTo>
                    <a:pt x="254" y="1"/>
                    <a:pt x="254" y="1"/>
                    <a:pt x="254" y="1"/>
                  </a:cubicBezTo>
                  <a:cubicBezTo>
                    <a:pt x="254" y="2"/>
                    <a:pt x="254" y="3"/>
                    <a:pt x="255" y="3"/>
                  </a:cubicBezTo>
                  <a:cubicBezTo>
                    <a:pt x="256" y="3"/>
                    <a:pt x="258" y="1"/>
                    <a:pt x="257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-0.00347 0.00093 L 0.57222 0.0176 " pathEditMode="relative" rAng="0" ptsTypes="AA">
                                      <p:cBhvr>
                                        <p:cTn id="22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5" y="83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070" y="156008"/>
            <a:ext cx="806830" cy="73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矩形 43"/>
          <p:cNvSpPr/>
          <p:nvPr/>
        </p:nvSpPr>
        <p:spPr>
          <a:xfrm>
            <a:off x="0" y="296863"/>
            <a:ext cx="3141785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課文架構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1573825" y="1115224"/>
            <a:ext cx="77888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在樹林裡遇上兩條岔路，不能兩條都走，駐足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觀察許久。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C5A09099-E53A-4DCE-A3C1-3B6BDB1869D4}"/>
              </a:ext>
            </a:extLst>
          </p:cNvPr>
          <p:cNvSpPr/>
          <p:nvPr/>
        </p:nvSpPr>
        <p:spPr>
          <a:xfrm>
            <a:off x="1573825" y="2014907"/>
            <a:ext cx="83951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兩條路況相似，詩人選擇踏上一條荒草叢生、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人跡罕至的路。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C4201F91-DE2C-4BFA-BC02-4A68C575E691}"/>
              </a:ext>
            </a:extLst>
          </p:cNvPr>
          <p:cNvSpPr/>
          <p:nvPr/>
        </p:nvSpPr>
        <p:spPr>
          <a:xfrm>
            <a:off x="1573825" y="2960947"/>
            <a:ext cx="80184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希望將來再走另一條，但心裡明白踏上此路就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很難再回到原點。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8D75C68F-D57D-4334-9815-57A668AEC684}"/>
              </a:ext>
            </a:extLst>
          </p:cNvPr>
          <p:cNvSpPr/>
          <p:nvPr/>
        </p:nvSpPr>
        <p:spPr>
          <a:xfrm>
            <a:off x="1544008" y="3915054"/>
            <a:ext cx="80184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來日憶舊時，慨嘆當時，因為選擇這條路，一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切都截然不同。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DC7BE65-1FEB-4C17-9885-2C63E6956BE1}"/>
              </a:ext>
            </a:extLst>
          </p:cNvPr>
          <p:cNvSpPr/>
          <p:nvPr/>
        </p:nvSpPr>
        <p:spPr>
          <a:xfrm>
            <a:off x="4474407" y="572749"/>
            <a:ext cx="981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情境                  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BC8FAF5-C407-408F-A35B-E7BB5344AD0F}"/>
              </a:ext>
            </a:extLst>
          </p:cNvPr>
          <p:cNvSpPr/>
          <p:nvPr/>
        </p:nvSpPr>
        <p:spPr>
          <a:xfrm>
            <a:off x="6685069" y="554434"/>
            <a:ext cx="981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抉擇                   </a:t>
            </a: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3722F1A6-E364-4919-91E0-4DE9DC3F12AD}"/>
              </a:ext>
            </a:extLst>
          </p:cNvPr>
          <p:cNvSpPr/>
          <p:nvPr/>
        </p:nvSpPr>
        <p:spPr>
          <a:xfrm>
            <a:off x="488738" y="1236922"/>
            <a:ext cx="1085087" cy="600351"/>
          </a:xfrm>
          <a:prstGeom prst="round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: 圓角 13">
            <a:extLst>
              <a:ext uri="{FF2B5EF4-FFF2-40B4-BE49-F238E27FC236}">
                <a16:creationId xmlns:a16="http://schemas.microsoft.com/office/drawing/2014/main" id="{AC03FD1F-CED1-4FBE-9FB2-F906590FC711}"/>
              </a:ext>
            </a:extLst>
          </p:cNvPr>
          <p:cNvSpPr/>
          <p:nvPr/>
        </p:nvSpPr>
        <p:spPr>
          <a:xfrm>
            <a:off x="488738" y="2098934"/>
            <a:ext cx="1085087" cy="600351"/>
          </a:xfrm>
          <a:prstGeom prst="round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矩形: 圓角 14">
            <a:extLst>
              <a:ext uri="{FF2B5EF4-FFF2-40B4-BE49-F238E27FC236}">
                <a16:creationId xmlns:a16="http://schemas.microsoft.com/office/drawing/2014/main" id="{D36015B8-0094-468F-B7E1-FF0A2D3D3CC3}"/>
              </a:ext>
            </a:extLst>
          </p:cNvPr>
          <p:cNvSpPr/>
          <p:nvPr/>
        </p:nvSpPr>
        <p:spPr>
          <a:xfrm>
            <a:off x="488738" y="3014527"/>
            <a:ext cx="1085087" cy="600351"/>
          </a:xfrm>
          <a:prstGeom prst="round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DB69B738-A6D0-4FDB-9391-11157298A1A8}"/>
              </a:ext>
            </a:extLst>
          </p:cNvPr>
          <p:cNvSpPr/>
          <p:nvPr/>
        </p:nvSpPr>
        <p:spPr>
          <a:xfrm>
            <a:off x="488738" y="3968634"/>
            <a:ext cx="1085087" cy="600351"/>
          </a:xfrm>
          <a:prstGeom prst="round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3EE57BCE-2F2A-4E8B-B6DB-80979A67CB96}"/>
              </a:ext>
            </a:extLst>
          </p:cNvPr>
          <p:cNvSpPr/>
          <p:nvPr/>
        </p:nvSpPr>
        <p:spPr>
          <a:xfrm>
            <a:off x="3430767" y="217149"/>
            <a:ext cx="981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想法                   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45A08B6F-FB8F-4E4C-B41B-6FFB06037D26}"/>
              </a:ext>
            </a:extLst>
          </p:cNvPr>
          <p:cNvSpPr/>
          <p:nvPr/>
        </p:nvSpPr>
        <p:spPr>
          <a:xfrm>
            <a:off x="5579738" y="215159"/>
            <a:ext cx="981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未來                   </a:t>
            </a:r>
          </a:p>
        </p:txBody>
      </p:sp>
      <p:sp>
        <p:nvSpPr>
          <p:cNvPr id="6" name="左大括弧 5">
            <a:extLst>
              <a:ext uri="{FF2B5EF4-FFF2-40B4-BE49-F238E27FC236}">
                <a16:creationId xmlns:a16="http://schemas.microsoft.com/office/drawing/2014/main" id="{87CF99BE-75DD-48BD-946B-9D6367EBC0A2}"/>
              </a:ext>
            </a:extLst>
          </p:cNvPr>
          <p:cNvSpPr/>
          <p:nvPr/>
        </p:nvSpPr>
        <p:spPr>
          <a:xfrm>
            <a:off x="154112" y="1406113"/>
            <a:ext cx="334626" cy="3031600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9087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070" y="156008"/>
            <a:ext cx="806830" cy="73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矩形 43"/>
          <p:cNvSpPr/>
          <p:nvPr/>
        </p:nvSpPr>
        <p:spPr>
          <a:xfrm>
            <a:off x="0" y="296863"/>
            <a:ext cx="3141785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課文架構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1573825" y="1115224"/>
            <a:ext cx="77888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在樹林裡遇上兩條岔路，不能兩條都走，駐足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觀察許久。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C5A09099-E53A-4DCE-A3C1-3B6BDB1869D4}"/>
              </a:ext>
            </a:extLst>
          </p:cNvPr>
          <p:cNvSpPr/>
          <p:nvPr/>
        </p:nvSpPr>
        <p:spPr>
          <a:xfrm>
            <a:off x="1573825" y="2014907"/>
            <a:ext cx="83951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兩條路況相似，詩人選擇踏上一條荒草叢生、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人跡罕至的路。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C4201F91-DE2C-4BFA-BC02-4A68C575E691}"/>
              </a:ext>
            </a:extLst>
          </p:cNvPr>
          <p:cNvSpPr/>
          <p:nvPr/>
        </p:nvSpPr>
        <p:spPr>
          <a:xfrm>
            <a:off x="1573825" y="2960947"/>
            <a:ext cx="80184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希望將來再走另一條，但心裡明白踏上此路就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很難再回到原點。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8D75C68F-D57D-4334-9815-57A668AEC684}"/>
              </a:ext>
            </a:extLst>
          </p:cNvPr>
          <p:cNvSpPr/>
          <p:nvPr/>
        </p:nvSpPr>
        <p:spPr>
          <a:xfrm>
            <a:off x="1544008" y="3915054"/>
            <a:ext cx="80184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來日憶舊時，慨嘆當時，因為選擇這條路，一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切都截然不同。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DC7BE65-1FEB-4C17-9885-2C63E6956BE1}"/>
              </a:ext>
            </a:extLst>
          </p:cNvPr>
          <p:cNvSpPr/>
          <p:nvPr/>
        </p:nvSpPr>
        <p:spPr>
          <a:xfrm>
            <a:off x="4474407" y="572749"/>
            <a:ext cx="981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情境                  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BC8FAF5-C407-408F-A35B-E7BB5344AD0F}"/>
              </a:ext>
            </a:extLst>
          </p:cNvPr>
          <p:cNvSpPr/>
          <p:nvPr/>
        </p:nvSpPr>
        <p:spPr>
          <a:xfrm>
            <a:off x="6685069" y="554434"/>
            <a:ext cx="981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抉擇                   </a:t>
            </a: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3722F1A6-E364-4919-91E0-4DE9DC3F12AD}"/>
              </a:ext>
            </a:extLst>
          </p:cNvPr>
          <p:cNvSpPr/>
          <p:nvPr/>
        </p:nvSpPr>
        <p:spPr>
          <a:xfrm>
            <a:off x="488738" y="1236922"/>
            <a:ext cx="1085087" cy="600351"/>
          </a:xfrm>
          <a:prstGeom prst="round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: 圓角 13">
            <a:extLst>
              <a:ext uri="{FF2B5EF4-FFF2-40B4-BE49-F238E27FC236}">
                <a16:creationId xmlns:a16="http://schemas.microsoft.com/office/drawing/2014/main" id="{AC03FD1F-CED1-4FBE-9FB2-F906590FC711}"/>
              </a:ext>
            </a:extLst>
          </p:cNvPr>
          <p:cNvSpPr/>
          <p:nvPr/>
        </p:nvSpPr>
        <p:spPr>
          <a:xfrm>
            <a:off x="488738" y="2098934"/>
            <a:ext cx="1085087" cy="600351"/>
          </a:xfrm>
          <a:prstGeom prst="round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矩形: 圓角 14">
            <a:extLst>
              <a:ext uri="{FF2B5EF4-FFF2-40B4-BE49-F238E27FC236}">
                <a16:creationId xmlns:a16="http://schemas.microsoft.com/office/drawing/2014/main" id="{D36015B8-0094-468F-B7E1-FF0A2D3D3CC3}"/>
              </a:ext>
            </a:extLst>
          </p:cNvPr>
          <p:cNvSpPr/>
          <p:nvPr/>
        </p:nvSpPr>
        <p:spPr>
          <a:xfrm>
            <a:off x="488738" y="3014527"/>
            <a:ext cx="1085087" cy="600351"/>
          </a:xfrm>
          <a:prstGeom prst="round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DB69B738-A6D0-4FDB-9391-11157298A1A8}"/>
              </a:ext>
            </a:extLst>
          </p:cNvPr>
          <p:cNvSpPr/>
          <p:nvPr/>
        </p:nvSpPr>
        <p:spPr>
          <a:xfrm>
            <a:off x="488738" y="3968634"/>
            <a:ext cx="1085087" cy="600351"/>
          </a:xfrm>
          <a:prstGeom prst="round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3EE57BCE-2F2A-4E8B-B6DB-80979A67CB96}"/>
              </a:ext>
            </a:extLst>
          </p:cNvPr>
          <p:cNvSpPr/>
          <p:nvPr/>
        </p:nvSpPr>
        <p:spPr>
          <a:xfrm>
            <a:off x="3430767" y="217149"/>
            <a:ext cx="981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想法                   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45A08B6F-FB8F-4E4C-B41B-6FFB06037D26}"/>
              </a:ext>
            </a:extLst>
          </p:cNvPr>
          <p:cNvSpPr/>
          <p:nvPr/>
        </p:nvSpPr>
        <p:spPr>
          <a:xfrm>
            <a:off x="5579738" y="215159"/>
            <a:ext cx="981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未來                   </a:t>
            </a:r>
          </a:p>
        </p:txBody>
      </p:sp>
      <p:sp>
        <p:nvSpPr>
          <p:cNvPr id="6" name="左大括弧 5">
            <a:extLst>
              <a:ext uri="{FF2B5EF4-FFF2-40B4-BE49-F238E27FC236}">
                <a16:creationId xmlns:a16="http://schemas.microsoft.com/office/drawing/2014/main" id="{87CF99BE-75DD-48BD-946B-9D6367EBC0A2}"/>
              </a:ext>
            </a:extLst>
          </p:cNvPr>
          <p:cNvSpPr/>
          <p:nvPr/>
        </p:nvSpPr>
        <p:spPr>
          <a:xfrm>
            <a:off x="154112" y="1406113"/>
            <a:ext cx="334626" cy="3031600"/>
          </a:xfrm>
          <a:prstGeom prst="leftBrac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156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47 0.00648 L 0.02447 0.00679 C 0.01701 0.01574 0.00972 0.02685 0.00138 0.03364 C -0.01233 0.04506 -0.00625 0.03734 -0.02171 0.04506 C -0.02657 0.04753 -0.03108 0.05185 -0.03577 0.05432 C -0.04636 0.05926 -0.05573 0.05956 -0.06667 0.06111 C -0.07171 0.06265 -0.07691 0.06419 -0.08195 0.06574 C -0.20296 0.09629 -0.17136 0.075 -0.39723 0.07685 C -0.39896 0.07839 -0.40087 0.07932 -0.40243 0.08148 C -0.40487 0.08487 -0.40886 0.0929 -0.40886 0.09321 C -0.40921 0.09537 -0.40973 0.09753 -0.41007 0.09969 C -0.41059 0.10277 -0.41077 0.10617 -0.41146 0.10895 C -0.41233 0.11265 -0.41459 0.11759 -0.4165 0.12037 C -0.41823 0.12284 -0.4198 0.125 -0.42171 0.12716 C -0.42813 0.13426 -0.4257 0.12777 -0.42796 0.13642 L -0.42796 0.13673 " pathEditMode="relative" rAng="0" ptsTypes="AAAAAAAAAAAAAA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22" y="65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01 0.00155 L 0.02101 0.00185 C 0.01545 0.00432 0.00955 0.00648 0.00434 0.0105 C 0.00052 0.01327 -0.00225 0.01914 -0.00607 0.02192 C -0.01423 0.0284 -0.02326 0.03179 -0.03159 0.03796 C -0.03594 0.04105 -0.04028 0.04383 -0.04444 0.04692 C -0.0493 0.05062 -0.05399 0.05525 -0.0592 0.05834 C -0.08003 0.07192 -0.08003 0.07068 -0.09705 0.07655 C -0.12361 0.09753 -0.09375 0.07562 -0.12031 0.09043 C -0.12361 0.09198 -0.12639 0.09537 -0.12969 0.09722 C -0.1335 0.09938 -0.1368 0.09969 -0.14062 0.10185 C -0.14444 0.10371 -0.14861 0.10648 -0.15243 0.10864 C -0.16198 0.11358 -0.16528 0.11358 -0.17517 0.11759 C -0.17899 0.11914 -0.18229 0.12068 -0.18559 0.12222 C -0.20173 0.13642 -0.19028 0.12809 -0.20885 0.1358 C -0.23993 0.14908 -0.19271 0.13056 -0.22778 0.14722 C -0.23107 0.14877 -0.23385 0.14877 -0.23715 0.14969 C -0.23993 0.15185 -0.24288 0.15463 -0.24566 0.15648 C -0.24948 0.15864 -0.25364 0.15926 -0.25746 0.16111 C -0.26076 0.16235 -0.26406 0.16389 -0.26753 0.16543 C -0.275 0.16914 -0.28212 0.17377 -0.28923 0.17685 C -0.29305 0.1784 -0.29635 0.17963 -0.29965 0.18148 C -0.32222 0.19414 -0.29635 0.18272 -0.32274 0.19506 C -0.32639 0.19692 -0.33038 0.19784 -0.3342 0.19969 C -0.35399 0.21019 -0.33472 0.20432 -0.35469 0.20895 C -0.35729 0.21111 -0.35955 0.2142 -0.36232 0.21574 C -0.36614 0.2179 -0.37014 0.21852 -0.37396 0.22037 C -0.37656 0.22161 -0.37899 0.22346 -0.38159 0.225 C -0.39305 0.23087 -0.37969 0.22284 -0.39305 0.22932 C -0.39566 0.23056 -0.39826 0.23272 -0.40087 0.23395 C -0.40469 0.23611 -0.40989 0.23796 -0.41371 0.24074 C -0.42031 0.24537 -0.42222 0.24815 -0.43073 0.25 L -0.44948 0.25463 C -0.45416 0.25556 -0.45816 0.25587 -0.4625 0.25679 C -0.46771 0.25803 -0.47291 0.26019 -0.47812 0.26142 C -0.48732 0.26358 -0.49653 0.26543 -0.5059 0.26821 C -0.51701 0.27161 -0.51094 0.26976 -0.52378 0.27284 C -0.52604 0.275 -0.52795 0.2784 -0.53021 0.27963 C -0.5335 0.28148 -0.53715 0.28087 -0.54045 0.28179 C -0.54184 0.28241 -0.54305 0.28334 -0.54444 0.28426 C -0.546 0.28488 -0.54791 0.28519 -0.54948 0.28642 C -0.55625 0.29074 -0.55399 0.29321 -0.56232 0.29568 C -0.5875 0.30309 -0.55034 0.29136 -0.57899 0.30247 C -0.58472 0.30463 -0.59722 0.30617 -0.60208 0.30679 C -0.63333 0.31821 -0.61059 0.31142 -0.67118 0.31142 L -0.67118 0.31173 " pathEditMode="relative" rAng="0" ptsTypes="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18" y="155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83 0.02346 L 0.02483 0.02377 C 0.02431 0.03303 0.02413 0.04321 0.02344 0.05278 C 0.02309 0.05864 0.02014 0.07963 0.01962 0.08241 C 0.01892 0.08704 0.01806 0.09167 0.01701 0.0963 C 0.01562 0.10247 0.01198 0.11451 0.01198 0.11482 C 0.01146 0.11821 0.01146 0.12222 0.01059 0.12593 C 0.00799 0.1392 0.00694 0.13827 0.00295 0.14877 C -0.01406 0.19259 -0.00017 0.15988 -0.01892 0.20093 C -0.03264 0.23117 -0.0158 0.19537 -0.02917 0.22161 C -0.03177 0.22685 -0.03403 0.23241 -0.03681 0.23735 C -0.04705 0.25587 -0.04149 0.24259 -0.05226 0.25803 C -0.06788 0.28087 -0.04861 0.25803 -0.06632 0.28087 C -0.06823 0.28333 -0.07066 0.28519 -0.07274 0.28766 C -0.075 0.29043 -0.07691 0.29414 -0.07917 0.29661 C -0.08194 0.3 -0.08524 0.30247 -0.08802 0.30587 C -0.0908 0.30926 -0.09306 0.31389 -0.09583 0.31729 C -0.09809 0.32006 -0.10104 0.3213 -0.10347 0.32408 C -0.11319 0.33519 -0.1066 0.33025 -0.11493 0.34229 C -0.11736 0.34568 -0.12014 0.34815 -0.12274 0.35154 C -0.125 0.35432 -0.12674 0.35833 -0.12917 0.3605 C -0.13108 0.36204 -0.13333 0.36204 -0.13559 0.36204 L -0.14705 0.37654 C -0.14826 0.37809 -0.14948 0.38025 -0.15087 0.38087 L -0.15608 0.38333 C -0.15868 0.38642 -0.16129 0.3892 -0.16372 0.39229 C -0.16719 0.39691 -0.17014 0.40278 -0.17396 0.40617 C -0.17569 0.4071 -0.17743 0.40895 -0.17917 0.4105 C -0.18264 0.41358 -0.18576 0.41883 -0.18941 0.42191 C -0.19271 0.425 -0.19653 0.42654 -0.19965 0.43117 C -0.20851 0.44167 -0.20434 0.43858 -0.21111 0.44259 C -0.21285 0.44475 -0.21441 0.44753 -0.21632 0.44938 C -0.21754 0.45062 -0.21892 0.45031 -0.22014 0.45154 C -0.23438 0.46512 -0.21545 0.45154 -0.2316 0.46296 C -0.24167 0.48087 -0.22674 0.45556 -0.24826 0.48117 C -0.2533 0.48704 -0.25069 0.48457 -0.25608 0.48796 C -0.25781 0.49043 -0.25938 0.4929 -0.26111 0.49506 C -0.26285 0.49661 -0.26493 0.49722 -0.26632 0.49938 C -0.26788 0.50185 -0.26858 0.50617 -0.27014 0.50864 C -0.27552 0.51667 -0.27639 0.51667 -0.2816 0.52006 C -0.28333 0.52222 -0.28507 0.52315 -0.28681 0.52685 C -0.28802 0.5284 -0.28958 0.52932 -0.29063 0.53148 C -0.29653 0.54167 -0.28958 0.53611 -0.29705 0.54043 C -0.29826 0.54198 -0.29965 0.54383 -0.30087 0.54506 C -0.30434 0.54846 -0.30625 0.55 -0.3099 0.55185 C -0.31163 0.55278 -0.31493 0.55432 -0.31493 0.55463 L -0.31493 0.55432 " pathEditMode="relative" rAng="0" ptsTypes="AAAAAAAAAAAAAAAAAAAAAAAAAAAAAAAAAAAAAAAAAAAAA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97" y="26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2 -0.00339 L 0.03142 -0.00308 C 0.03003 0.00401 0.02899 0.01173 0.02743 0.01914 C 0.02344 0.03827 0.025 0.02716 0.02101 0.03982 C 0.01927 0.04568 0.01771 0.05216 0.01597 0.05803 C 0.01441 0.06327 0.0125 0.06852 0.01076 0.07408 C 0.00955 0.0784 0.00851 0.08334 0.00694 0.08766 C 0.00555 0.09167 0.00347 0.09506 0.00191 0.09908 C -0.00208 0.10957 -0.0059 0.12037 -0.00972 0.13087 C -0.01181 0.13704 -0.01354 0.14383 -0.01615 0.14908 C -0.01823 0.15371 -0.02049 0.15834 -0.02257 0.16297 C -0.02517 0.16883 -0.02743 0.17531 -0.03021 0.18118 C -0.03212 0.18519 -0.03472 0.18827 -0.03663 0.1926 C -0.03941 0.19846 -0.04149 0.20494 -0.04427 0.21081 C -0.05417 0.23179 -0.04479 0.20525 -0.0559 0.23581 C -0.05764 0.24105 -0.05868 0.24722 -0.06094 0.25185 C -0.06528 0.26081 -0.07083 0.2679 -0.075 0.27685 C -0.07934 0.28611 -0.08316 0.29568 -0.08785 0.30432 C -0.08958 0.30741 -0.09149 0.30988 -0.09306 0.31327 C -0.09462 0.31698 -0.09531 0.3213 -0.09688 0.32469 C -0.09913 0.32963 -0.10208 0.33364 -0.10451 0.33827 C -0.10642 0.34198 -0.10764 0.34661 -0.10972 0.34969 C -0.11372 0.35648 -0.11858 0.36111 -0.12257 0.3679 C -0.1375 0.39445 -0.11476 0.35525 -0.13663 0.38858 C -0.14583 0.40278 -0.14392 0.40432 -0.1533 0.41605 C -0.15608 0.41945 -0.15955 0.4213 -0.16233 0.425 C -0.18073 0.44969 -0.16667 0.43827 -0.18021 0.44784 C -0.19948 0.47531 -0.17153 0.43642 -0.19549 0.46605 C -0.19826 0.46945 -0.20052 0.47439 -0.2033 0.47747 C -0.20521 0.47963 -0.20764 0.47994 -0.20972 0.4821 C -0.2184 0.49043 -0.21667 0.4929 -0.22639 0.50031 C -0.22917 0.50247 -0.23247 0.50278 -0.23524 0.50494 C -0.23802 0.50679 -0.24028 0.50957 -0.24306 0.51173 C -0.24844 0.51574 -0.25417 0.51945 -0.25972 0.52315 C -0.26302 0.52531 -0.26684 0.52655 -0.26997 0.52994 C -0.27656 0.53673 -0.28056 0.54167 -0.28785 0.54599 C -0.28993 0.54722 -0.29219 0.54753 -0.29427 0.54815 C -0.29861 0.55185 -0.30278 0.55618 -0.30712 0.55957 C -0.31215 0.56327 -0.31771 0.56574 -0.32257 0.57099 C -0.32656 0.57531 -0.32969 0.57901 -0.33403 0.58241 C -0.34097 0.58766 -0.33594 0.58056 -0.34549 0.59136 C -0.35122 0.59784 -0.3559 0.60803 -0.36215 0.61204 C -0.36354 0.61266 -0.36493 0.61327 -0.36615 0.6142 C -0.36823 0.61636 -0.37031 0.61883 -0.3724 0.62099 C -0.37379 0.62253 -0.375 0.62439 -0.37639 0.62562 C -0.38056 0.62901 -0.38507 0.63118 -0.38906 0.63488 C -0.3908 0.63642 -0.39254 0.63766 -0.39427 0.6392 C -0.39566 0.64074 -0.3967 0.6429 -0.39809 0.64383 C -0.40347 0.64815 -0.40677 0.64877 -0.41215 0.65062 C -0.41476 0.65309 -0.41736 0.65525 -0.41997 0.65772 C -0.42708 0.66451 -0.42899 0.66914 -0.43785 0.67346 C -0.44288 0.67593 -0.44809 0.67655 -0.4533 0.67809 C -0.45625 0.68118 -0.45903 0.68488 -0.46215 0.68735 C -0.46511 0.68951 -0.4684 0.68951 -0.47118 0.69167 C -0.47309 0.69321 -0.47448 0.69692 -0.47639 0.69846 C -0.47882 0.70062 -0.4816 0.70124 -0.48403 0.70309 C -0.49531 0.71204 -0.47934 0.70401 -0.49306 0.70988 L -0.5033 0.71914 C -0.50504 0.72068 -0.5066 0.72284 -0.50833 0.72377 C -0.51007 0.72439 -0.51181 0.725 -0.51354 0.72593 C -0.51476 0.72655 -0.51597 0.72778 -0.51736 0.7284 C -0.51945 0.72932 -0.5217 0.72963 -0.52379 0.73056 C -0.525 0.73118 -0.52622 0.73241 -0.52761 0.73272 C -0.53021 0.73395 -0.53281 0.73426 -0.53524 0.73519 C -0.54879 0.74013 -0.54132 0.73951 -0.54931 0.73951 L -0.54931 0.73982 " pathEditMode="relative" rAng="0" ptsTypes="AAAAAAAAAAAAAAAAAAAAAAAAAAAAAAAAAAAAAAAAAAAAAAAAAAAAAAAAAAAAAAAA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45" y="37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827" y="156007"/>
            <a:ext cx="1009073" cy="92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B513CF70-B72C-45EB-82E4-0B1140F53B25}"/>
              </a:ext>
            </a:extLst>
          </p:cNvPr>
          <p:cNvSpPr/>
          <p:nvPr/>
        </p:nvSpPr>
        <p:spPr>
          <a:xfrm>
            <a:off x="-1" y="258273"/>
            <a:ext cx="5456583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課文探究</a:t>
            </a:r>
            <a:r>
              <a:rPr lang="en-US" altLang="zh-TW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同學分享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9803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827" y="156007"/>
            <a:ext cx="1009073" cy="92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id="{6EEC284C-B25F-4E32-A542-06181B4F7F20}"/>
              </a:ext>
            </a:extLst>
          </p:cNvPr>
          <p:cNvSpPr/>
          <p:nvPr/>
        </p:nvSpPr>
        <p:spPr>
          <a:xfrm>
            <a:off x="0" y="258273"/>
            <a:ext cx="5595730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課文探究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老師範例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B28D41FF-E697-4964-AA06-2FECF66273A3}"/>
              </a:ext>
            </a:extLst>
          </p:cNvPr>
          <p:cNvSpPr/>
          <p:nvPr/>
        </p:nvSpPr>
        <p:spPr>
          <a:xfrm>
            <a:off x="219769" y="1194966"/>
            <a:ext cx="93396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因為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「未」是沒有的意思，代表這條路作者沒走過，</a:t>
            </a:r>
            <a:endParaRPr lang="en-US" altLang="zh-TW" sz="28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而且在詩中作者提到要把那條路留給未來。</a:t>
            </a:r>
            <a:endParaRPr lang="en-US" altLang="zh-TW" sz="28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F145C4E7-F75E-4D1B-9865-214497637DA1}"/>
              </a:ext>
            </a:extLst>
          </p:cNvPr>
          <p:cNvSpPr/>
          <p:nvPr/>
        </p:nvSpPr>
        <p:spPr>
          <a:xfrm>
            <a:off x="190273" y="2162853"/>
            <a:ext cx="907171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詩中的「岔路」</a:t>
            </a:r>
            <a:r>
              <a:rPr lang="zh-TW" altLang="en-US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象徵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人生的各種選擇，</a:t>
            </a:r>
            <a:r>
              <a:rPr lang="zh-TW" altLang="en-US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因為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漫漫人生</a:t>
            </a:r>
            <a:endParaRPr lang="en-US" altLang="zh-TW" sz="28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就像一段旅程，路途中需要抉擇前進的方向。</a:t>
            </a:r>
            <a:endParaRPr lang="en-US" altLang="zh-TW" sz="28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EC80D11-7F22-4786-900F-1AE93E79FCD2}"/>
              </a:ext>
            </a:extLst>
          </p:cNvPr>
          <p:cNvSpPr/>
          <p:nvPr/>
        </p:nvSpPr>
        <p:spPr>
          <a:xfrm>
            <a:off x="200105" y="3130740"/>
            <a:ext cx="8747908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面臨人生選擇時要慎重，因為任何一個不同的選擇，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都可能是人生的轉捩點。作者似乎也暗示讀者不要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一味盲從、隨波逐流，要勇於另闢蹊徑，以好奇、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冒險之心去挑戰嘗試。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2742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827" y="156007"/>
            <a:ext cx="1009073" cy="92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id="{1AC1A396-4794-405D-A630-B23241A88FD3}"/>
              </a:ext>
            </a:extLst>
          </p:cNvPr>
          <p:cNvSpPr/>
          <p:nvPr/>
        </p:nvSpPr>
        <p:spPr>
          <a:xfrm>
            <a:off x="0" y="297601"/>
            <a:ext cx="3011558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習作</a:t>
            </a:r>
            <a:r>
              <a:rPr lang="en-US" altLang="zh-TW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p.62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E78EC02A-EB78-45B7-91E1-D6D260E72C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565" t="20976" r="19456" b="9546"/>
          <a:stretch/>
        </p:blipFill>
        <p:spPr>
          <a:xfrm>
            <a:off x="3104591" y="98964"/>
            <a:ext cx="5777413" cy="490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09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id="{C0CA49A6-5DDA-4B5C-9282-225A17153FF5}"/>
              </a:ext>
            </a:extLst>
          </p:cNvPr>
          <p:cNvSpPr/>
          <p:nvPr/>
        </p:nvSpPr>
        <p:spPr>
          <a:xfrm>
            <a:off x="0" y="297601"/>
            <a:ext cx="3007360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習作舉例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A8E91DE0-FD44-4FA6-973C-AAFFFDF4FFF3}"/>
              </a:ext>
            </a:extLst>
          </p:cNvPr>
          <p:cNvSpPr/>
          <p:nvPr/>
        </p:nvSpPr>
        <p:spPr>
          <a:xfrm>
            <a:off x="2777482" y="1578113"/>
            <a:ext cx="706925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lvl="0"/>
            <a:r>
              <a:rPr lang="en-US" altLang="zh-TW" sz="2800" b="1" dirty="0" err="1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v.s</a:t>
            </a:r>
            <a:r>
              <a: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430776F-39A6-4C37-B986-C7EF79FCB193}"/>
              </a:ext>
            </a:extLst>
          </p:cNvPr>
          <p:cNvSpPr/>
          <p:nvPr/>
        </p:nvSpPr>
        <p:spPr>
          <a:xfrm>
            <a:off x="8325771" y="107663"/>
            <a:ext cx="615553" cy="11695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我選擇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9B4DF5D-CF43-400D-85DB-854CD8BEA113}"/>
              </a:ext>
            </a:extLst>
          </p:cNvPr>
          <p:cNvSpPr/>
          <p:nvPr/>
        </p:nvSpPr>
        <p:spPr>
          <a:xfrm>
            <a:off x="8325771" y="1260516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書法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1668E34B-3686-4F8D-B740-A9CACD6C5F73}"/>
              </a:ext>
            </a:extLst>
          </p:cNvPr>
          <p:cNvSpPr/>
          <p:nvPr/>
        </p:nvSpPr>
        <p:spPr>
          <a:xfrm>
            <a:off x="7703497" y="133145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原因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EC7A08F-3FBA-44B7-8657-76E2DCEB2817}"/>
              </a:ext>
            </a:extLst>
          </p:cNvPr>
          <p:cNvSpPr/>
          <p:nvPr/>
        </p:nvSpPr>
        <p:spPr>
          <a:xfrm>
            <a:off x="7272706" y="884815"/>
            <a:ext cx="1046440" cy="4035720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我的字跡有點潦草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個性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有點衝動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FC74DB4-FD1F-468D-B620-C16B33EC8B27}"/>
              </a:ext>
            </a:extLst>
          </p:cNvPr>
          <p:cNvSpPr/>
          <p:nvPr/>
        </p:nvSpPr>
        <p:spPr>
          <a:xfrm>
            <a:off x="6919778" y="110566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感受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F6ED431-272E-4460-AF26-23296311177E}"/>
              </a:ext>
            </a:extLst>
          </p:cNvPr>
          <p:cNvSpPr/>
          <p:nvPr/>
        </p:nvSpPr>
        <p:spPr>
          <a:xfrm>
            <a:off x="6207152" y="119052"/>
            <a:ext cx="615553" cy="45140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76EA404-DA7B-4B3B-ADEF-C60351E23B2E}"/>
              </a:ext>
            </a:extLst>
          </p:cNvPr>
          <p:cNvSpPr/>
          <p:nvPr/>
        </p:nvSpPr>
        <p:spPr>
          <a:xfrm>
            <a:off x="6494476" y="584210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喜歡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C7AE8012-8580-4934-BAF7-D363D3DDD7E8}"/>
              </a:ext>
            </a:extLst>
          </p:cNvPr>
          <p:cNvSpPr/>
          <p:nvPr/>
        </p:nvSpPr>
        <p:spPr>
          <a:xfrm>
            <a:off x="5944526" y="611714"/>
            <a:ext cx="615553" cy="11695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不喜歡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B99A239-3549-4959-8781-373CD2B95344}"/>
              </a:ext>
            </a:extLst>
          </p:cNvPr>
          <p:cNvSpPr/>
          <p:nvPr/>
        </p:nvSpPr>
        <p:spPr>
          <a:xfrm>
            <a:off x="6223717" y="1779692"/>
            <a:ext cx="615553" cy="152862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我的選擇</a:t>
            </a:r>
          </a:p>
        </p:txBody>
      </p:sp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4F1C5251-5BBB-4CEF-A329-18BBF8560C48}"/>
              </a:ext>
            </a:extLst>
          </p:cNvPr>
          <p:cNvCxnSpPr/>
          <p:nvPr/>
        </p:nvCxnSpPr>
        <p:spPr>
          <a:xfrm>
            <a:off x="6560079" y="631822"/>
            <a:ext cx="0" cy="10379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: 圓角 3">
            <a:extLst>
              <a:ext uri="{FF2B5EF4-FFF2-40B4-BE49-F238E27FC236}">
                <a16:creationId xmlns:a16="http://schemas.microsoft.com/office/drawing/2014/main" id="{37C8CB97-1F2A-4CD4-9739-1EEF82AB78BA}"/>
              </a:ext>
            </a:extLst>
          </p:cNvPr>
          <p:cNvSpPr/>
          <p:nvPr/>
        </p:nvSpPr>
        <p:spPr>
          <a:xfrm>
            <a:off x="6612526" y="581334"/>
            <a:ext cx="472132" cy="827106"/>
          </a:xfrm>
          <a:prstGeom prst="roundRect">
            <a:avLst/>
          </a:prstGeom>
          <a:noFill/>
          <a:ln w="38100">
            <a:solidFill>
              <a:srgbClr val="FDE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54C45463-1576-46EA-A74A-6996BBFFFAC3}"/>
              </a:ext>
            </a:extLst>
          </p:cNvPr>
          <p:cNvSpPr/>
          <p:nvPr/>
        </p:nvSpPr>
        <p:spPr>
          <a:xfrm>
            <a:off x="4601471" y="878403"/>
            <a:ext cx="1477328" cy="404213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寫書法期間可以讓我緩和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情緒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放慢速度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連帶字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也變美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DA646D65-866C-42F0-843A-05CF9EFE533B}"/>
              </a:ext>
            </a:extLst>
          </p:cNvPr>
          <p:cNvSpPr/>
          <p:nvPr/>
        </p:nvSpPr>
        <p:spPr>
          <a:xfrm>
            <a:off x="3473733" y="1387337"/>
            <a:ext cx="615553" cy="26150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書法</a:t>
            </a:r>
          </a:p>
        </p:txBody>
      </p:sp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F9F82789-F015-45DD-9786-6FBDC9902824}"/>
              </a:ext>
            </a:extLst>
          </p:cNvPr>
          <p:cNvSpPr/>
          <p:nvPr/>
        </p:nvSpPr>
        <p:spPr>
          <a:xfrm>
            <a:off x="3456458" y="1356281"/>
            <a:ext cx="731162" cy="90392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CFEFE311-7686-4E6B-8AF4-D9C4FE8D4BF1}"/>
              </a:ext>
            </a:extLst>
          </p:cNvPr>
          <p:cNvSpPr/>
          <p:nvPr/>
        </p:nvSpPr>
        <p:spPr>
          <a:xfrm>
            <a:off x="2019552" y="1417755"/>
            <a:ext cx="615553" cy="82899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溜冰</a:t>
            </a:r>
          </a:p>
        </p:txBody>
      </p:sp>
      <p:sp>
        <p:nvSpPr>
          <p:cNvPr id="21" name="矩形: 圓角 20">
            <a:extLst>
              <a:ext uri="{FF2B5EF4-FFF2-40B4-BE49-F238E27FC236}">
                <a16:creationId xmlns:a16="http://schemas.microsoft.com/office/drawing/2014/main" id="{B3ACC3EB-477C-482C-A96C-588AA7C5A076}"/>
              </a:ext>
            </a:extLst>
          </p:cNvPr>
          <p:cNvSpPr/>
          <p:nvPr/>
        </p:nvSpPr>
        <p:spPr>
          <a:xfrm>
            <a:off x="1973337" y="1374864"/>
            <a:ext cx="776935" cy="885341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A232ACCC-5F82-436B-956B-C8785F47825E}"/>
              </a:ext>
            </a:extLst>
          </p:cNvPr>
          <p:cNvSpPr/>
          <p:nvPr/>
        </p:nvSpPr>
        <p:spPr>
          <a:xfrm>
            <a:off x="5468583" y="110566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因為</a:t>
            </a:r>
          </a:p>
        </p:txBody>
      </p:sp>
      <p:pic>
        <p:nvPicPr>
          <p:cNvPr id="31" name="Picture 2" descr="ãè¨è«ãçåçæå°çµæ">
            <a:extLst>
              <a:ext uri="{FF2B5EF4-FFF2-40B4-BE49-F238E27FC236}">
                <a16:creationId xmlns:a16="http://schemas.microsoft.com/office/drawing/2014/main" id="{A0274957-0BF9-4389-9667-60B887CF9C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63" b="1371"/>
          <a:stretch/>
        </p:blipFill>
        <p:spPr bwMode="auto">
          <a:xfrm>
            <a:off x="153122" y="2502173"/>
            <a:ext cx="1810276" cy="248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24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4" grpId="0" animBg="1"/>
      <p:bldP spid="19" grpId="0"/>
      <p:bldP spid="28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id="{C0CA49A6-5DDA-4B5C-9282-225A17153FF5}"/>
              </a:ext>
            </a:extLst>
          </p:cNvPr>
          <p:cNvSpPr/>
          <p:nvPr/>
        </p:nvSpPr>
        <p:spPr>
          <a:xfrm>
            <a:off x="0" y="297601"/>
            <a:ext cx="3011558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老師舉例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0" name="圖片 29">
            <a:extLst>
              <a:ext uri="{FF2B5EF4-FFF2-40B4-BE49-F238E27FC236}">
                <a16:creationId xmlns:a16="http://schemas.microsoft.com/office/drawing/2014/main" id="{146D257B-8B43-4EA9-80B5-F1FFFA5EDA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0" t="10829" r="9934"/>
          <a:stretch/>
        </p:blipFill>
        <p:spPr>
          <a:xfrm>
            <a:off x="1017320" y="1439620"/>
            <a:ext cx="3339547" cy="226425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77715F01-8123-4FE7-8739-A526A84AEFF8}"/>
              </a:ext>
            </a:extLst>
          </p:cNvPr>
          <p:cNvSpPr/>
          <p:nvPr/>
        </p:nvSpPr>
        <p:spPr>
          <a:xfrm>
            <a:off x="1338005" y="3776700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TW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飢餓的蘇丹</a:t>
            </a:r>
            <a:r>
              <a:rPr lang="en-US" altLang="zh-TW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5" name="群組 4">
            <a:extLst>
              <a:ext uri="{FF2B5EF4-FFF2-40B4-BE49-F238E27FC236}">
                <a16:creationId xmlns:a16="http://schemas.microsoft.com/office/drawing/2014/main" id="{101CEA3E-3236-4D59-886E-1E24AAB380F7}"/>
              </a:ext>
            </a:extLst>
          </p:cNvPr>
          <p:cNvGrpSpPr/>
          <p:nvPr/>
        </p:nvGrpSpPr>
        <p:grpSpPr>
          <a:xfrm>
            <a:off x="5137424" y="128935"/>
            <a:ext cx="3011558" cy="4863326"/>
            <a:chOff x="4705814" y="1048215"/>
            <a:chExt cx="2320013" cy="3828059"/>
          </a:xfrm>
        </p:grpSpPr>
        <p:pic>
          <p:nvPicPr>
            <p:cNvPr id="35" name="Picture 2" descr="ãè¨è«ãçåçæå°çµæ">
              <a:extLst>
                <a:ext uri="{FF2B5EF4-FFF2-40B4-BE49-F238E27FC236}">
                  <a16:creationId xmlns:a16="http://schemas.microsoft.com/office/drawing/2014/main" id="{811D4790-F122-4305-B221-2F34619F29A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03" r="70931" b="2325"/>
            <a:stretch/>
          </p:blipFill>
          <p:spPr bwMode="auto">
            <a:xfrm>
              <a:off x="4705814" y="1048215"/>
              <a:ext cx="2320013" cy="3828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07C77D84-CEF5-4E5C-85FF-3592322C03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1942" r="19286"/>
            <a:stretch/>
          </p:blipFill>
          <p:spPr>
            <a:xfrm>
              <a:off x="5084441" y="1176211"/>
              <a:ext cx="1472476" cy="1237817"/>
            </a:xfrm>
            <a:prstGeom prst="rect">
              <a:avLst/>
            </a:prstGeom>
          </p:spPr>
        </p:pic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A80ECB80-A9F0-4873-B614-3332B719883B}"/>
                </a:ext>
              </a:extLst>
            </p:cNvPr>
            <p:cNvSpPr/>
            <p:nvPr/>
          </p:nvSpPr>
          <p:spPr>
            <a:xfrm>
              <a:off x="4867050" y="2834894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TW" altLang="en-US" sz="2800" b="1" dirty="0">
                  <a:solidFill>
                    <a:srgbClr val="00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凱文卡特</a:t>
              </a:r>
              <a:endPara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280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圖片 21">
            <a:extLst>
              <a:ext uri="{FF2B5EF4-FFF2-40B4-BE49-F238E27FC236}">
                <a16:creationId xmlns:a16="http://schemas.microsoft.com/office/drawing/2014/main" id="{3A74F200-15BE-4C30-9727-C01DBF1E7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56" y="2111114"/>
            <a:ext cx="1779592" cy="2874725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C0CA49A6-5DDA-4B5C-9282-225A17153FF5}"/>
              </a:ext>
            </a:extLst>
          </p:cNvPr>
          <p:cNvSpPr/>
          <p:nvPr/>
        </p:nvSpPr>
        <p:spPr>
          <a:xfrm>
            <a:off x="0" y="297601"/>
            <a:ext cx="3011558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老師舉例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A8E91DE0-FD44-4FA6-973C-AAFFFDF4FFF3}"/>
              </a:ext>
            </a:extLst>
          </p:cNvPr>
          <p:cNvSpPr/>
          <p:nvPr/>
        </p:nvSpPr>
        <p:spPr>
          <a:xfrm>
            <a:off x="2752781" y="2282394"/>
            <a:ext cx="706925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lvl="0"/>
            <a:r>
              <a:rPr lang="en-US" altLang="zh-TW" sz="2800" b="1" dirty="0" err="1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v.s</a:t>
            </a:r>
            <a:r>
              <a: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430776F-39A6-4C37-B986-C7EF79FCB193}"/>
              </a:ext>
            </a:extLst>
          </p:cNvPr>
          <p:cNvSpPr/>
          <p:nvPr/>
        </p:nvSpPr>
        <p:spPr>
          <a:xfrm>
            <a:off x="8325771" y="107663"/>
            <a:ext cx="615553" cy="11695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我選擇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9B4DF5D-CF43-400D-85DB-854CD8BEA113}"/>
              </a:ext>
            </a:extLst>
          </p:cNvPr>
          <p:cNvSpPr/>
          <p:nvPr/>
        </p:nvSpPr>
        <p:spPr>
          <a:xfrm>
            <a:off x="8325771" y="1260516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堅守記者的工作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1668E34B-3686-4F8D-B740-A9CACD6C5F73}"/>
              </a:ext>
            </a:extLst>
          </p:cNvPr>
          <p:cNvSpPr/>
          <p:nvPr/>
        </p:nvSpPr>
        <p:spPr>
          <a:xfrm>
            <a:off x="7703497" y="133145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原因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EC7A08F-3FBA-44B7-8657-76E2DCEB2817}"/>
              </a:ext>
            </a:extLst>
          </p:cNvPr>
          <p:cNvSpPr/>
          <p:nvPr/>
        </p:nvSpPr>
        <p:spPr>
          <a:xfrm>
            <a:off x="6410931" y="884815"/>
            <a:ext cx="1908215" cy="404213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我想以最真實</a:t>
            </a:r>
            <a:r>
              <a:rPr lang="zh-TW" altLang="en-US" sz="24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最具震撼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力的畫面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來喚醒社會大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眾對蘇丹內戰和飢荒情況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的關注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FC74DB4-FD1F-468D-B620-C16B33EC8B27}"/>
              </a:ext>
            </a:extLst>
          </p:cNvPr>
          <p:cNvSpPr/>
          <p:nvPr/>
        </p:nvSpPr>
        <p:spPr>
          <a:xfrm>
            <a:off x="6083081" y="133145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感受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F6ED431-272E-4460-AF26-23296311177E}"/>
              </a:ext>
            </a:extLst>
          </p:cNvPr>
          <p:cNvSpPr/>
          <p:nvPr/>
        </p:nvSpPr>
        <p:spPr>
          <a:xfrm>
            <a:off x="5402080" y="119052"/>
            <a:ext cx="615553" cy="45140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76EA404-DA7B-4B3B-ADEF-C60351E23B2E}"/>
              </a:ext>
            </a:extLst>
          </p:cNvPr>
          <p:cNvSpPr/>
          <p:nvPr/>
        </p:nvSpPr>
        <p:spPr>
          <a:xfrm>
            <a:off x="5689404" y="584210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喜歡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C7AE8012-8580-4934-BAF7-D363D3DDD7E8}"/>
              </a:ext>
            </a:extLst>
          </p:cNvPr>
          <p:cNvSpPr/>
          <p:nvPr/>
        </p:nvSpPr>
        <p:spPr>
          <a:xfrm>
            <a:off x="5139454" y="611714"/>
            <a:ext cx="615553" cy="11695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不喜歡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B99A239-3549-4959-8781-373CD2B95344}"/>
              </a:ext>
            </a:extLst>
          </p:cNvPr>
          <p:cNvSpPr/>
          <p:nvPr/>
        </p:nvSpPr>
        <p:spPr>
          <a:xfrm>
            <a:off x="5418645" y="1779692"/>
            <a:ext cx="615553" cy="152862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我的選擇</a:t>
            </a:r>
          </a:p>
        </p:txBody>
      </p:sp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4F1C5251-5BBB-4CEF-A329-18BBF8560C48}"/>
              </a:ext>
            </a:extLst>
          </p:cNvPr>
          <p:cNvCxnSpPr/>
          <p:nvPr/>
        </p:nvCxnSpPr>
        <p:spPr>
          <a:xfrm>
            <a:off x="5755007" y="631822"/>
            <a:ext cx="0" cy="10379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: 圓角 3">
            <a:extLst>
              <a:ext uri="{FF2B5EF4-FFF2-40B4-BE49-F238E27FC236}">
                <a16:creationId xmlns:a16="http://schemas.microsoft.com/office/drawing/2014/main" id="{37C8CB97-1F2A-4CD4-9739-1EEF82AB78BA}"/>
              </a:ext>
            </a:extLst>
          </p:cNvPr>
          <p:cNvSpPr/>
          <p:nvPr/>
        </p:nvSpPr>
        <p:spPr>
          <a:xfrm>
            <a:off x="5198171" y="597310"/>
            <a:ext cx="484250" cy="1198358"/>
          </a:xfrm>
          <a:prstGeom prst="roundRect">
            <a:avLst/>
          </a:prstGeom>
          <a:noFill/>
          <a:ln w="38100">
            <a:solidFill>
              <a:srgbClr val="FDE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37211FA9-6306-4F44-9D1D-35AE47C34655}"/>
              </a:ext>
            </a:extLst>
          </p:cNvPr>
          <p:cNvSpPr/>
          <p:nvPr/>
        </p:nvSpPr>
        <p:spPr>
          <a:xfrm>
            <a:off x="4533557" y="123438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因為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54C45463-1576-46EA-A74A-6996BBFFFAC3}"/>
              </a:ext>
            </a:extLst>
          </p:cNvPr>
          <p:cNvSpPr/>
          <p:nvPr/>
        </p:nvSpPr>
        <p:spPr>
          <a:xfrm>
            <a:off x="4129034" y="893001"/>
            <a:ext cx="1046440" cy="404213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我抵擋不住輿論的壓力和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自己內心的愧疚感。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DA646D65-866C-42F0-843A-05CF9EFE533B}"/>
              </a:ext>
            </a:extLst>
          </p:cNvPr>
          <p:cNvSpPr/>
          <p:nvPr/>
        </p:nvSpPr>
        <p:spPr>
          <a:xfrm>
            <a:off x="3451412" y="1474723"/>
            <a:ext cx="579288" cy="26232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堅守記者的工作</a:t>
            </a:r>
          </a:p>
        </p:txBody>
      </p:sp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F9F82789-F015-45DD-9786-6FBDC9902824}"/>
              </a:ext>
            </a:extLst>
          </p:cNvPr>
          <p:cNvSpPr/>
          <p:nvPr/>
        </p:nvSpPr>
        <p:spPr>
          <a:xfrm>
            <a:off x="3397872" y="1378470"/>
            <a:ext cx="731162" cy="2801540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CFEFE311-7686-4E6B-8AF4-D9C4FE8D4BF1}"/>
              </a:ext>
            </a:extLst>
          </p:cNvPr>
          <p:cNvSpPr/>
          <p:nvPr/>
        </p:nvSpPr>
        <p:spPr>
          <a:xfrm>
            <a:off x="2075113" y="1471117"/>
            <a:ext cx="615553" cy="260584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立即救援小女孩</a:t>
            </a:r>
          </a:p>
        </p:txBody>
      </p:sp>
      <p:sp>
        <p:nvSpPr>
          <p:cNvPr id="21" name="矩形: 圓角 20">
            <a:extLst>
              <a:ext uri="{FF2B5EF4-FFF2-40B4-BE49-F238E27FC236}">
                <a16:creationId xmlns:a16="http://schemas.microsoft.com/office/drawing/2014/main" id="{B3ACC3EB-477C-482C-A96C-588AA7C5A076}"/>
              </a:ext>
            </a:extLst>
          </p:cNvPr>
          <p:cNvSpPr/>
          <p:nvPr/>
        </p:nvSpPr>
        <p:spPr>
          <a:xfrm>
            <a:off x="1983272" y="1397053"/>
            <a:ext cx="776935" cy="2782957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7A1E5ADC-F54D-49A5-949C-2FDB409E5108}"/>
              </a:ext>
            </a:extLst>
          </p:cNvPr>
          <p:cNvSpPr/>
          <p:nvPr/>
        </p:nvSpPr>
        <p:spPr>
          <a:xfrm>
            <a:off x="3048" y="3746318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TW" sz="16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sz="16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飢餓的蘇丹</a:t>
            </a:r>
            <a:r>
              <a:rPr lang="en-US" altLang="zh-TW" sz="16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endParaRPr lang="zh-TW" altLang="en-US" sz="16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9520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4" grpId="0" animBg="1"/>
      <p:bldP spid="19" grpId="0"/>
      <p:bldP spid="28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id="{C0CA49A6-5DDA-4B5C-9282-225A17153FF5}"/>
              </a:ext>
            </a:extLst>
          </p:cNvPr>
          <p:cNvSpPr/>
          <p:nvPr/>
        </p:nvSpPr>
        <p:spPr>
          <a:xfrm>
            <a:off x="0" y="297601"/>
            <a:ext cx="3011558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老師舉例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A8E91DE0-FD44-4FA6-973C-AAFFFDF4FFF3}"/>
              </a:ext>
            </a:extLst>
          </p:cNvPr>
          <p:cNvSpPr/>
          <p:nvPr/>
        </p:nvSpPr>
        <p:spPr>
          <a:xfrm>
            <a:off x="2867184" y="1939683"/>
            <a:ext cx="706925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lvl="0"/>
            <a:r>
              <a:rPr lang="en-US" altLang="zh-TW" sz="2800" b="1" dirty="0" err="1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v.s</a:t>
            </a:r>
            <a:r>
              <a: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430776F-39A6-4C37-B986-C7EF79FCB193}"/>
              </a:ext>
            </a:extLst>
          </p:cNvPr>
          <p:cNvSpPr/>
          <p:nvPr/>
        </p:nvSpPr>
        <p:spPr>
          <a:xfrm>
            <a:off x="8325771" y="107663"/>
            <a:ext cx="615553" cy="11695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我選擇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9B4DF5D-CF43-400D-85DB-854CD8BEA113}"/>
              </a:ext>
            </a:extLst>
          </p:cNvPr>
          <p:cNvSpPr/>
          <p:nvPr/>
        </p:nvSpPr>
        <p:spPr>
          <a:xfrm>
            <a:off x="8325771" y="1260516"/>
            <a:ext cx="615553" cy="152862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堅持創作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1668E34B-3686-4F8D-B740-A9CACD6C5F73}"/>
              </a:ext>
            </a:extLst>
          </p:cNvPr>
          <p:cNvSpPr/>
          <p:nvPr/>
        </p:nvSpPr>
        <p:spPr>
          <a:xfrm>
            <a:off x="7860809" y="133145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原因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EC7A08F-3FBA-44B7-8657-76E2DCEB2817}"/>
              </a:ext>
            </a:extLst>
          </p:cNvPr>
          <p:cNvSpPr/>
          <p:nvPr/>
        </p:nvSpPr>
        <p:spPr>
          <a:xfrm>
            <a:off x="6568321" y="884815"/>
            <a:ext cx="1908215" cy="404213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我覺得寫詩是一種「暫時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阻擋混亂」的藝術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並可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將失序的現實生活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重新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步入正軌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FC74DB4-FD1F-468D-B620-C16B33EC8B27}"/>
              </a:ext>
            </a:extLst>
          </p:cNvPr>
          <p:cNvSpPr/>
          <p:nvPr/>
        </p:nvSpPr>
        <p:spPr>
          <a:xfrm>
            <a:off x="6309217" y="133145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感受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F6ED431-272E-4460-AF26-23296311177E}"/>
              </a:ext>
            </a:extLst>
          </p:cNvPr>
          <p:cNvSpPr/>
          <p:nvPr/>
        </p:nvSpPr>
        <p:spPr>
          <a:xfrm>
            <a:off x="5618384" y="119052"/>
            <a:ext cx="615553" cy="45140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76EA404-DA7B-4B3B-ADEF-C60351E23B2E}"/>
              </a:ext>
            </a:extLst>
          </p:cNvPr>
          <p:cNvSpPr/>
          <p:nvPr/>
        </p:nvSpPr>
        <p:spPr>
          <a:xfrm>
            <a:off x="5905708" y="584210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喜歡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C7AE8012-8580-4934-BAF7-D363D3DDD7E8}"/>
              </a:ext>
            </a:extLst>
          </p:cNvPr>
          <p:cNvSpPr/>
          <p:nvPr/>
        </p:nvSpPr>
        <p:spPr>
          <a:xfrm>
            <a:off x="5355758" y="611714"/>
            <a:ext cx="615553" cy="11695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不喜歡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B99A239-3549-4959-8781-373CD2B95344}"/>
              </a:ext>
            </a:extLst>
          </p:cNvPr>
          <p:cNvSpPr/>
          <p:nvPr/>
        </p:nvSpPr>
        <p:spPr>
          <a:xfrm>
            <a:off x="5634949" y="1779692"/>
            <a:ext cx="615553" cy="152862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我的選擇</a:t>
            </a:r>
          </a:p>
        </p:txBody>
      </p:sp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4F1C5251-5BBB-4CEF-A329-18BBF8560C48}"/>
              </a:ext>
            </a:extLst>
          </p:cNvPr>
          <p:cNvCxnSpPr/>
          <p:nvPr/>
        </p:nvCxnSpPr>
        <p:spPr>
          <a:xfrm>
            <a:off x="5971311" y="631822"/>
            <a:ext cx="0" cy="10379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: 圓角 3">
            <a:extLst>
              <a:ext uri="{FF2B5EF4-FFF2-40B4-BE49-F238E27FC236}">
                <a16:creationId xmlns:a16="http://schemas.microsoft.com/office/drawing/2014/main" id="{37C8CB97-1F2A-4CD4-9739-1EEF82AB78BA}"/>
              </a:ext>
            </a:extLst>
          </p:cNvPr>
          <p:cNvSpPr/>
          <p:nvPr/>
        </p:nvSpPr>
        <p:spPr>
          <a:xfrm>
            <a:off x="6016533" y="602721"/>
            <a:ext cx="439840" cy="805719"/>
          </a:xfrm>
          <a:prstGeom prst="roundRect">
            <a:avLst/>
          </a:prstGeom>
          <a:noFill/>
          <a:ln w="38100">
            <a:solidFill>
              <a:srgbClr val="FDE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37211FA9-6306-4F44-9D1D-35AE47C34655}"/>
              </a:ext>
            </a:extLst>
          </p:cNvPr>
          <p:cNvSpPr/>
          <p:nvPr/>
        </p:nvSpPr>
        <p:spPr>
          <a:xfrm>
            <a:off x="4956333" y="123438"/>
            <a:ext cx="615553" cy="81047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因為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54C45463-1576-46EA-A74A-6996BBFFFAC3}"/>
              </a:ext>
            </a:extLst>
          </p:cNvPr>
          <p:cNvSpPr/>
          <p:nvPr/>
        </p:nvSpPr>
        <p:spPr>
          <a:xfrm>
            <a:off x="4120958" y="893001"/>
            <a:ext cx="1477328" cy="404213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日常生活中看似平淡的小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事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都可以傳達深刻的人</a:t>
            </a:r>
            <a:endParaRPr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生道理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800" b="1" dirty="0">
              <a:solidFill>
                <a:srgbClr val="FFF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DA646D65-866C-42F0-843A-05CF9EFE533B}"/>
              </a:ext>
            </a:extLst>
          </p:cNvPr>
          <p:cNvSpPr/>
          <p:nvPr/>
        </p:nvSpPr>
        <p:spPr>
          <a:xfrm>
            <a:off x="3532705" y="1457247"/>
            <a:ext cx="615553" cy="152862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堅持創作</a:t>
            </a:r>
          </a:p>
        </p:txBody>
      </p:sp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F9F82789-F015-45DD-9786-6FBDC9902824}"/>
              </a:ext>
            </a:extLst>
          </p:cNvPr>
          <p:cNvSpPr/>
          <p:nvPr/>
        </p:nvSpPr>
        <p:spPr>
          <a:xfrm>
            <a:off x="3492478" y="1378470"/>
            <a:ext cx="731162" cy="162706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CFEFE311-7686-4E6B-8AF4-D9C4FE8D4BF1}"/>
              </a:ext>
            </a:extLst>
          </p:cNvPr>
          <p:cNvSpPr/>
          <p:nvPr/>
        </p:nvSpPr>
        <p:spPr>
          <a:xfrm>
            <a:off x="2175005" y="1476319"/>
            <a:ext cx="615553" cy="152921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放棄創作</a:t>
            </a:r>
          </a:p>
        </p:txBody>
      </p:sp>
      <p:sp>
        <p:nvSpPr>
          <p:cNvPr id="21" name="矩形: 圓角 20">
            <a:extLst>
              <a:ext uri="{FF2B5EF4-FFF2-40B4-BE49-F238E27FC236}">
                <a16:creationId xmlns:a16="http://schemas.microsoft.com/office/drawing/2014/main" id="{B3ACC3EB-477C-482C-A96C-588AA7C5A076}"/>
              </a:ext>
            </a:extLst>
          </p:cNvPr>
          <p:cNvSpPr/>
          <p:nvPr/>
        </p:nvSpPr>
        <p:spPr>
          <a:xfrm>
            <a:off x="2111089" y="1397053"/>
            <a:ext cx="776935" cy="1608481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42" y="1927124"/>
            <a:ext cx="1910602" cy="308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25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4" grpId="0" animBg="1"/>
      <p:bldP spid="19" grpId="0"/>
      <p:bldP spid="28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>
            <a:extLst>
              <a:ext uri="{FF2B5EF4-FFF2-40B4-BE49-F238E27FC236}">
                <a16:creationId xmlns:a16="http://schemas.microsoft.com/office/drawing/2014/main" id="{1AC1A396-4794-405D-A630-B23241A88FD3}"/>
              </a:ext>
            </a:extLst>
          </p:cNvPr>
          <p:cNvSpPr/>
          <p:nvPr/>
        </p:nvSpPr>
        <p:spPr>
          <a:xfrm>
            <a:off x="0" y="297601"/>
            <a:ext cx="3011558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習作</a:t>
            </a:r>
            <a:r>
              <a:rPr lang="en-US" altLang="zh-TW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p.65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5484476-8E15-43E0-B70E-9DAD2DB162B8}"/>
              </a:ext>
            </a:extLst>
          </p:cNvPr>
          <p:cNvSpPr/>
          <p:nvPr/>
        </p:nvSpPr>
        <p:spPr>
          <a:xfrm>
            <a:off x="7777279" y="71508"/>
            <a:ext cx="1046440" cy="501001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寫出課文與這首詩中</a:t>
            </a:r>
            <a:r>
              <a:rPr lang="zh-TW" altLang="en-US" sz="28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含有鼓勵「勇於嘗試」之意的詩句</a:t>
            </a:r>
            <a:r>
              <a:rPr lang="zh-TW" altLang="en-US" sz="28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14042F0-12DD-4C61-91B7-4ED8DA50E3EB}"/>
              </a:ext>
            </a:extLst>
          </p:cNvPr>
          <p:cNvSpPr/>
          <p:nvPr/>
        </p:nvSpPr>
        <p:spPr>
          <a:xfrm>
            <a:off x="7197635" y="104580"/>
            <a:ext cx="615553" cy="143115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課文</a:t>
            </a:r>
            <a:r>
              <a:rPr lang="zh-TW" altLang="en-US" sz="28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14042F0-12DD-4C61-91B7-4ED8DA50E3EB}"/>
              </a:ext>
            </a:extLst>
          </p:cNvPr>
          <p:cNvSpPr/>
          <p:nvPr/>
        </p:nvSpPr>
        <p:spPr>
          <a:xfrm>
            <a:off x="6627389" y="187213"/>
            <a:ext cx="615553" cy="518219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我選了一條人跡稀少的行走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14042F0-12DD-4C61-91B7-4ED8DA50E3EB}"/>
              </a:ext>
            </a:extLst>
          </p:cNvPr>
          <p:cNvSpPr/>
          <p:nvPr/>
        </p:nvSpPr>
        <p:spPr>
          <a:xfrm>
            <a:off x="5981548" y="187213"/>
            <a:ext cx="615553" cy="518219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結果後來的一切都截然不同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B14042F0-12DD-4C61-91B7-4ED8DA50E3EB}"/>
              </a:ext>
            </a:extLst>
          </p:cNvPr>
          <p:cNvSpPr/>
          <p:nvPr/>
        </p:nvSpPr>
        <p:spPr>
          <a:xfrm>
            <a:off x="5142370" y="167549"/>
            <a:ext cx="615553" cy="178906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這首詩</a:t>
            </a:r>
            <a:r>
              <a:rPr lang="zh-TW" altLang="en-US" sz="28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14042F0-12DD-4C61-91B7-4ED8DA50E3EB}"/>
              </a:ext>
            </a:extLst>
          </p:cNvPr>
          <p:cNvSpPr/>
          <p:nvPr/>
        </p:nvSpPr>
        <p:spPr>
          <a:xfrm>
            <a:off x="4526817" y="167549"/>
            <a:ext cx="615553" cy="38735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在啟明星升起的時候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2800" b="1" dirty="0">
              <a:solidFill>
                <a:srgbClr val="FFF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14042F0-12DD-4C61-91B7-4ED8DA50E3EB}"/>
              </a:ext>
            </a:extLst>
          </p:cNvPr>
          <p:cNvSpPr/>
          <p:nvPr/>
        </p:nvSpPr>
        <p:spPr>
          <a:xfrm>
            <a:off x="3916669" y="167549"/>
            <a:ext cx="615553" cy="440445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大膽地跨出童年的門檻</a:t>
            </a:r>
            <a:r>
              <a:rPr lang="zh-TW" altLang="en-US" sz="28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93456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ãè¨è«ãçåçæå°çµæ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073" y="1740309"/>
            <a:ext cx="6088132" cy="253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15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-137283" y="296863"/>
            <a:ext cx="6846196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課文標題意思及課文內容</a:t>
            </a:r>
          </a:p>
        </p:txBody>
      </p:sp>
      <p:sp>
        <p:nvSpPr>
          <p:cNvPr id="6" name="矩形 5"/>
          <p:cNvSpPr/>
          <p:nvPr/>
        </p:nvSpPr>
        <p:spPr>
          <a:xfrm rot="660000">
            <a:off x="4961694" y="712914"/>
            <a:ext cx="31142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TW" sz="13800" b="1" dirty="0">
                <a:solidFill>
                  <a:srgbClr val="FF0000"/>
                </a:solidFill>
                <a:latin typeface="華康兒風體W3" panose="020F0400000000000000" pitchFamily="34" charset="-120"/>
                <a:ea typeface="華康兒風體W3" panose="020F0400000000000000" pitchFamily="34" charset="-120"/>
              </a:rPr>
              <a:t>?</a:t>
            </a:r>
            <a:endParaRPr lang="en-US" altLang="zh-Hant" sz="13800" b="1" dirty="0">
              <a:solidFill>
                <a:srgbClr val="FF0000"/>
              </a:solidFill>
              <a:latin typeface="華康兒風體W3" panose="020F0400000000000000" pitchFamily="34" charset="-120"/>
              <a:ea typeface="華康兒風體W3" panose="020F0400000000000000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0228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1815586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Tow roads diverged in a yellow </a:t>
            </a:r>
            <a:r>
              <a:rPr lang="en-US" altLang="zh-TW" sz="3200" b="1" dirty="0">
                <a:solidFill>
                  <a:schemeClr val="bg1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wood,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sorry I could not travel both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be one traveler, long I stood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looked down one as afar as I could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 where it bent in the undergrowth;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970755"/>
            <a:ext cx="48540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4000" b="1" dirty="0">
                <a:solidFill>
                  <a:schemeClr val="bg1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 Road Not Taken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3256035" y="938722"/>
            <a:ext cx="48540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TW" sz="3200" b="1" dirty="0">
              <a:solidFill>
                <a:schemeClr val="bg1"/>
              </a:solidFill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4119" y="1382188"/>
            <a:ext cx="2742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04800">
              <a:spcAft>
                <a:spcPts val="0"/>
              </a:spcAft>
              <a:tabLst>
                <a:tab pos="2637155" algn="ctr"/>
                <a:tab pos="5274310" algn="r"/>
              </a:tabLst>
            </a:pPr>
            <a:r>
              <a:rPr lang="en-US" altLang="zh-TW" sz="24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Robert Lee Frost</a:t>
            </a:r>
            <a:endParaRPr lang="zh-TW" altLang="zh-TW" sz="1600" b="1" kern="100" dirty="0">
              <a:solidFill>
                <a:schemeClr val="bg1"/>
              </a:solidFill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619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1815586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Tow roads diverged in a yellow w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ood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sorry I could not travel both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be one traveler, long I stood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looked down one as afar as I could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 where it bent in the undergrowth;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970755"/>
            <a:ext cx="48540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4000" b="1" dirty="0">
                <a:solidFill>
                  <a:schemeClr val="bg1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 Road Not Taken </a:t>
            </a:r>
          </a:p>
        </p:txBody>
      </p:sp>
      <p:sp>
        <p:nvSpPr>
          <p:cNvPr id="5" name="矩形 4"/>
          <p:cNvSpPr/>
          <p:nvPr/>
        </p:nvSpPr>
        <p:spPr>
          <a:xfrm>
            <a:off x="6094119" y="1382188"/>
            <a:ext cx="2742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04800">
              <a:spcAft>
                <a:spcPts val="0"/>
              </a:spcAft>
              <a:tabLst>
                <a:tab pos="2637155" algn="ctr"/>
                <a:tab pos="5274310" algn="r"/>
              </a:tabLst>
            </a:pPr>
            <a:r>
              <a:rPr lang="en-US" altLang="zh-TW" sz="24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Robert Lee Frost</a:t>
            </a:r>
            <a:endParaRPr lang="zh-TW" altLang="zh-TW" sz="1600" b="1" kern="100" dirty="0">
              <a:solidFill>
                <a:schemeClr val="bg1"/>
              </a:solidFill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09375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1815586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Tow roads diverged in a yellow w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ood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sorry I could not travel both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be one traveler, long I st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ood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looked down one as afar as I could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 where it bent in the undergrowth;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970755"/>
            <a:ext cx="48540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4000" b="1" dirty="0">
                <a:solidFill>
                  <a:schemeClr val="bg1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 Road Not Taken </a:t>
            </a:r>
          </a:p>
        </p:txBody>
      </p:sp>
      <p:sp>
        <p:nvSpPr>
          <p:cNvPr id="5" name="矩形 4"/>
          <p:cNvSpPr/>
          <p:nvPr/>
        </p:nvSpPr>
        <p:spPr>
          <a:xfrm>
            <a:off x="6094119" y="1382188"/>
            <a:ext cx="2742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04800">
              <a:spcAft>
                <a:spcPts val="0"/>
              </a:spcAft>
              <a:tabLst>
                <a:tab pos="2637155" algn="ctr"/>
                <a:tab pos="5274310" algn="r"/>
              </a:tabLst>
            </a:pPr>
            <a:r>
              <a:rPr lang="en-US" altLang="zh-TW" sz="24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Robert Lee Frost</a:t>
            </a:r>
            <a:endParaRPr lang="zh-TW" altLang="zh-TW" sz="1600" b="1" kern="100" dirty="0">
              <a:solidFill>
                <a:schemeClr val="bg1"/>
              </a:solidFill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920555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1815586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Tow roads diverged in a yellow w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ood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sorry I could not travel both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be one traveler, long I st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ood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looked down one as afar as I c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ould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 where it bent in the undergrowth;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970755"/>
            <a:ext cx="48540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4000" b="1" dirty="0">
                <a:solidFill>
                  <a:schemeClr val="bg1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 Road Not Taken </a:t>
            </a:r>
          </a:p>
        </p:txBody>
      </p:sp>
      <p:sp>
        <p:nvSpPr>
          <p:cNvPr id="5" name="矩形 4"/>
          <p:cNvSpPr/>
          <p:nvPr/>
        </p:nvSpPr>
        <p:spPr>
          <a:xfrm>
            <a:off x="6094119" y="1382188"/>
            <a:ext cx="2742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04800">
              <a:spcAft>
                <a:spcPts val="0"/>
              </a:spcAft>
              <a:tabLst>
                <a:tab pos="2637155" algn="ctr"/>
                <a:tab pos="5274310" algn="r"/>
              </a:tabLst>
            </a:pPr>
            <a:r>
              <a:rPr lang="en-US" altLang="zh-TW" sz="24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Robert Lee Frost</a:t>
            </a:r>
            <a:endParaRPr lang="zh-TW" altLang="zh-TW" sz="1600" b="1" kern="100" dirty="0">
              <a:solidFill>
                <a:schemeClr val="bg1"/>
              </a:solidFill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791117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1815586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Tow roads diverged in a yellow w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ood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sorry I could not travel b</a:t>
            </a:r>
            <a:r>
              <a:rPr lang="en-US" altLang="zh-TW" sz="3200" b="1" u="sng" dirty="0">
                <a:solidFill>
                  <a:srgbClr val="00FFFF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oth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be one traveler, long I st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ood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looked down one as afar as I c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ould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 where it bent in the undergrowth;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970755"/>
            <a:ext cx="48540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4000" b="1" dirty="0">
                <a:solidFill>
                  <a:schemeClr val="bg1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 Road Not Taken </a:t>
            </a:r>
          </a:p>
        </p:txBody>
      </p:sp>
      <p:sp>
        <p:nvSpPr>
          <p:cNvPr id="5" name="矩形 4"/>
          <p:cNvSpPr/>
          <p:nvPr/>
        </p:nvSpPr>
        <p:spPr>
          <a:xfrm>
            <a:off x="6094119" y="1382188"/>
            <a:ext cx="2742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04800">
              <a:spcAft>
                <a:spcPts val="0"/>
              </a:spcAft>
              <a:tabLst>
                <a:tab pos="2637155" algn="ctr"/>
                <a:tab pos="5274310" algn="r"/>
              </a:tabLst>
            </a:pPr>
            <a:r>
              <a:rPr lang="en-US" altLang="zh-TW" sz="24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Robert Lee Frost</a:t>
            </a:r>
            <a:endParaRPr lang="zh-TW" altLang="zh-TW" sz="1600" b="1" kern="100" dirty="0">
              <a:solidFill>
                <a:schemeClr val="bg1"/>
              </a:solidFill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34034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1815586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Tow roads diverged in a yellow w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ood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sorry I could not travel b</a:t>
            </a:r>
            <a:r>
              <a:rPr lang="en-US" altLang="zh-TW" sz="3200" b="1" u="sng" dirty="0">
                <a:solidFill>
                  <a:srgbClr val="00FFFF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oth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be one traveler, long I st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ood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looked down one as afar as I c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ould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 where it bent in the undergr</a:t>
            </a:r>
            <a:r>
              <a:rPr lang="en-US" altLang="zh-TW" sz="3200" b="1" u="sng" dirty="0">
                <a:solidFill>
                  <a:srgbClr val="00FFFF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owth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829025" y="970755"/>
            <a:ext cx="48540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4000" b="1" dirty="0">
                <a:solidFill>
                  <a:schemeClr val="bg1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 Road Not Taken </a:t>
            </a:r>
          </a:p>
        </p:txBody>
      </p:sp>
      <p:sp>
        <p:nvSpPr>
          <p:cNvPr id="5" name="矩形 4"/>
          <p:cNvSpPr/>
          <p:nvPr/>
        </p:nvSpPr>
        <p:spPr>
          <a:xfrm>
            <a:off x="6094119" y="1382188"/>
            <a:ext cx="2742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04800">
              <a:spcAft>
                <a:spcPts val="0"/>
              </a:spcAft>
              <a:tabLst>
                <a:tab pos="2637155" algn="ctr"/>
                <a:tab pos="5274310" algn="r"/>
              </a:tabLst>
            </a:pPr>
            <a:r>
              <a:rPr lang="en-US" altLang="zh-TW" sz="24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Robert Lee Frost</a:t>
            </a:r>
            <a:endParaRPr lang="zh-TW" altLang="zh-TW" sz="1600" b="1" kern="100" dirty="0">
              <a:solidFill>
                <a:schemeClr val="bg1"/>
              </a:solidFill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150762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927347" y="1294477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Then took the other, as just as fair,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having perhaps the better claim,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Because it was grassy and wanted wear</a:t>
            </a:r>
            <a:r>
              <a:rPr lang="zh-TW" altLang="en-US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；</a:t>
            </a:r>
            <a:endParaRPr lang="en-US" altLang="zh-TW" sz="3200" b="1" dirty="0">
              <a:solidFill>
                <a:prstClr val="white"/>
              </a:solidFill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Though as for that the passing there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Had worn them really about the same,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3136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927347" y="1294477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Then took the other, as just as f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air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having perhaps the better claim,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Because it was grassy and wanted wear</a:t>
            </a:r>
            <a:r>
              <a:rPr lang="zh-TW" altLang="en-US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；</a:t>
            </a:r>
            <a:endParaRPr lang="en-US" altLang="zh-TW" sz="3200" b="1" dirty="0">
              <a:solidFill>
                <a:prstClr val="white"/>
              </a:solidFill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Though as for that the passing there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Had worn them really about the same,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2552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927347" y="1294477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Then took the other, as just as f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air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having perhaps the better claim,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Because it was grassy and wanted w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ear</a:t>
            </a:r>
            <a:r>
              <a:rPr lang="zh-TW" altLang="en-US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；</a:t>
            </a:r>
            <a:endParaRPr lang="en-US" altLang="zh-TW" sz="3200" b="1" dirty="0">
              <a:solidFill>
                <a:prstClr val="white"/>
              </a:solidFill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Though as for that the passing there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Had worn them really about the same,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5514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927347" y="1294477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Then took the other, as just as f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air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having perhaps the better claim,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Because it was grassy and wanted w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ear</a:t>
            </a:r>
            <a:r>
              <a:rPr lang="zh-TW" altLang="en-US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；</a:t>
            </a:r>
            <a:endParaRPr lang="en-US" altLang="zh-TW" sz="3200" b="1" dirty="0">
              <a:solidFill>
                <a:prstClr val="white"/>
              </a:solidFill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Though as for that the passing th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ere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Had worn them really about the same,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3461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855663"/>
            <a:ext cx="504825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3" y="725488"/>
            <a:ext cx="377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276225"/>
            <a:ext cx="68421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95275"/>
            <a:ext cx="1087438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" y="3787775"/>
            <a:ext cx="12636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>
            <a:grpSpLocks noChangeAspect="1"/>
          </p:cNvGrpSpPr>
          <p:nvPr/>
        </p:nvGrpSpPr>
        <p:grpSpPr bwMode="auto">
          <a:xfrm>
            <a:off x="2832035" y="1530478"/>
            <a:ext cx="831162" cy="1323439"/>
            <a:chOff x="2129159" y="1702183"/>
            <a:chExt cx="678777" cy="1082239"/>
          </a:xfrm>
        </p:grpSpPr>
        <p:grpSp>
          <p:nvGrpSpPr>
            <p:cNvPr id="14386" name="组合 49"/>
            <p:cNvGrpSpPr>
              <a:grpSpLocks/>
            </p:cNvGrpSpPr>
            <p:nvPr/>
          </p:nvGrpSpPr>
          <p:grpSpPr bwMode="auto">
            <a:xfrm>
              <a:off x="2257678" y="1707420"/>
              <a:ext cx="550258" cy="550258"/>
              <a:chOff x="3827533" y="704007"/>
              <a:chExt cx="550258" cy="550258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3827815" y="703963"/>
                <a:ext cx="549695" cy="550426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47" name="直接连接符 46"/>
              <p:cNvCxnSpPr>
                <a:stCxn id="29" idx="1"/>
                <a:endCxn id="29" idx="3"/>
              </p:cNvCxnSpPr>
              <p:nvPr/>
            </p:nvCxnSpPr>
            <p:spPr>
              <a:xfrm>
                <a:off x="3827815" y="979176"/>
                <a:ext cx="549695" cy="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>
                <a:stCxn id="29" idx="0"/>
                <a:endCxn id="29" idx="2"/>
              </p:cNvCxnSpPr>
              <p:nvPr/>
            </p:nvCxnSpPr>
            <p:spPr>
              <a:xfrm>
                <a:off x="4102662" y="703963"/>
                <a:ext cx="0" cy="55042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87" name="文本框 1"/>
            <p:cNvSpPr txBox="1">
              <a:spLocks noChangeArrowheads="1"/>
            </p:cNvSpPr>
            <p:nvPr/>
          </p:nvSpPr>
          <p:spPr bwMode="auto">
            <a:xfrm>
              <a:off x="2129159" y="1702183"/>
              <a:ext cx="661189" cy="1082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TW" altLang="en-US" sz="80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未</a:t>
              </a:r>
              <a:endParaRPr lang="zh-CN" altLang="en-US" sz="80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4" name="组合 3"/>
          <p:cNvGrpSpPr>
            <a:grpSpLocks noChangeAspect="1"/>
          </p:cNvGrpSpPr>
          <p:nvPr/>
        </p:nvGrpSpPr>
        <p:grpSpPr bwMode="auto">
          <a:xfrm>
            <a:off x="3772385" y="1530478"/>
            <a:ext cx="811213" cy="1323439"/>
            <a:chOff x="3054233" y="1702183"/>
            <a:chExt cx="661189" cy="1082239"/>
          </a:xfrm>
        </p:grpSpPr>
        <p:grpSp>
          <p:nvGrpSpPr>
            <p:cNvPr id="14381" name="组合 13"/>
            <p:cNvGrpSpPr>
              <a:grpSpLocks/>
            </p:cNvGrpSpPr>
            <p:nvPr/>
          </p:nvGrpSpPr>
          <p:grpSpPr bwMode="auto">
            <a:xfrm>
              <a:off x="3083065" y="1707420"/>
              <a:ext cx="550258" cy="550258"/>
              <a:chOff x="3827533" y="704007"/>
              <a:chExt cx="550258" cy="550258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3827167" y="703963"/>
                <a:ext cx="551206" cy="550426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16" name="直接连接符 15"/>
              <p:cNvCxnSpPr>
                <a:stCxn id="15" idx="1"/>
                <a:endCxn id="15" idx="3"/>
              </p:cNvCxnSpPr>
              <p:nvPr/>
            </p:nvCxnSpPr>
            <p:spPr>
              <a:xfrm>
                <a:off x="3827167" y="979176"/>
                <a:ext cx="551206" cy="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>
                <a:stCxn id="15" idx="0"/>
                <a:endCxn id="15" idx="2"/>
              </p:cNvCxnSpPr>
              <p:nvPr/>
            </p:nvCxnSpPr>
            <p:spPr>
              <a:xfrm>
                <a:off x="4102770" y="703963"/>
                <a:ext cx="0" cy="55042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82" name="文本框 41"/>
            <p:cNvSpPr txBox="1">
              <a:spLocks noChangeArrowheads="1"/>
            </p:cNvSpPr>
            <p:nvPr/>
          </p:nvSpPr>
          <p:spPr bwMode="auto">
            <a:xfrm>
              <a:off x="3054233" y="1702183"/>
              <a:ext cx="661189" cy="1082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TW" altLang="en-US" sz="8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走</a:t>
              </a:r>
              <a:endParaRPr lang="zh-CN" altLang="en-US" sz="8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5" name="组合 4"/>
          <p:cNvGrpSpPr>
            <a:grpSpLocks noChangeAspect="1"/>
          </p:cNvGrpSpPr>
          <p:nvPr/>
        </p:nvGrpSpPr>
        <p:grpSpPr bwMode="auto">
          <a:xfrm>
            <a:off x="4631127" y="1530478"/>
            <a:ext cx="867001" cy="1323439"/>
            <a:chOff x="3908452" y="1702183"/>
            <a:chExt cx="708047" cy="1082239"/>
          </a:xfrm>
        </p:grpSpPr>
        <p:grpSp>
          <p:nvGrpSpPr>
            <p:cNvPr id="14376" name="组合 18"/>
            <p:cNvGrpSpPr>
              <a:grpSpLocks/>
            </p:cNvGrpSpPr>
            <p:nvPr/>
          </p:nvGrpSpPr>
          <p:grpSpPr bwMode="auto">
            <a:xfrm>
              <a:off x="3908452" y="1707420"/>
              <a:ext cx="550258" cy="550258"/>
              <a:chOff x="3827533" y="704007"/>
              <a:chExt cx="550258" cy="550258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3827606" y="703963"/>
                <a:ext cx="549695" cy="550426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22" name="直接连接符 21"/>
              <p:cNvCxnSpPr>
                <a:stCxn id="20" idx="1"/>
                <a:endCxn id="20" idx="3"/>
              </p:cNvCxnSpPr>
              <p:nvPr/>
            </p:nvCxnSpPr>
            <p:spPr>
              <a:xfrm>
                <a:off x="3827606" y="979176"/>
                <a:ext cx="549695" cy="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stCxn id="20" idx="0"/>
                <a:endCxn id="20" idx="2"/>
              </p:cNvCxnSpPr>
              <p:nvPr/>
            </p:nvCxnSpPr>
            <p:spPr>
              <a:xfrm>
                <a:off x="4102453" y="703963"/>
                <a:ext cx="0" cy="55042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77" name="文本框 42"/>
            <p:cNvSpPr txBox="1">
              <a:spLocks noChangeArrowheads="1"/>
            </p:cNvSpPr>
            <p:nvPr/>
          </p:nvSpPr>
          <p:spPr bwMode="auto">
            <a:xfrm>
              <a:off x="3955310" y="1702183"/>
              <a:ext cx="661189" cy="1082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TW" altLang="en-US" sz="8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之</a:t>
              </a:r>
              <a:endParaRPr lang="zh-CN" altLang="en-US" sz="8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6" name="组合 5"/>
          <p:cNvGrpSpPr>
            <a:grpSpLocks noChangeAspect="1"/>
          </p:cNvGrpSpPr>
          <p:nvPr/>
        </p:nvGrpSpPr>
        <p:grpSpPr bwMode="auto">
          <a:xfrm>
            <a:off x="5458686" y="1536883"/>
            <a:ext cx="992980" cy="1346219"/>
            <a:chOff x="4733839" y="1707420"/>
            <a:chExt cx="810928" cy="1100867"/>
          </a:xfrm>
        </p:grpSpPr>
        <p:grpSp>
          <p:nvGrpSpPr>
            <p:cNvPr id="14371" name="组合 23"/>
            <p:cNvGrpSpPr>
              <a:grpSpLocks/>
            </p:cNvGrpSpPr>
            <p:nvPr/>
          </p:nvGrpSpPr>
          <p:grpSpPr bwMode="auto">
            <a:xfrm>
              <a:off x="4733839" y="1707420"/>
              <a:ext cx="550258" cy="550258"/>
              <a:chOff x="3827533" y="704007"/>
              <a:chExt cx="550258" cy="550258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3827223" y="703963"/>
                <a:ext cx="550991" cy="550426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32" name="直接连接符 31"/>
              <p:cNvCxnSpPr>
                <a:stCxn id="26" idx="1"/>
                <a:endCxn id="26" idx="3"/>
              </p:cNvCxnSpPr>
              <p:nvPr/>
            </p:nvCxnSpPr>
            <p:spPr>
              <a:xfrm>
                <a:off x="3827223" y="979176"/>
                <a:ext cx="550991" cy="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>
                <a:stCxn id="26" idx="0"/>
                <a:endCxn id="26" idx="2"/>
              </p:cNvCxnSpPr>
              <p:nvPr/>
            </p:nvCxnSpPr>
            <p:spPr>
              <a:xfrm>
                <a:off x="4103367" y="703963"/>
                <a:ext cx="0" cy="55042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72" name="文本框 43"/>
            <p:cNvSpPr txBox="1">
              <a:spLocks noChangeArrowheads="1"/>
            </p:cNvSpPr>
            <p:nvPr/>
          </p:nvSpPr>
          <p:spPr bwMode="auto">
            <a:xfrm>
              <a:off x="4883578" y="1726048"/>
              <a:ext cx="661189" cy="1082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itchFamily="50" charset="0"/>
                  <a:ea typeface="华康少女文字W5(P)" pitchFamily="82" charset="-122"/>
                </a:defRPr>
              </a:lvl9pPr>
            </a:lstStyle>
            <a:p>
              <a:pPr algn="ctr" eaLnBrk="1" hangingPunct="1"/>
              <a:r>
                <a:rPr lang="zh-TW" altLang="en-US" sz="8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路</a:t>
              </a:r>
              <a:endParaRPr lang="zh-CN" altLang="en-US" sz="8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4366" name="组合 33"/>
          <p:cNvGrpSpPr>
            <a:grpSpLocks/>
          </p:cNvGrpSpPr>
          <p:nvPr/>
        </p:nvGrpSpPr>
        <p:grpSpPr bwMode="auto">
          <a:xfrm>
            <a:off x="6085414" y="1536882"/>
            <a:ext cx="673790" cy="672895"/>
            <a:chOff x="3827533" y="704007"/>
            <a:chExt cx="550258" cy="550258"/>
          </a:xfrm>
        </p:grpSpPr>
        <p:sp>
          <p:nvSpPr>
            <p:cNvPr id="35" name="矩形 34"/>
            <p:cNvSpPr/>
            <p:nvPr/>
          </p:nvSpPr>
          <p:spPr>
            <a:xfrm>
              <a:off x="3827223" y="703963"/>
              <a:ext cx="550991" cy="550426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cxnSp>
          <p:nvCxnSpPr>
            <p:cNvPr id="36" name="直接连接符 35"/>
            <p:cNvCxnSpPr>
              <a:stCxn id="35" idx="1"/>
              <a:endCxn id="35" idx="3"/>
            </p:cNvCxnSpPr>
            <p:nvPr/>
          </p:nvCxnSpPr>
          <p:spPr>
            <a:xfrm>
              <a:off x="3827223" y="979176"/>
              <a:ext cx="550991" cy="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stCxn id="35" idx="0"/>
              <a:endCxn id="35" idx="2"/>
            </p:cNvCxnSpPr>
            <p:nvPr/>
          </p:nvCxnSpPr>
          <p:spPr>
            <a:xfrm>
              <a:off x="4103367" y="703963"/>
              <a:ext cx="0" cy="550426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4"/>
          <p:cNvGrpSpPr>
            <a:grpSpLocks noChangeAspect="1"/>
          </p:cNvGrpSpPr>
          <p:nvPr/>
        </p:nvGrpSpPr>
        <p:grpSpPr bwMode="auto">
          <a:xfrm rot="20369888">
            <a:off x="6669138" y="1925860"/>
            <a:ext cx="971857" cy="648195"/>
            <a:chOff x="2432" y="1318"/>
            <a:chExt cx="657" cy="437"/>
          </a:xfrm>
        </p:grpSpPr>
        <p:sp>
          <p:nvSpPr>
            <p:cNvPr id="28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34" y="1329"/>
              <a:ext cx="652" cy="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2" name="Freeform 5"/>
            <p:cNvSpPr>
              <a:spLocks/>
            </p:cNvSpPr>
            <p:nvPr/>
          </p:nvSpPr>
          <p:spPr bwMode="auto">
            <a:xfrm>
              <a:off x="2478" y="1329"/>
              <a:ext cx="611" cy="424"/>
            </a:xfrm>
            <a:custGeom>
              <a:avLst/>
              <a:gdLst>
                <a:gd name="T0" fmla="*/ 315 w 351"/>
                <a:gd name="T1" fmla="*/ 0 h 242"/>
                <a:gd name="T2" fmla="*/ 292 w 351"/>
                <a:gd name="T3" fmla="*/ 9 h 242"/>
                <a:gd name="T4" fmla="*/ 291 w 351"/>
                <a:gd name="T5" fmla="*/ 10 h 242"/>
                <a:gd name="T6" fmla="*/ 309 w 351"/>
                <a:gd name="T7" fmla="*/ 3 h 242"/>
                <a:gd name="T8" fmla="*/ 310 w 351"/>
                <a:gd name="T9" fmla="*/ 4 h 242"/>
                <a:gd name="T10" fmla="*/ 317 w 351"/>
                <a:gd name="T11" fmla="*/ 10 h 242"/>
                <a:gd name="T12" fmla="*/ 325 w 351"/>
                <a:gd name="T13" fmla="*/ 27 h 242"/>
                <a:gd name="T14" fmla="*/ 336 w 351"/>
                <a:gd name="T15" fmla="*/ 59 h 242"/>
                <a:gd name="T16" fmla="*/ 268 w 351"/>
                <a:gd name="T17" fmla="*/ 95 h 242"/>
                <a:gd name="T18" fmla="*/ 267 w 351"/>
                <a:gd name="T19" fmla="*/ 95 h 242"/>
                <a:gd name="T20" fmla="*/ 267 w 351"/>
                <a:gd name="T21" fmla="*/ 95 h 242"/>
                <a:gd name="T22" fmla="*/ 24 w 351"/>
                <a:gd name="T23" fmla="*/ 219 h 242"/>
                <a:gd name="T24" fmla="*/ 2 w 351"/>
                <a:gd name="T25" fmla="*/ 229 h 242"/>
                <a:gd name="T26" fmla="*/ 0 w 351"/>
                <a:gd name="T27" fmla="*/ 229 h 242"/>
                <a:gd name="T28" fmla="*/ 6 w 351"/>
                <a:gd name="T29" fmla="*/ 240 h 242"/>
                <a:gd name="T30" fmla="*/ 12 w 351"/>
                <a:gd name="T31" fmla="*/ 242 h 242"/>
                <a:gd name="T32" fmla="*/ 34 w 351"/>
                <a:gd name="T33" fmla="*/ 232 h 242"/>
                <a:gd name="T34" fmla="*/ 350 w 351"/>
                <a:gd name="T35" fmla="*/ 68 h 242"/>
                <a:gd name="T36" fmla="*/ 335 w 351"/>
                <a:gd name="T37" fmla="*/ 29 h 242"/>
                <a:gd name="T38" fmla="*/ 324 w 351"/>
                <a:gd name="T39" fmla="*/ 8 h 242"/>
                <a:gd name="T40" fmla="*/ 317 w 351"/>
                <a:gd name="T41" fmla="*/ 1 h 242"/>
                <a:gd name="T42" fmla="*/ 315 w 351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1" h="242">
                  <a:moveTo>
                    <a:pt x="315" y="0"/>
                  </a:moveTo>
                  <a:cubicBezTo>
                    <a:pt x="311" y="0"/>
                    <a:pt x="299" y="6"/>
                    <a:pt x="292" y="9"/>
                  </a:cubicBezTo>
                  <a:cubicBezTo>
                    <a:pt x="292" y="9"/>
                    <a:pt x="292" y="9"/>
                    <a:pt x="291" y="10"/>
                  </a:cubicBezTo>
                  <a:cubicBezTo>
                    <a:pt x="298" y="7"/>
                    <a:pt x="306" y="3"/>
                    <a:pt x="309" y="3"/>
                  </a:cubicBezTo>
                  <a:cubicBezTo>
                    <a:pt x="309" y="3"/>
                    <a:pt x="310" y="3"/>
                    <a:pt x="310" y="4"/>
                  </a:cubicBezTo>
                  <a:cubicBezTo>
                    <a:pt x="312" y="6"/>
                    <a:pt x="317" y="10"/>
                    <a:pt x="317" y="10"/>
                  </a:cubicBezTo>
                  <a:cubicBezTo>
                    <a:pt x="317" y="10"/>
                    <a:pt x="321" y="15"/>
                    <a:pt x="325" y="27"/>
                  </a:cubicBezTo>
                  <a:cubicBezTo>
                    <a:pt x="330" y="39"/>
                    <a:pt x="338" y="56"/>
                    <a:pt x="336" y="59"/>
                  </a:cubicBezTo>
                  <a:cubicBezTo>
                    <a:pt x="336" y="60"/>
                    <a:pt x="308" y="75"/>
                    <a:pt x="268" y="95"/>
                  </a:cubicBezTo>
                  <a:cubicBezTo>
                    <a:pt x="268" y="95"/>
                    <a:pt x="268" y="95"/>
                    <a:pt x="267" y="95"/>
                  </a:cubicBezTo>
                  <a:cubicBezTo>
                    <a:pt x="267" y="95"/>
                    <a:pt x="267" y="95"/>
                    <a:pt x="267" y="95"/>
                  </a:cubicBezTo>
                  <a:cubicBezTo>
                    <a:pt x="179" y="140"/>
                    <a:pt x="38" y="211"/>
                    <a:pt x="24" y="219"/>
                  </a:cubicBezTo>
                  <a:cubicBezTo>
                    <a:pt x="11" y="227"/>
                    <a:pt x="5" y="229"/>
                    <a:pt x="2" y="229"/>
                  </a:cubicBezTo>
                  <a:cubicBezTo>
                    <a:pt x="1" y="229"/>
                    <a:pt x="0" y="229"/>
                    <a:pt x="0" y="229"/>
                  </a:cubicBezTo>
                  <a:cubicBezTo>
                    <a:pt x="3" y="235"/>
                    <a:pt x="5" y="239"/>
                    <a:pt x="6" y="240"/>
                  </a:cubicBezTo>
                  <a:cubicBezTo>
                    <a:pt x="8" y="241"/>
                    <a:pt x="9" y="242"/>
                    <a:pt x="12" y="242"/>
                  </a:cubicBezTo>
                  <a:cubicBezTo>
                    <a:pt x="16" y="242"/>
                    <a:pt x="22" y="240"/>
                    <a:pt x="34" y="232"/>
                  </a:cubicBezTo>
                  <a:cubicBezTo>
                    <a:pt x="54" y="220"/>
                    <a:pt x="348" y="72"/>
                    <a:pt x="350" y="68"/>
                  </a:cubicBezTo>
                  <a:cubicBezTo>
                    <a:pt x="351" y="65"/>
                    <a:pt x="341" y="44"/>
                    <a:pt x="335" y="29"/>
                  </a:cubicBezTo>
                  <a:cubicBezTo>
                    <a:pt x="329" y="15"/>
                    <a:pt x="324" y="8"/>
                    <a:pt x="324" y="8"/>
                  </a:cubicBezTo>
                  <a:cubicBezTo>
                    <a:pt x="324" y="8"/>
                    <a:pt x="319" y="3"/>
                    <a:pt x="317" y="1"/>
                  </a:cubicBezTo>
                  <a:cubicBezTo>
                    <a:pt x="316" y="0"/>
                    <a:pt x="316" y="0"/>
                    <a:pt x="3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2440" y="1318"/>
              <a:ext cx="634" cy="401"/>
            </a:xfrm>
            <a:custGeom>
              <a:avLst/>
              <a:gdLst>
                <a:gd name="T0" fmla="*/ 3 w 364"/>
                <a:gd name="T1" fmla="*/ 171 h 229"/>
                <a:gd name="T2" fmla="*/ 3 w 364"/>
                <a:gd name="T3" fmla="*/ 182 h 229"/>
                <a:gd name="T4" fmla="*/ 23 w 364"/>
                <a:gd name="T5" fmla="*/ 225 h 229"/>
                <a:gd name="T6" fmla="*/ 50 w 364"/>
                <a:gd name="T7" fmla="*/ 217 h 229"/>
                <a:gd name="T8" fmla="*/ 362 w 364"/>
                <a:gd name="T9" fmla="*/ 57 h 229"/>
                <a:gd name="T10" fmla="*/ 351 w 364"/>
                <a:gd name="T11" fmla="*/ 25 h 229"/>
                <a:gd name="T12" fmla="*/ 343 w 364"/>
                <a:gd name="T13" fmla="*/ 8 h 229"/>
                <a:gd name="T14" fmla="*/ 336 w 364"/>
                <a:gd name="T15" fmla="*/ 2 h 229"/>
                <a:gd name="T16" fmla="*/ 312 w 364"/>
                <a:gd name="T17" fmla="*/ 10 h 229"/>
                <a:gd name="T18" fmla="*/ 10 w 364"/>
                <a:gd name="T19" fmla="*/ 166 h 229"/>
                <a:gd name="T20" fmla="*/ 3 w 364"/>
                <a:gd name="T21" fmla="*/ 17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4" h="229">
                  <a:moveTo>
                    <a:pt x="3" y="171"/>
                  </a:moveTo>
                  <a:cubicBezTo>
                    <a:pt x="3" y="171"/>
                    <a:pt x="0" y="174"/>
                    <a:pt x="3" y="182"/>
                  </a:cubicBezTo>
                  <a:cubicBezTo>
                    <a:pt x="6" y="191"/>
                    <a:pt x="20" y="223"/>
                    <a:pt x="23" y="225"/>
                  </a:cubicBezTo>
                  <a:cubicBezTo>
                    <a:pt x="26" y="227"/>
                    <a:pt x="30" y="229"/>
                    <a:pt x="50" y="217"/>
                  </a:cubicBezTo>
                  <a:cubicBezTo>
                    <a:pt x="70" y="206"/>
                    <a:pt x="361" y="60"/>
                    <a:pt x="362" y="57"/>
                  </a:cubicBezTo>
                  <a:cubicBezTo>
                    <a:pt x="364" y="54"/>
                    <a:pt x="356" y="37"/>
                    <a:pt x="351" y="25"/>
                  </a:cubicBezTo>
                  <a:cubicBezTo>
                    <a:pt x="347" y="13"/>
                    <a:pt x="343" y="8"/>
                    <a:pt x="343" y="8"/>
                  </a:cubicBezTo>
                  <a:cubicBezTo>
                    <a:pt x="343" y="8"/>
                    <a:pt x="338" y="4"/>
                    <a:pt x="336" y="2"/>
                  </a:cubicBezTo>
                  <a:cubicBezTo>
                    <a:pt x="334" y="0"/>
                    <a:pt x="320" y="6"/>
                    <a:pt x="312" y="10"/>
                  </a:cubicBezTo>
                  <a:cubicBezTo>
                    <a:pt x="305" y="14"/>
                    <a:pt x="15" y="163"/>
                    <a:pt x="10" y="166"/>
                  </a:cubicBezTo>
                  <a:cubicBezTo>
                    <a:pt x="5" y="168"/>
                    <a:pt x="3" y="171"/>
                    <a:pt x="3" y="17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2432" y="1605"/>
              <a:ext cx="100" cy="127"/>
            </a:xfrm>
            <a:custGeom>
              <a:avLst/>
              <a:gdLst>
                <a:gd name="T0" fmla="*/ 57 w 57"/>
                <a:gd name="T1" fmla="*/ 59 h 73"/>
                <a:gd name="T2" fmla="*/ 51 w 57"/>
                <a:gd name="T3" fmla="*/ 50 h 73"/>
                <a:gd name="T4" fmla="*/ 46 w 57"/>
                <a:gd name="T5" fmla="*/ 41 h 73"/>
                <a:gd name="T6" fmla="*/ 44 w 57"/>
                <a:gd name="T7" fmla="*/ 34 h 73"/>
                <a:gd name="T8" fmla="*/ 43 w 57"/>
                <a:gd name="T9" fmla="*/ 22 h 73"/>
                <a:gd name="T10" fmla="*/ 41 w 57"/>
                <a:gd name="T11" fmla="*/ 12 h 73"/>
                <a:gd name="T12" fmla="*/ 39 w 57"/>
                <a:gd name="T13" fmla="*/ 0 h 73"/>
                <a:gd name="T14" fmla="*/ 33 w 57"/>
                <a:gd name="T15" fmla="*/ 0 h 73"/>
                <a:gd name="T16" fmla="*/ 28 w 57"/>
                <a:gd name="T17" fmla="*/ 1 h 73"/>
                <a:gd name="T18" fmla="*/ 10 w 57"/>
                <a:gd name="T19" fmla="*/ 11 h 73"/>
                <a:gd name="T20" fmla="*/ 3 w 57"/>
                <a:gd name="T21" fmla="*/ 16 h 73"/>
                <a:gd name="T22" fmla="*/ 3 w 57"/>
                <a:gd name="T23" fmla="*/ 27 h 73"/>
                <a:gd name="T24" fmla="*/ 19 w 57"/>
                <a:gd name="T25" fmla="*/ 63 h 73"/>
                <a:gd name="T26" fmla="*/ 23 w 57"/>
                <a:gd name="T27" fmla="*/ 70 h 73"/>
                <a:gd name="T28" fmla="*/ 38 w 57"/>
                <a:gd name="T29" fmla="*/ 69 h 73"/>
                <a:gd name="T30" fmla="*/ 47 w 57"/>
                <a:gd name="T31" fmla="*/ 64 h 73"/>
                <a:gd name="T32" fmla="*/ 50 w 57"/>
                <a:gd name="T33" fmla="*/ 62 h 73"/>
                <a:gd name="T34" fmla="*/ 57 w 57"/>
                <a:gd name="T35" fmla="*/ 5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73">
                  <a:moveTo>
                    <a:pt x="57" y="59"/>
                  </a:moveTo>
                  <a:cubicBezTo>
                    <a:pt x="55" y="55"/>
                    <a:pt x="51" y="50"/>
                    <a:pt x="51" y="50"/>
                  </a:cubicBezTo>
                  <a:cubicBezTo>
                    <a:pt x="51" y="50"/>
                    <a:pt x="48" y="44"/>
                    <a:pt x="46" y="41"/>
                  </a:cubicBezTo>
                  <a:cubicBezTo>
                    <a:pt x="45" y="39"/>
                    <a:pt x="44" y="34"/>
                    <a:pt x="44" y="34"/>
                  </a:cubicBezTo>
                  <a:cubicBezTo>
                    <a:pt x="44" y="34"/>
                    <a:pt x="43" y="26"/>
                    <a:pt x="43" y="22"/>
                  </a:cubicBezTo>
                  <a:cubicBezTo>
                    <a:pt x="42" y="19"/>
                    <a:pt x="41" y="14"/>
                    <a:pt x="41" y="12"/>
                  </a:cubicBezTo>
                  <a:cubicBezTo>
                    <a:pt x="40" y="10"/>
                    <a:pt x="40" y="4"/>
                    <a:pt x="39" y="0"/>
                  </a:cubicBezTo>
                  <a:cubicBezTo>
                    <a:pt x="36" y="0"/>
                    <a:pt x="33" y="0"/>
                    <a:pt x="33" y="0"/>
                  </a:cubicBezTo>
                  <a:cubicBezTo>
                    <a:pt x="33" y="0"/>
                    <a:pt x="31" y="0"/>
                    <a:pt x="28" y="1"/>
                  </a:cubicBezTo>
                  <a:cubicBezTo>
                    <a:pt x="17" y="7"/>
                    <a:pt x="11" y="10"/>
                    <a:pt x="10" y="11"/>
                  </a:cubicBezTo>
                  <a:cubicBezTo>
                    <a:pt x="5" y="13"/>
                    <a:pt x="3" y="16"/>
                    <a:pt x="3" y="16"/>
                  </a:cubicBezTo>
                  <a:cubicBezTo>
                    <a:pt x="3" y="16"/>
                    <a:pt x="0" y="19"/>
                    <a:pt x="3" y="27"/>
                  </a:cubicBezTo>
                  <a:cubicBezTo>
                    <a:pt x="5" y="33"/>
                    <a:pt x="13" y="52"/>
                    <a:pt x="19" y="63"/>
                  </a:cubicBezTo>
                  <a:cubicBezTo>
                    <a:pt x="20" y="67"/>
                    <a:pt x="22" y="69"/>
                    <a:pt x="23" y="70"/>
                  </a:cubicBezTo>
                  <a:cubicBezTo>
                    <a:pt x="25" y="72"/>
                    <a:pt x="28" y="73"/>
                    <a:pt x="38" y="69"/>
                  </a:cubicBezTo>
                  <a:cubicBezTo>
                    <a:pt x="41" y="67"/>
                    <a:pt x="44" y="66"/>
                    <a:pt x="47" y="64"/>
                  </a:cubicBezTo>
                  <a:cubicBezTo>
                    <a:pt x="48" y="63"/>
                    <a:pt x="49" y="63"/>
                    <a:pt x="50" y="62"/>
                  </a:cubicBezTo>
                  <a:cubicBezTo>
                    <a:pt x="51" y="62"/>
                    <a:pt x="54" y="60"/>
                    <a:pt x="57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2954" y="1361"/>
              <a:ext cx="5" cy="0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6" name="Freeform 9"/>
            <p:cNvSpPr>
              <a:spLocks/>
            </p:cNvSpPr>
            <p:nvPr/>
          </p:nvSpPr>
          <p:spPr bwMode="auto">
            <a:xfrm>
              <a:off x="2943" y="1496"/>
              <a:ext cx="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  <p:sp>
          <p:nvSpPr>
            <p:cNvPr id="57" name="Freeform 10"/>
            <p:cNvSpPr>
              <a:spLocks noEditPoints="1"/>
            </p:cNvSpPr>
            <p:nvPr/>
          </p:nvSpPr>
          <p:spPr bwMode="auto">
            <a:xfrm>
              <a:off x="2511" y="1361"/>
              <a:ext cx="539" cy="322"/>
            </a:xfrm>
            <a:custGeom>
              <a:avLst/>
              <a:gdLst>
                <a:gd name="T0" fmla="*/ 7 w 309"/>
                <a:gd name="T1" fmla="*/ 184 h 184"/>
                <a:gd name="T2" fmla="*/ 9 w 309"/>
                <a:gd name="T3" fmla="*/ 184 h 184"/>
                <a:gd name="T4" fmla="*/ 9 w 309"/>
                <a:gd name="T5" fmla="*/ 178 h 184"/>
                <a:gd name="T6" fmla="*/ 8 w 309"/>
                <a:gd name="T7" fmla="*/ 180 h 184"/>
                <a:gd name="T8" fmla="*/ 9 w 309"/>
                <a:gd name="T9" fmla="*/ 178 h 184"/>
                <a:gd name="T10" fmla="*/ 34 w 309"/>
                <a:gd name="T11" fmla="*/ 174 h 184"/>
                <a:gd name="T12" fmla="*/ 34 w 309"/>
                <a:gd name="T13" fmla="*/ 179 h 184"/>
                <a:gd name="T14" fmla="*/ 36 w 309"/>
                <a:gd name="T15" fmla="*/ 176 h 184"/>
                <a:gd name="T16" fmla="*/ 38 w 309"/>
                <a:gd name="T17" fmla="*/ 176 h 184"/>
                <a:gd name="T18" fmla="*/ 84 w 309"/>
                <a:gd name="T19" fmla="*/ 144 h 184"/>
                <a:gd name="T20" fmla="*/ 85 w 309"/>
                <a:gd name="T21" fmla="*/ 145 h 184"/>
                <a:gd name="T22" fmla="*/ 84 w 309"/>
                <a:gd name="T23" fmla="*/ 144 h 184"/>
                <a:gd name="T24" fmla="*/ 0 w 309"/>
                <a:gd name="T25" fmla="*/ 135 h 184"/>
                <a:gd name="T26" fmla="*/ 1 w 309"/>
                <a:gd name="T27" fmla="*/ 135 h 184"/>
                <a:gd name="T28" fmla="*/ 138 w 309"/>
                <a:gd name="T29" fmla="*/ 123 h 184"/>
                <a:gd name="T30" fmla="*/ 139 w 309"/>
                <a:gd name="T31" fmla="*/ 123 h 184"/>
                <a:gd name="T32" fmla="*/ 154 w 309"/>
                <a:gd name="T33" fmla="*/ 115 h 184"/>
                <a:gd name="T34" fmla="*/ 154 w 309"/>
                <a:gd name="T35" fmla="*/ 116 h 184"/>
                <a:gd name="T36" fmla="*/ 154 w 309"/>
                <a:gd name="T37" fmla="*/ 115 h 184"/>
                <a:gd name="T38" fmla="*/ 50 w 309"/>
                <a:gd name="T39" fmla="*/ 113 h 184"/>
                <a:gd name="T40" fmla="*/ 53 w 309"/>
                <a:gd name="T41" fmla="*/ 115 h 184"/>
                <a:gd name="T42" fmla="*/ 146 w 309"/>
                <a:gd name="T43" fmla="*/ 113 h 184"/>
                <a:gd name="T44" fmla="*/ 147 w 309"/>
                <a:gd name="T45" fmla="*/ 114 h 184"/>
                <a:gd name="T46" fmla="*/ 146 w 309"/>
                <a:gd name="T47" fmla="*/ 113 h 184"/>
                <a:gd name="T48" fmla="*/ 149 w 309"/>
                <a:gd name="T49" fmla="*/ 111 h 184"/>
                <a:gd name="T50" fmla="*/ 151 w 309"/>
                <a:gd name="T51" fmla="*/ 111 h 184"/>
                <a:gd name="T52" fmla="*/ 165 w 309"/>
                <a:gd name="T53" fmla="*/ 109 h 184"/>
                <a:gd name="T54" fmla="*/ 162 w 309"/>
                <a:gd name="T55" fmla="*/ 113 h 184"/>
                <a:gd name="T56" fmla="*/ 166 w 309"/>
                <a:gd name="T57" fmla="*/ 111 h 184"/>
                <a:gd name="T58" fmla="*/ 184 w 309"/>
                <a:gd name="T59" fmla="*/ 107 h 184"/>
                <a:gd name="T60" fmla="*/ 184 w 309"/>
                <a:gd name="T61" fmla="*/ 109 h 184"/>
                <a:gd name="T62" fmla="*/ 184 w 309"/>
                <a:gd name="T63" fmla="*/ 107 h 184"/>
                <a:gd name="T64" fmla="*/ 50 w 309"/>
                <a:gd name="T65" fmla="*/ 109 h 184"/>
                <a:gd name="T66" fmla="*/ 53 w 309"/>
                <a:gd name="T67" fmla="*/ 111 h 184"/>
                <a:gd name="T68" fmla="*/ 53 w 309"/>
                <a:gd name="T69" fmla="*/ 107 h 184"/>
                <a:gd name="T70" fmla="*/ 248 w 309"/>
                <a:gd name="T71" fmla="*/ 77 h 184"/>
                <a:gd name="T72" fmla="*/ 249 w 309"/>
                <a:gd name="T73" fmla="*/ 77 h 184"/>
                <a:gd name="T74" fmla="*/ 249 w 309"/>
                <a:gd name="T75" fmla="*/ 75 h 184"/>
                <a:gd name="T76" fmla="*/ 252 w 309"/>
                <a:gd name="T77" fmla="*/ 67 h 184"/>
                <a:gd name="T78" fmla="*/ 252 w 309"/>
                <a:gd name="T79" fmla="*/ 70 h 184"/>
                <a:gd name="T80" fmla="*/ 268 w 309"/>
                <a:gd name="T81" fmla="*/ 64 h 184"/>
                <a:gd name="T82" fmla="*/ 266 w 309"/>
                <a:gd name="T83" fmla="*/ 66 h 184"/>
                <a:gd name="T84" fmla="*/ 268 w 309"/>
                <a:gd name="T85" fmla="*/ 66 h 184"/>
                <a:gd name="T86" fmla="*/ 276 w 309"/>
                <a:gd name="T87" fmla="*/ 54 h 184"/>
                <a:gd name="T88" fmla="*/ 276 w 309"/>
                <a:gd name="T89" fmla="*/ 55 h 184"/>
                <a:gd name="T90" fmla="*/ 276 w 309"/>
                <a:gd name="T91" fmla="*/ 54 h 184"/>
                <a:gd name="T92" fmla="*/ 307 w 309"/>
                <a:gd name="T93" fmla="*/ 17 h 184"/>
                <a:gd name="T94" fmla="*/ 309 w 309"/>
                <a:gd name="T95" fmla="*/ 17 h 184"/>
                <a:gd name="T96" fmla="*/ 254 w 309"/>
                <a:gd name="T97" fmla="*/ 11 h 184"/>
                <a:gd name="T98" fmla="*/ 254 w 309"/>
                <a:gd name="T99" fmla="*/ 12 h 184"/>
                <a:gd name="T100" fmla="*/ 254 w 309"/>
                <a:gd name="T101" fmla="*/ 11 h 184"/>
                <a:gd name="T102" fmla="*/ 304 w 309"/>
                <a:gd name="T103" fmla="*/ 12 h 184"/>
                <a:gd name="T104" fmla="*/ 308 w 309"/>
                <a:gd name="T105" fmla="*/ 14 h 184"/>
                <a:gd name="T106" fmla="*/ 307 w 309"/>
                <a:gd name="T107" fmla="*/ 11 h 184"/>
                <a:gd name="T108" fmla="*/ 305 w 309"/>
                <a:gd name="T109" fmla="*/ 10 h 184"/>
                <a:gd name="T110" fmla="*/ 245 w 309"/>
                <a:gd name="T111" fmla="*/ 12 h 184"/>
                <a:gd name="T112" fmla="*/ 245 w 309"/>
                <a:gd name="T113" fmla="*/ 10 h 184"/>
                <a:gd name="T114" fmla="*/ 257 w 309"/>
                <a:gd name="T115" fmla="*/ 0 h 184"/>
                <a:gd name="T116" fmla="*/ 254 w 309"/>
                <a:gd name="T117" fmla="*/ 1 h 184"/>
                <a:gd name="T118" fmla="*/ 255 w 309"/>
                <a:gd name="T119" fmla="*/ 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9" h="184">
                  <a:moveTo>
                    <a:pt x="8" y="183"/>
                  </a:moveTo>
                  <a:cubicBezTo>
                    <a:pt x="7" y="183"/>
                    <a:pt x="7" y="183"/>
                    <a:pt x="7" y="184"/>
                  </a:cubicBezTo>
                  <a:cubicBezTo>
                    <a:pt x="7" y="184"/>
                    <a:pt x="8" y="184"/>
                    <a:pt x="8" y="184"/>
                  </a:cubicBezTo>
                  <a:cubicBezTo>
                    <a:pt x="8" y="184"/>
                    <a:pt x="9" y="184"/>
                    <a:pt x="9" y="184"/>
                  </a:cubicBezTo>
                  <a:cubicBezTo>
                    <a:pt x="9" y="183"/>
                    <a:pt x="8" y="183"/>
                    <a:pt x="8" y="183"/>
                  </a:cubicBezTo>
                  <a:moveTo>
                    <a:pt x="9" y="178"/>
                  </a:moveTo>
                  <a:cubicBezTo>
                    <a:pt x="8" y="178"/>
                    <a:pt x="7" y="180"/>
                    <a:pt x="8" y="180"/>
                  </a:cubicBezTo>
                  <a:cubicBezTo>
                    <a:pt x="8" y="180"/>
                    <a:pt x="8" y="180"/>
                    <a:pt x="8" y="180"/>
                  </a:cubicBezTo>
                  <a:cubicBezTo>
                    <a:pt x="9" y="180"/>
                    <a:pt x="10" y="178"/>
                    <a:pt x="9" y="178"/>
                  </a:cubicBezTo>
                  <a:cubicBezTo>
                    <a:pt x="9" y="178"/>
                    <a:pt x="9" y="178"/>
                    <a:pt x="9" y="178"/>
                  </a:cubicBezTo>
                  <a:moveTo>
                    <a:pt x="35" y="171"/>
                  </a:moveTo>
                  <a:cubicBezTo>
                    <a:pt x="35" y="171"/>
                    <a:pt x="34" y="172"/>
                    <a:pt x="34" y="174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3" y="175"/>
                    <a:pt x="32" y="179"/>
                    <a:pt x="34" y="179"/>
                  </a:cubicBezTo>
                  <a:cubicBezTo>
                    <a:pt x="34" y="179"/>
                    <a:pt x="34" y="179"/>
                    <a:pt x="35" y="179"/>
                  </a:cubicBezTo>
                  <a:cubicBezTo>
                    <a:pt x="35" y="178"/>
                    <a:pt x="36" y="177"/>
                    <a:pt x="36" y="176"/>
                  </a:cubicBezTo>
                  <a:cubicBezTo>
                    <a:pt x="37" y="176"/>
                    <a:pt x="37" y="176"/>
                    <a:pt x="38" y="176"/>
                  </a:cubicBezTo>
                  <a:cubicBezTo>
                    <a:pt x="38" y="176"/>
                    <a:pt x="38" y="176"/>
                    <a:pt x="38" y="176"/>
                  </a:cubicBezTo>
                  <a:cubicBezTo>
                    <a:pt x="39" y="176"/>
                    <a:pt x="37" y="171"/>
                    <a:pt x="35" y="171"/>
                  </a:cubicBezTo>
                  <a:moveTo>
                    <a:pt x="84" y="144"/>
                  </a:moveTo>
                  <a:cubicBezTo>
                    <a:pt x="84" y="144"/>
                    <a:pt x="84" y="144"/>
                    <a:pt x="84" y="145"/>
                  </a:cubicBezTo>
                  <a:cubicBezTo>
                    <a:pt x="84" y="145"/>
                    <a:pt x="84" y="145"/>
                    <a:pt x="85" y="145"/>
                  </a:cubicBezTo>
                  <a:cubicBezTo>
                    <a:pt x="85" y="145"/>
                    <a:pt x="85" y="145"/>
                    <a:pt x="86" y="145"/>
                  </a:cubicBezTo>
                  <a:cubicBezTo>
                    <a:pt x="86" y="145"/>
                    <a:pt x="85" y="144"/>
                    <a:pt x="84" y="144"/>
                  </a:cubicBezTo>
                  <a:moveTo>
                    <a:pt x="1" y="13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0" y="135"/>
                    <a:pt x="1" y="135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34"/>
                    <a:pt x="1" y="134"/>
                    <a:pt x="1" y="134"/>
                  </a:cubicBezTo>
                  <a:moveTo>
                    <a:pt x="138" y="123"/>
                  </a:moveTo>
                  <a:cubicBezTo>
                    <a:pt x="137" y="123"/>
                    <a:pt x="136" y="124"/>
                    <a:pt x="137" y="125"/>
                  </a:cubicBezTo>
                  <a:cubicBezTo>
                    <a:pt x="138" y="124"/>
                    <a:pt x="139" y="125"/>
                    <a:pt x="139" y="123"/>
                  </a:cubicBezTo>
                  <a:cubicBezTo>
                    <a:pt x="139" y="123"/>
                    <a:pt x="138" y="123"/>
                    <a:pt x="138" y="123"/>
                  </a:cubicBezTo>
                  <a:moveTo>
                    <a:pt x="154" y="115"/>
                  </a:moveTo>
                  <a:cubicBezTo>
                    <a:pt x="154" y="115"/>
                    <a:pt x="153" y="115"/>
                    <a:pt x="153" y="115"/>
                  </a:cubicBezTo>
                  <a:cubicBezTo>
                    <a:pt x="153" y="116"/>
                    <a:pt x="154" y="116"/>
                    <a:pt x="154" y="116"/>
                  </a:cubicBezTo>
                  <a:cubicBezTo>
                    <a:pt x="155" y="116"/>
                    <a:pt x="155" y="116"/>
                    <a:pt x="155" y="116"/>
                  </a:cubicBezTo>
                  <a:cubicBezTo>
                    <a:pt x="155" y="115"/>
                    <a:pt x="155" y="115"/>
                    <a:pt x="154" y="115"/>
                  </a:cubicBezTo>
                  <a:moveTo>
                    <a:pt x="50" y="113"/>
                  </a:moveTo>
                  <a:cubicBezTo>
                    <a:pt x="50" y="113"/>
                    <a:pt x="50" y="113"/>
                    <a:pt x="50" y="113"/>
                  </a:cubicBezTo>
                  <a:cubicBezTo>
                    <a:pt x="50" y="114"/>
                    <a:pt x="52" y="115"/>
                    <a:pt x="52" y="115"/>
                  </a:cubicBezTo>
                  <a:cubicBezTo>
                    <a:pt x="53" y="115"/>
                    <a:pt x="53" y="115"/>
                    <a:pt x="53" y="115"/>
                  </a:cubicBezTo>
                  <a:cubicBezTo>
                    <a:pt x="53" y="114"/>
                    <a:pt x="51" y="113"/>
                    <a:pt x="50" y="113"/>
                  </a:cubicBezTo>
                  <a:moveTo>
                    <a:pt x="146" y="113"/>
                  </a:moveTo>
                  <a:cubicBezTo>
                    <a:pt x="146" y="113"/>
                    <a:pt x="146" y="113"/>
                    <a:pt x="146" y="113"/>
                  </a:cubicBezTo>
                  <a:cubicBezTo>
                    <a:pt x="145" y="114"/>
                    <a:pt x="146" y="114"/>
                    <a:pt x="147" y="114"/>
                  </a:cubicBezTo>
                  <a:cubicBezTo>
                    <a:pt x="147" y="114"/>
                    <a:pt x="147" y="114"/>
                    <a:pt x="147" y="113"/>
                  </a:cubicBezTo>
                  <a:cubicBezTo>
                    <a:pt x="148" y="113"/>
                    <a:pt x="147" y="113"/>
                    <a:pt x="146" y="113"/>
                  </a:cubicBezTo>
                  <a:moveTo>
                    <a:pt x="150" y="110"/>
                  </a:moveTo>
                  <a:cubicBezTo>
                    <a:pt x="149" y="110"/>
                    <a:pt x="149" y="110"/>
                    <a:pt x="149" y="111"/>
                  </a:cubicBezTo>
                  <a:cubicBezTo>
                    <a:pt x="149" y="111"/>
                    <a:pt x="150" y="111"/>
                    <a:pt x="150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0" y="110"/>
                    <a:pt x="150" y="110"/>
                  </a:cubicBezTo>
                  <a:moveTo>
                    <a:pt x="165" y="109"/>
                  </a:moveTo>
                  <a:cubicBezTo>
                    <a:pt x="165" y="109"/>
                    <a:pt x="163" y="110"/>
                    <a:pt x="162" y="111"/>
                  </a:cubicBezTo>
                  <a:cubicBezTo>
                    <a:pt x="161" y="112"/>
                    <a:pt x="161" y="113"/>
                    <a:pt x="162" y="113"/>
                  </a:cubicBezTo>
                  <a:cubicBezTo>
                    <a:pt x="162" y="113"/>
                    <a:pt x="163" y="113"/>
                    <a:pt x="164" y="113"/>
                  </a:cubicBez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09"/>
                    <a:pt x="165" y="109"/>
                  </a:cubicBezTo>
                  <a:moveTo>
                    <a:pt x="184" y="107"/>
                  </a:moveTo>
                  <a:cubicBezTo>
                    <a:pt x="184" y="107"/>
                    <a:pt x="183" y="109"/>
                    <a:pt x="184" y="109"/>
                  </a:cubicBezTo>
                  <a:cubicBezTo>
                    <a:pt x="184" y="109"/>
                    <a:pt x="184" y="109"/>
                    <a:pt x="184" y="109"/>
                  </a:cubicBezTo>
                  <a:cubicBezTo>
                    <a:pt x="184" y="109"/>
                    <a:pt x="185" y="107"/>
                    <a:pt x="184" y="107"/>
                  </a:cubicBezTo>
                  <a:cubicBezTo>
                    <a:pt x="184" y="107"/>
                    <a:pt x="184" y="107"/>
                    <a:pt x="184" y="107"/>
                  </a:cubicBezTo>
                  <a:moveTo>
                    <a:pt x="53" y="107"/>
                  </a:moveTo>
                  <a:cubicBezTo>
                    <a:pt x="51" y="107"/>
                    <a:pt x="50" y="108"/>
                    <a:pt x="50" y="109"/>
                  </a:cubicBezTo>
                  <a:cubicBezTo>
                    <a:pt x="50" y="110"/>
                    <a:pt x="50" y="111"/>
                    <a:pt x="51" y="111"/>
                  </a:cubicBezTo>
                  <a:cubicBezTo>
                    <a:pt x="52" y="111"/>
                    <a:pt x="52" y="111"/>
                    <a:pt x="53" y="111"/>
                  </a:cubicBezTo>
                  <a:cubicBezTo>
                    <a:pt x="54" y="111"/>
                    <a:pt x="54" y="108"/>
                    <a:pt x="54" y="107"/>
                  </a:cubicBezTo>
                  <a:cubicBezTo>
                    <a:pt x="53" y="107"/>
                    <a:pt x="53" y="107"/>
                    <a:pt x="53" y="107"/>
                  </a:cubicBezTo>
                  <a:moveTo>
                    <a:pt x="249" y="75"/>
                  </a:moveTo>
                  <a:cubicBezTo>
                    <a:pt x="249" y="75"/>
                    <a:pt x="249" y="76"/>
                    <a:pt x="248" y="77"/>
                  </a:cubicBezTo>
                  <a:cubicBezTo>
                    <a:pt x="248" y="77"/>
                    <a:pt x="248" y="77"/>
                    <a:pt x="248" y="77"/>
                  </a:cubicBezTo>
                  <a:cubicBezTo>
                    <a:pt x="249" y="77"/>
                    <a:pt x="249" y="77"/>
                    <a:pt x="249" y="77"/>
                  </a:cubicBezTo>
                  <a:cubicBezTo>
                    <a:pt x="250" y="77"/>
                    <a:pt x="250" y="76"/>
                    <a:pt x="251" y="76"/>
                  </a:cubicBezTo>
                  <a:cubicBezTo>
                    <a:pt x="250" y="76"/>
                    <a:pt x="250" y="75"/>
                    <a:pt x="249" y="75"/>
                  </a:cubicBezTo>
                  <a:moveTo>
                    <a:pt x="253" y="66"/>
                  </a:moveTo>
                  <a:cubicBezTo>
                    <a:pt x="252" y="67"/>
                    <a:pt x="252" y="67"/>
                    <a:pt x="252" y="67"/>
                  </a:cubicBezTo>
                  <a:cubicBezTo>
                    <a:pt x="250" y="67"/>
                    <a:pt x="250" y="67"/>
                    <a:pt x="250" y="67"/>
                  </a:cubicBezTo>
                  <a:cubicBezTo>
                    <a:pt x="250" y="70"/>
                    <a:pt x="251" y="70"/>
                    <a:pt x="252" y="70"/>
                  </a:cubicBezTo>
                  <a:cubicBezTo>
                    <a:pt x="254" y="70"/>
                    <a:pt x="258" y="66"/>
                    <a:pt x="253" y="66"/>
                  </a:cubicBezTo>
                  <a:moveTo>
                    <a:pt x="268" y="64"/>
                  </a:moveTo>
                  <a:cubicBezTo>
                    <a:pt x="268" y="64"/>
                    <a:pt x="268" y="65"/>
                    <a:pt x="268" y="65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7" y="67"/>
                  </a:cubicBezTo>
                  <a:cubicBezTo>
                    <a:pt x="267" y="67"/>
                    <a:pt x="268" y="67"/>
                    <a:pt x="268" y="66"/>
                  </a:cubicBezTo>
                  <a:cubicBezTo>
                    <a:pt x="269" y="66"/>
                    <a:pt x="269" y="64"/>
                    <a:pt x="268" y="64"/>
                  </a:cubicBezTo>
                  <a:moveTo>
                    <a:pt x="276" y="54"/>
                  </a:moveTo>
                  <a:cubicBezTo>
                    <a:pt x="276" y="54"/>
                    <a:pt x="275" y="55"/>
                    <a:pt x="276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5"/>
                    <a:pt x="277" y="54"/>
                    <a:pt x="276" y="54"/>
                  </a:cubicBezTo>
                  <a:cubicBezTo>
                    <a:pt x="276" y="54"/>
                    <a:pt x="276" y="54"/>
                    <a:pt x="276" y="54"/>
                  </a:cubicBezTo>
                  <a:moveTo>
                    <a:pt x="308" y="17"/>
                  </a:moveTo>
                  <a:cubicBezTo>
                    <a:pt x="308" y="17"/>
                    <a:pt x="307" y="17"/>
                    <a:pt x="307" y="17"/>
                  </a:cubicBezTo>
                  <a:cubicBezTo>
                    <a:pt x="307" y="18"/>
                    <a:pt x="308" y="18"/>
                    <a:pt x="308" y="18"/>
                  </a:cubicBezTo>
                  <a:cubicBezTo>
                    <a:pt x="309" y="18"/>
                    <a:pt x="309" y="18"/>
                    <a:pt x="309" y="17"/>
                  </a:cubicBezTo>
                  <a:cubicBezTo>
                    <a:pt x="309" y="17"/>
                    <a:pt x="308" y="17"/>
                    <a:pt x="308" y="17"/>
                  </a:cubicBezTo>
                  <a:moveTo>
                    <a:pt x="254" y="11"/>
                  </a:moveTo>
                  <a:cubicBezTo>
                    <a:pt x="253" y="11"/>
                    <a:pt x="253" y="11"/>
                    <a:pt x="253" y="11"/>
                  </a:cubicBezTo>
                  <a:cubicBezTo>
                    <a:pt x="253" y="11"/>
                    <a:pt x="254" y="12"/>
                    <a:pt x="254" y="12"/>
                  </a:cubicBezTo>
                  <a:cubicBezTo>
                    <a:pt x="254" y="12"/>
                    <a:pt x="255" y="12"/>
                    <a:pt x="255" y="11"/>
                  </a:cubicBezTo>
                  <a:cubicBezTo>
                    <a:pt x="255" y="11"/>
                    <a:pt x="254" y="11"/>
                    <a:pt x="254" y="11"/>
                  </a:cubicBezTo>
                  <a:moveTo>
                    <a:pt x="305" y="10"/>
                  </a:moveTo>
                  <a:cubicBezTo>
                    <a:pt x="304" y="10"/>
                    <a:pt x="304" y="11"/>
                    <a:pt x="304" y="12"/>
                  </a:cubicBezTo>
                  <a:cubicBezTo>
                    <a:pt x="305" y="13"/>
                    <a:pt x="306" y="14"/>
                    <a:pt x="307" y="14"/>
                  </a:cubicBezTo>
                  <a:cubicBezTo>
                    <a:pt x="307" y="14"/>
                    <a:pt x="308" y="14"/>
                    <a:pt x="308" y="14"/>
                  </a:cubicBezTo>
                  <a:cubicBezTo>
                    <a:pt x="308" y="14"/>
                    <a:pt x="308" y="14"/>
                    <a:pt x="308" y="14"/>
                  </a:cubicBezTo>
                  <a:cubicBezTo>
                    <a:pt x="308" y="13"/>
                    <a:pt x="308" y="12"/>
                    <a:pt x="307" y="11"/>
                  </a:cubicBezTo>
                  <a:cubicBezTo>
                    <a:pt x="307" y="11"/>
                    <a:pt x="306" y="10"/>
                    <a:pt x="306" y="10"/>
                  </a:cubicBezTo>
                  <a:cubicBezTo>
                    <a:pt x="306" y="10"/>
                    <a:pt x="306" y="10"/>
                    <a:pt x="305" y="10"/>
                  </a:cubicBezTo>
                  <a:moveTo>
                    <a:pt x="245" y="10"/>
                  </a:moveTo>
                  <a:cubicBezTo>
                    <a:pt x="244" y="10"/>
                    <a:pt x="243" y="12"/>
                    <a:pt x="245" y="12"/>
                  </a:cubicBezTo>
                  <a:cubicBezTo>
                    <a:pt x="245" y="12"/>
                    <a:pt x="245" y="12"/>
                    <a:pt x="245" y="12"/>
                  </a:cubicBezTo>
                  <a:cubicBezTo>
                    <a:pt x="246" y="12"/>
                    <a:pt x="247" y="10"/>
                    <a:pt x="245" y="10"/>
                  </a:cubicBezTo>
                  <a:cubicBezTo>
                    <a:pt x="245" y="10"/>
                    <a:pt x="245" y="10"/>
                    <a:pt x="245" y="10"/>
                  </a:cubicBezTo>
                  <a:moveTo>
                    <a:pt x="257" y="0"/>
                  </a:moveTo>
                  <a:cubicBezTo>
                    <a:pt x="256" y="0"/>
                    <a:pt x="255" y="0"/>
                    <a:pt x="255" y="1"/>
                  </a:cubicBezTo>
                  <a:cubicBezTo>
                    <a:pt x="254" y="1"/>
                    <a:pt x="254" y="1"/>
                    <a:pt x="254" y="1"/>
                  </a:cubicBezTo>
                  <a:cubicBezTo>
                    <a:pt x="254" y="1"/>
                    <a:pt x="254" y="1"/>
                    <a:pt x="254" y="1"/>
                  </a:cubicBezTo>
                  <a:cubicBezTo>
                    <a:pt x="254" y="2"/>
                    <a:pt x="254" y="3"/>
                    <a:pt x="255" y="3"/>
                  </a:cubicBezTo>
                  <a:cubicBezTo>
                    <a:pt x="256" y="3"/>
                    <a:pt x="258" y="1"/>
                    <a:pt x="257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b="1">
                <a:latin typeface="+mn-lt"/>
                <a:ea typeface="+mn-ea"/>
              </a:endParaRPr>
            </a:p>
          </p:txBody>
        </p:sp>
      </p:grpSp>
      <p:sp>
        <p:nvSpPr>
          <p:cNvPr id="81" name="文字方塊 80"/>
          <p:cNvSpPr txBox="1"/>
          <p:nvPr/>
        </p:nvSpPr>
        <p:spPr>
          <a:xfrm>
            <a:off x="4515111" y="3464609"/>
            <a:ext cx="4629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32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作者：羅伯特</a:t>
            </a:r>
            <a:r>
              <a:rPr lang="zh-TW" altLang="zh-TW" sz="36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·</a:t>
            </a:r>
            <a:r>
              <a:rPr lang="zh-TW" altLang="en-US" sz="32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佛洛斯特</a:t>
            </a: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CA13489A-B27E-4C71-98FB-2643AE871D20}"/>
              </a:ext>
            </a:extLst>
          </p:cNvPr>
          <p:cNvSpPr txBox="1"/>
          <p:nvPr/>
        </p:nvSpPr>
        <p:spPr>
          <a:xfrm>
            <a:off x="4515110" y="3998871"/>
            <a:ext cx="4629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32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翻譯：曹明倫</a:t>
            </a:r>
          </a:p>
        </p:txBody>
      </p:sp>
    </p:spTree>
    <p:extLst>
      <p:ext uri="{BB962C8B-B14F-4D97-AF65-F5344CB8AC3E}">
        <p14:creationId xmlns:p14="http://schemas.microsoft.com/office/powerpoint/2010/main" val="393704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5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927347" y="1294477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Then took the other, as just as f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air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having perhaps the better cl</a:t>
            </a:r>
            <a:r>
              <a:rPr lang="en-US" altLang="zh-TW" sz="3200" b="1" u="sng" dirty="0">
                <a:solidFill>
                  <a:srgbClr val="00FFFF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aim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Because it was grassy and wanted w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ear</a:t>
            </a:r>
            <a:r>
              <a:rPr lang="zh-TW" altLang="en-US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；</a:t>
            </a:r>
            <a:endParaRPr lang="en-US" altLang="zh-TW" sz="3200" b="1" dirty="0">
              <a:solidFill>
                <a:prstClr val="white"/>
              </a:solidFill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Though as for that the passing th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ere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Had worn them really about the same,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4428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927347" y="1294477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Then took the other, as just as f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air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 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having perhaps the better cl</a:t>
            </a:r>
            <a:r>
              <a:rPr lang="en-US" altLang="zh-TW" sz="3200" b="1" u="sng" dirty="0">
                <a:solidFill>
                  <a:srgbClr val="00FFFF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aim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Because it was grassy and wanted w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ear</a:t>
            </a:r>
            <a:r>
              <a:rPr lang="zh-TW" altLang="en-US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；</a:t>
            </a:r>
            <a:endParaRPr lang="en-US" altLang="zh-TW" sz="3200" b="1" dirty="0">
              <a:solidFill>
                <a:prstClr val="white"/>
              </a:solidFill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Though as for that the passing th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ere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Had worn them really about the s</a:t>
            </a:r>
            <a:r>
              <a:rPr lang="en-US" altLang="zh-TW" sz="3200" b="1" u="sng" dirty="0">
                <a:solidFill>
                  <a:srgbClr val="00FFFF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ame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002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927347" y="1294477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both that morning equally lay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In leaves no step had trodden black.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Oh, I kept the first for another day!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Yet knowing how way leads on to way,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I doubted if I should ever come back.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8226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927347" y="1294477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both that morning equally l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ay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In leaves no step had trodden bl</a:t>
            </a:r>
            <a:r>
              <a:rPr lang="en-US" altLang="zh-TW" sz="3200" b="1" u="sng" dirty="0">
                <a:solidFill>
                  <a:srgbClr val="00FFFF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ack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Oh, I kept the first for another d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ay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!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Yet knowing how way leads on to w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ay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I doubted if I should ever come b</a:t>
            </a:r>
            <a:r>
              <a:rPr lang="en-US" altLang="zh-TW" sz="3200" b="1" u="sng" dirty="0">
                <a:solidFill>
                  <a:srgbClr val="00FFFF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ack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欣賞原文詩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742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英文原文詩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927347" y="1294477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I shall be telling this with a sigh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Somewhere ages and ages hence: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Two roads diverged in a wood, and I—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I took the one less traveled by,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that has made all the difference.</a:t>
            </a:r>
          </a:p>
        </p:txBody>
      </p:sp>
    </p:spTree>
    <p:extLst>
      <p:ext uri="{BB962C8B-B14F-4D97-AF65-F5344CB8AC3E}">
        <p14:creationId xmlns:p14="http://schemas.microsoft.com/office/powerpoint/2010/main" val="201048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0" y="297601"/>
            <a:ext cx="358726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英文原文詩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FAB74FE-5162-41B7-8694-66A0E6C8FF0B}"/>
              </a:ext>
            </a:extLst>
          </p:cNvPr>
          <p:cNvSpPr/>
          <p:nvPr/>
        </p:nvSpPr>
        <p:spPr>
          <a:xfrm>
            <a:off x="927347" y="1294477"/>
            <a:ext cx="82166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I shall be telling this with a s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igh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Somewhere ages and ages h</a:t>
            </a:r>
            <a:r>
              <a:rPr lang="en-US" altLang="zh-TW" sz="3200" b="1" u="sng" dirty="0">
                <a:solidFill>
                  <a:srgbClr val="00FFFF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ence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Two roads diverged in a wood, and 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I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—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I took the one less traveled b</a:t>
            </a:r>
            <a:r>
              <a:rPr lang="en-US" altLang="zh-TW" sz="3200" b="1" u="sng" dirty="0">
                <a:solidFill>
                  <a:srgbClr val="FFFF00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y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And that has made all the differ</a:t>
            </a:r>
            <a:r>
              <a:rPr lang="en-US" altLang="zh-TW" sz="3200" b="1" u="sng" dirty="0">
                <a:solidFill>
                  <a:srgbClr val="00FFFF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ence</a:t>
            </a:r>
            <a:r>
              <a:rPr lang="en-US" altLang="zh-TW" sz="3200" b="1" dirty="0">
                <a:solidFill>
                  <a:prstClr val="white"/>
                </a:solidFill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201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0" y="296863"/>
            <a:ext cx="3176954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作者介紹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86F2770A-9AA3-4D4C-A938-6A8776E72E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338" y="1438085"/>
            <a:ext cx="1988953" cy="198895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9D484799-5DCD-49FB-B14B-E9EEC8F37941}"/>
              </a:ext>
            </a:extLst>
          </p:cNvPr>
          <p:cNvSpPr/>
          <p:nvPr/>
        </p:nvSpPr>
        <p:spPr>
          <a:xfrm>
            <a:off x="6341630" y="3461912"/>
            <a:ext cx="28023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羅伯特</a:t>
            </a:r>
            <a:r>
              <a:rPr lang="zh-TW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·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佛洛斯特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439875" y="1274399"/>
            <a:ext cx="49327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美國</a:t>
            </a: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世紀的</a:t>
            </a:r>
            <a:r>
              <a:rPr lang="zh-TW" altLang="en-US" sz="2800" b="1" u="sng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 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A6D1F8D-07E7-44D8-9DA8-BA75E55BFDA0}"/>
              </a:ext>
            </a:extLst>
          </p:cNvPr>
          <p:cNvSpPr/>
          <p:nvPr/>
        </p:nvSpPr>
        <p:spPr>
          <a:xfrm>
            <a:off x="418133" y="1814246"/>
            <a:ext cx="60324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不受家人支持；移居英國專心創作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E0E801A-A2ED-4738-9FEB-4733FA51F0CB}"/>
              </a:ext>
            </a:extLst>
          </p:cNvPr>
          <p:cNvSpPr/>
          <p:nvPr/>
        </p:nvSpPr>
        <p:spPr>
          <a:xfrm>
            <a:off x="439875" y="3366816"/>
            <a:ext cx="3373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</a:t>
            </a: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次普立茲獎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EC80D11-7F22-4786-900F-1AE93E79FCD2}"/>
              </a:ext>
            </a:extLst>
          </p:cNvPr>
          <p:cNvSpPr/>
          <p:nvPr/>
        </p:nvSpPr>
        <p:spPr>
          <a:xfrm>
            <a:off x="418133" y="2412898"/>
            <a:ext cx="66791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擅長以日常生活中看似平淡的小事，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喻寓人生，傳達深刻道理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3355268" y="125331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田園詩人</a:t>
            </a:r>
          </a:p>
        </p:txBody>
      </p:sp>
    </p:spTree>
    <p:extLst>
      <p:ext uri="{BB962C8B-B14F-4D97-AF65-F5344CB8AC3E}">
        <p14:creationId xmlns:p14="http://schemas.microsoft.com/office/powerpoint/2010/main" val="346148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296863"/>
            <a:ext cx="2595716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田園詩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7852038-5D88-40A2-80F4-326BB8264731}"/>
              </a:ext>
            </a:extLst>
          </p:cNvPr>
          <p:cNvSpPr/>
          <p:nvPr/>
        </p:nvSpPr>
        <p:spPr>
          <a:xfrm>
            <a:off x="5554241" y="1326741"/>
            <a:ext cx="25313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維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7852038-5D88-40A2-80F4-326BB8264731}"/>
              </a:ext>
            </a:extLst>
          </p:cNvPr>
          <p:cNvSpPr/>
          <p:nvPr/>
        </p:nvSpPr>
        <p:spPr>
          <a:xfrm>
            <a:off x="6452358" y="1326741"/>
            <a:ext cx="25313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孟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浩然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114755" y="1326741"/>
            <a:ext cx="6572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中國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唐朝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最具代表的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田園詩人</a:t>
            </a:r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 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b="1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</a:t>
            </a:r>
            <a:r>
              <a:rPr lang="en-US" altLang="zh-TW" sz="2800" b="1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endParaRPr lang="zh-TW" altLang="en-US" sz="2800" b="1" u="sng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6687388" y="1326741"/>
            <a:ext cx="1531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lang="en-US" altLang="zh-TW" sz="2800" b="1" u="sng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</a:t>
            </a:r>
            <a:r>
              <a:rPr lang="en-US" altLang="zh-TW" sz="2800" b="1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</a:t>
            </a:r>
            <a:endParaRPr lang="zh-TW" altLang="en-US" sz="2800" b="1" u="sng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8610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9832" y="1899"/>
            <a:ext cx="915383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近體詩</a:t>
            </a:r>
            <a:r>
              <a:rPr lang="en-US" altLang="zh-TW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</a:t>
            </a:r>
            <a:r>
              <a:rPr lang="en-US" altLang="zh-TW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en-US" altLang="zh-TW" sz="4400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v.s</a:t>
            </a:r>
            <a:r>
              <a:rPr lang="en-US" altLang="zh-TW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2952195" y="51838"/>
            <a:ext cx="34603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4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絕句、律詩</a:t>
            </a:r>
            <a:r>
              <a:rPr lang="zh-TW" altLang="en-US" sz="4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682651"/>
              </p:ext>
            </p:extLst>
          </p:nvPr>
        </p:nvGraphicFramePr>
        <p:xfrm>
          <a:off x="914400" y="821280"/>
          <a:ext cx="7315198" cy="588322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3049">
                  <a:extLst>
                    <a:ext uri="{9D8B030D-6E8A-4147-A177-3AD203B41FA5}">
                      <a16:colId xmlns:a16="http://schemas.microsoft.com/office/drawing/2014/main" val="718106583"/>
                    </a:ext>
                  </a:extLst>
                </a:gridCol>
                <a:gridCol w="2977715">
                  <a:extLst>
                    <a:ext uri="{9D8B030D-6E8A-4147-A177-3AD203B41FA5}">
                      <a16:colId xmlns:a16="http://schemas.microsoft.com/office/drawing/2014/main" val="2551947293"/>
                    </a:ext>
                  </a:extLst>
                </a:gridCol>
                <a:gridCol w="2882719">
                  <a:extLst>
                    <a:ext uri="{9D8B030D-6E8A-4147-A177-3AD203B41FA5}">
                      <a16:colId xmlns:a16="http://schemas.microsoft.com/office/drawing/2014/main" val="3338879505"/>
                    </a:ext>
                  </a:extLst>
                </a:gridCol>
                <a:gridCol w="1071715">
                  <a:extLst>
                    <a:ext uri="{9D8B030D-6E8A-4147-A177-3AD203B41FA5}">
                      <a16:colId xmlns:a16="http://schemas.microsoft.com/office/drawing/2014/main" val="3147515970"/>
                    </a:ext>
                  </a:extLst>
                </a:gridCol>
              </a:tblGrid>
              <a:tr h="499121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體裁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              )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)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4481419"/>
                  </a:ext>
                </a:extLst>
              </a:tr>
              <a:tr h="61492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     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        )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786430"/>
                  </a:ext>
                </a:extLst>
              </a:tr>
              <a:tr h="11472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句數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    )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句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    )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句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)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4704832"/>
                  </a:ext>
                </a:extLst>
              </a:tr>
              <a:tr h="178655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字數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  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絕句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共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)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字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)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絕句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共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字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      )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律詩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共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    )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字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      )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律詩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共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    )</a:t>
                      </a: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字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  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)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6793362"/>
                  </a:ext>
                </a:extLst>
              </a:tr>
              <a:tr h="18353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7658340"/>
                  </a:ext>
                </a:extLst>
              </a:tr>
            </a:tbl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3711497" y="875745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近體詩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2386755" y="1429529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絕句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5318779" y="1438679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律詩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3249250" y="3177948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endParaRPr lang="zh-TW" alt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5319168" y="2179399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八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7299854" y="2140070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7299854" y="3401356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7299854" y="1155410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新詩 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1381261" y="3146492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五言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4301214" y="3722704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七言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2376923" y="2182159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3249250" y="3704915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28</a:t>
            </a:r>
            <a:endParaRPr lang="zh-TW" alt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4330710" y="3166156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五言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1361597" y="3698320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七言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6179035" y="3722703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56 </a:t>
            </a:r>
            <a:endParaRPr lang="zh-TW" alt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6188867" y="3173446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40 </a:t>
            </a:r>
            <a:endParaRPr lang="zh-TW" alt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1240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9832" y="1899"/>
            <a:ext cx="9153832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近體詩</a:t>
            </a:r>
            <a:r>
              <a:rPr lang="en-US" altLang="zh-TW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</a:t>
            </a:r>
            <a:r>
              <a:rPr lang="en-US" altLang="zh-TW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en-US" altLang="zh-TW" sz="4400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v.s</a:t>
            </a:r>
            <a:r>
              <a:rPr lang="en-US" altLang="zh-TW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新詩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2952195" y="51838"/>
            <a:ext cx="34603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4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絕句、律詩   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81361"/>
              </p:ext>
            </p:extLst>
          </p:nvPr>
        </p:nvGraphicFramePr>
        <p:xfrm>
          <a:off x="196641" y="1796527"/>
          <a:ext cx="8770379" cy="317512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50769">
                  <a:extLst>
                    <a:ext uri="{9D8B030D-6E8A-4147-A177-3AD203B41FA5}">
                      <a16:colId xmlns:a16="http://schemas.microsoft.com/office/drawing/2014/main" val="3656278057"/>
                    </a:ext>
                  </a:extLst>
                </a:gridCol>
                <a:gridCol w="3214172">
                  <a:extLst>
                    <a:ext uri="{9D8B030D-6E8A-4147-A177-3AD203B41FA5}">
                      <a16:colId xmlns:a16="http://schemas.microsoft.com/office/drawing/2014/main" val="1809265426"/>
                    </a:ext>
                  </a:extLst>
                </a:gridCol>
                <a:gridCol w="3208291">
                  <a:extLst>
                    <a:ext uri="{9D8B030D-6E8A-4147-A177-3AD203B41FA5}">
                      <a16:colId xmlns:a16="http://schemas.microsoft.com/office/drawing/2014/main" val="40528919"/>
                    </a:ext>
                  </a:extLst>
                </a:gridCol>
                <a:gridCol w="1897147">
                  <a:extLst>
                    <a:ext uri="{9D8B030D-6E8A-4147-A177-3AD203B41FA5}">
                      <a16:colId xmlns:a16="http://schemas.microsoft.com/office/drawing/2014/main" val="2056133854"/>
                    </a:ext>
                  </a:extLst>
                </a:gridCol>
              </a:tblGrid>
              <a:tr h="6378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押韻</a:t>
                      </a:r>
                      <a:r>
                        <a:rPr lang="en-US" altLang="zh-TW" sz="2400" b="1" kern="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只有</a:t>
                      </a:r>
                      <a:r>
                        <a:rPr lang="en-US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            )</a:t>
                      </a: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句能押韻</a:t>
                      </a:r>
                      <a:endParaRPr 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但第</a:t>
                      </a:r>
                      <a:r>
                        <a:rPr lang="en-US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      )</a:t>
                      </a: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句可押可不押</a:t>
                      </a:r>
                      <a:endParaRPr 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只有</a:t>
                      </a:r>
                      <a:r>
                        <a:rPr lang="en-US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           )</a:t>
                      </a: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句能押韻</a:t>
                      </a:r>
                      <a:endParaRPr 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但第</a:t>
                      </a:r>
                      <a:r>
                        <a:rPr lang="en-US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      )</a:t>
                      </a: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句可押可不押</a:t>
                      </a:r>
                      <a:endParaRPr 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zh-TW" altLang="en-US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altLang="zh-TW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856609"/>
                  </a:ext>
                </a:extLst>
              </a:tr>
              <a:tr h="1013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對仗</a:t>
                      </a:r>
                      <a:endParaRPr 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(           )</a:t>
                      </a:r>
                      <a:endParaRPr 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400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(       </a:t>
                      </a:r>
                      <a:r>
                        <a:rPr lang="zh-TW" altLang="en-US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 )</a:t>
                      </a: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句對仗</a:t>
                      </a:r>
                      <a:endParaRPr 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2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(  </a:t>
                      </a:r>
                      <a:r>
                        <a:rPr lang="zh-TW" altLang="en-US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)</a:t>
                      </a:r>
                      <a:r>
                        <a:rPr lang="zh-TW" altLang="en-US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句對仗</a:t>
                      </a:r>
                      <a:endParaRPr 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(   </a:t>
                      </a:r>
                      <a:r>
                        <a:rPr lang="zh-TW" altLang="en-US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altLang="zh-TW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6565459"/>
                  </a:ext>
                </a:extLst>
              </a:tr>
              <a:tr h="7440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別稱</a:t>
                      </a:r>
                      <a:endParaRPr 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chemeClr val="bg1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今體詩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現代詩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白話詩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自由詩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817249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371488"/>
              </p:ext>
            </p:extLst>
          </p:nvPr>
        </p:nvGraphicFramePr>
        <p:xfrm>
          <a:off x="187466" y="695073"/>
          <a:ext cx="8799874" cy="10972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60792">
                  <a:extLst>
                    <a:ext uri="{9D8B030D-6E8A-4147-A177-3AD203B41FA5}">
                      <a16:colId xmlns:a16="http://schemas.microsoft.com/office/drawing/2014/main" val="450794645"/>
                    </a:ext>
                  </a:extLst>
                </a:gridCol>
                <a:gridCol w="3582065">
                  <a:extLst>
                    <a:ext uri="{9D8B030D-6E8A-4147-A177-3AD203B41FA5}">
                      <a16:colId xmlns:a16="http://schemas.microsoft.com/office/drawing/2014/main" val="50430288"/>
                    </a:ext>
                  </a:extLst>
                </a:gridCol>
                <a:gridCol w="2839550">
                  <a:extLst>
                    <a:ext uri="{9D8B030D-6E8A-4147-A177-3AD203B41FA5}">
                      <a16:colId xmlns:a16="http://schemas.microsoft.com/office/drawing/2014/main" val="3004129006"/>
                    </a:ext>
                  </a:extLst>
                </a:gridCol>
                <a:gridCol w="1917467">
                  <a:extLst>
                    <a:ext uri="{9D8B030D-6E8A-4147-A177-3AD203B41FA5}">
                      <a16:colId xmlns:a16="http://schemas.microsoft.com/office/drawing/2014/main" val="175078098"/>
                    </a:ext>
                  </a:extLst>
                </a:gridCol>
              </a:tblGrid>
              <a:tr h="563255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體裁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         )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 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5563151"/>
                  </a:ext>
                </a:extLst>
              </a:tr>
              <a:tr h="42923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    </a:t>
                      </a:r>
                      <a:r>
                        <a:rPr lang="zh-TW" altLang="en-US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      )</a:t>
                      </a:r>
                      <a:endParaRPr lang="zh-TW" sz="2400" b="1" kern="100" dirty="0">
                        <a:solidFill>
                          <a:schemeClr val="bg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9463" marR="39463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990106"/>
                  </a:ext>
                </a:extLst>
              </a:tr>
            </a:tbl>
          </a:graphicData>
        </a:graphic>
      </p:graphicFrame>
      <p:sp>
        <p:nvSpPr>
          <p:cNvPr id="25" name="矩形 24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3323947" y="764828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近體詩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1438480" y="1894167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偶數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5281696" y="1220212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律詩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7631169" y="1040996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新詩 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4581830" y="1894167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偶數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2048080" y="1233681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絕句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91729ADC-9C59-436B-A4D0-55D779996642}"/>
              </a:ext>
            </a:extLst>
          </p:cNvPr>
          <p:cNvSpPr/>
          <p:nvPr/>
        </p:nvSpPr>
        <p:spPr>
          <a:xfrm>
            <a:off x="1451731" y="2428390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endParaRPr lang="zh-TW" alt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6A38809-C79A-4474-B361-A3C44A97F422}"/>
              </a:ext>
            </a:extLst>
          </p:cNvPr>
          <p:cNvSpPr/>
          <p:nvPr/>
        </p:nvSpPr>
        <p:spPr>
          <a:xfrm>
            <a:off x="4643935" y="2435588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endParaRPr lang="zh-TW" alt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C8AF166-69C7-47FA-86CF-9CCE4EB111CC}"/>
              </a:ext>
            </a:extLst>
          </p:cNvPr>
          <p:cNvSpPr/>
          <p:nvPr/>
        </p:nvSpPr>
        <p:spPr>
          <a:xfrm>
            <a:off x="7580757" y="1793029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36ED3C34-A2B0-4AA5-B96D-FEA1E5DC6433}"/>
              </a:ext>
            </a:extLst>
          </p:cNvPr>
          <p:cNvSpPr/>
          <p:nvPr/>
        </p:nvSpPr>
        <p:spPr>
          <a:xfrm>
            <a:off x="7614210" y="2829420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82B0D2D-C94D-49F3-B0A4-4E0F1804A936}"/>
              </a:ext>
            </a:extLst>
          </p:cNvPr>
          <p:cNvSpPr/>
          <p:nvPr/>
        </p:nvSpPr>
        <p:spPr>
          <a:xfrm>
            <a:off x="1863785" y="3103987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5252475F-9DC1-475C-8262-6F49C6BFD997}"/>
              </a:ext>
            </a:extLst>
          </p:cNvPr>
          <p:cNvSpPr/>
          <p:nvPr/>
        </p:nvSpPr>
        <p:spPr>
          <a:xfrm>
            <a:off x="4328348" y="2932147"/>
            <a:ext cx="1987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2F7110E-E27D-46FD-BD5A-D7B61711C819}"/>
              </a:ext>
            </a:extLst>
          </p:cNvPr>
          <p:cNvSpPr/>
          <p:nvPr/>
        </p:nvSpPr>
        <p:spPr>
          <a:xfrm>
            <a:off x="4328348" y="3455342"/>
            <a:ext cx="113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endParaRPr lang="zh-TW" altLang="en-US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2298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0" y="296863"/>
            <a:ext cx="3176954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作者介紹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86F2770A-9AA3-4D4C-A938-6A8776E72E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338" y="1438085"/>
            <a:ext cx="1988953" cy="198895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9D484799-5DCD-49FB-B14B-E9EEC8F37941}"/>
              </a:ext>
            </a:extLst>
          </p:cNvPr>
          <p:cNvSpPr/>
          <p:nvPr/>
        </p:nvSpPr>
        <p:spPr>
          <a:xfrm>
            <a:off x="6341630" y="3461912"/>
            <a:ext cx="28023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羅伯特</a:t>
            </a:r>
            <a:r>
              <a:rPr lang="zh-TW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·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佛洛斯特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439875" y="1274399"/>
            <a:ext cx="43043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美國</a:t>
            </a: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世紀的田園詩人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A6D1F8D-07E7-44D8-9DA8-BA75E55BFDA0}"/>
              </a:ext>
            </a:extLst>
          </p:cNvPr>
          <p:cNvSpPr/>
          <p:nvPr/>
        </p:nvSpPr>
        <p:spPr>
          <a:xfrm>
            <a:off x="418133" y="1814246"/>
            <a:ext cx="60324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不受家人支持；移居英國專心創作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E0E801A-A2ED-4738-9FEB-4733FA51F0CB}"/>
              </a:ext>
            </a:extLst>
          </p:cNvPr>
          <p:cNvSpPr/>
          <p:nvPr/>
        </p:nvSpPr>
        <p:spPr>
          <a:xfrm>
            <a:off x="439875" y="3366816"/>
            <a:ext cx="3373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</a:t>
            </a: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次普立茲獎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EC80D11-7F22-4786-900F-1AE93E79FCD2}"/>
              </a:ext>
            </a:extLst>
          </p:cNvPr>
          <p:cNvSpPr/>
          <p:nvPr/>
        </p:nvSpPr>
        <p:spPr>
          <a:xfrm>
            <a:off x="418133" y="2412898"/>
            <a:ext cx="66791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擅長以日常生活中看似平淡的小事，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喻寓人生，傳達深刻道理</a:t>
            </a:r>
          </a:p>
        </p:txBody>
      </p:sp>
    </p:spTree>
    <p:extLst>
      <p:ext uri="{BB962C8B-B14F-4D97-AF65-F5344CB8AC3E}">
        <p14:creationId xmlns:p14="http://schemas.microsoft.com/office/powerpoint/2010/main" val="63830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158E53E8-B124-4770-BE9C-16D6EF61CF4E}"/>
              </a:ext>
            </a:extLst>
          </p:cNvPr>
          <p:cNvSpPr/>
          <p:nvPr/>
        </p:nvSpPr>
        <p:spPr>
          <a:xfrm>
            <a:off x="-1" y="296863"/>
            <a:ext cx="7136297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做選擇是為了滿足</a:t>
            </a:r>
            <a:r>
              <a:rPr lang="en-US" altLang="zh-TW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______？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E2E1B3F-533F-4F1F-993A-B81FCBF987B9}"/>
              </a:ext>
            </a:extLst>
          </p:cNvPr>
          <p:cNvSpPr/>
          <p:nvPr/>
        </p:nvSpPr>
        <p:spPr>
          <a:xfrm>
            <a:off x="5053911" y="296863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4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需求</a:t>
            </a:r>
          </a:p>
        </p:txBody>
      </p:sp>
      <p:pic>
        <p:nvPicPr>
          <p:cNvPr id="6" name="Picture 2" descr="ãè¨è«ãçåçæå°çµæ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073" y="1994309"/>
            <a:ext cx="6088132" cy="253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 rot="660000">
            <a:off x="4961694" y="966914"/>
            <a:ext cx="31142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TW" sz="13800" b="1" dirty="0">
                <a:solidFill>
                  <a:srgbClr val="FF0000"/>
                </a:solidFill>
                <a:latin typeface="華康兒風體W3" panose="020F0400000000000000" pitchFamily="34" charset="-120"/>
                <a:ea typeface="華康兒風體W3" panose="020F0400000000000000" pitchFamily="34" charset="-120"/>
              </a:rPr>
              <a:t>?</a:t>
            </a:r>
            <a:endParaRPr lang="en-US" altLang="zh-Hant" sz="13800" b="1" dirty="0">
              <a:solidFill>
                <a:srgbClr val="FF0000"/>
              </a:solidFill>
              <a:latin typeface="華康兒風體W3" panose="020F0400000000000000" pitchFamily="34" charset="-120"/>
              <a:ea typeface="華康兒風體W3" panose="020F0400000000000000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2133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B7A2487-4A04-416F-A400-64B79BB0D1BB}"/>
              </a:ext>
            </a:extLst>
          </p:cNvPr>
          <p:cNvSpPr/>
          <p:nvPr/>
        </p:nvSpPr>
        <p:spPr>
          <a:xfrm>
            <a:off x="0" y="0"/>
            <a:ext cx="6543040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馬斯洛 </a:t>
            </a:r>
            <a:r>
              <a:rPr lang="en-US" altLang="zh-TW" sz="4400" b="1" kern="100" dirty="0"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─── </a:t>
            </a:r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需求金字塔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9189AD4-EF48-4009-A36C-1CB6200249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" t="3324" r="915" b="15802"/>
          <a:stretch/>
        </p:blipFill>
        <p:spPr>
          <a:xfrm>
            <a:off x="514360" y="659418"/>
            <a:ext cx="8191353" cy="450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95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800" y="296863"/>
            <a:ext cx="7904481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敘利亞難民逃難路線「選擇」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193B8AF-6DFB-40E0-B83C-0F8555339399}"/>
              </a:ext>
            </a:extLst>
          </p:cNvPr>
          <p:cNvSpPr/>
          <p:nvPr/>
        </p:nvSpPr>
        <p:spPr>
          <a:xfrm>
            <a:off x="3427821" y="1366732"/>
            <a:ext cx="50704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https://www.bbc.com/news/world-middle-east-32057601</a:t>
            </a:r>
            <a:endParaRPr lang="zh-TW" alt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3A6A11E-979F-4F27-AE53-CA1A7956E241}"/>
              </a:ext>
            </a:extLst>
          </p:cNvPr>
          <p:cNvSpPr/>
          <p:nvPr/>
        </p:nvSpPr>
        <p:spPr>
          <a:xfrm>
            <a:off x="380506" y="1274399"/>
            <a:ext cx="3143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BBC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互動式新聞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9FD10DD-4C35-4A18-9AC7-755317930F44}"/>
              </a:ext>
            </a:extLst>
          </p:cNvPr>
          <p:cNvSpPr/>
          <p:nvPr/>
        </p:nvSpPr>
        <p:spPr>
          <a:xfrm>
            <a:off x="824480" y="1967567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陸路</a:t>
            </a: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183520D-18D5-43A5-8068-59584AB6B570}"/>
              </a:ext>
            </a:extLst>
          </p:cNvPr>
          <p:cNvSpPr/>
          <p:nvPr/>
        </p:nvSpPr>
        <p:spPr>
          <a:xfrm>
            <a:off x="824479" y="3027568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海路</a:t>
            </a: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9FD10DD-4C35-4A18-9AC7-755317930F44}"/>
              </a:ext>
            </a:extLst>
          </p:cNvPr>
          <p:cNvSpPr/>
          <p:nvPr/>
        </p:nvSpPr>
        <p:spPr>
          <a:xfrm>
            <a:off x="1818662" y="1967567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經土耳其到歐洲國家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9FD10DD-4C35-4A18-9AC7-755317930F44}"/>
              </a:ext>
            </a:extLst>
          </p:cNvPr>
          <p:cNvSpPr/>
          <p:nvPr/>
        </p:nvSpPr>
        <p:spPr>
          <a:xfrm>
            <a:off x="1816155" y="3027568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經地中海到歐洲國家</a:t>
            </a:r>
          </a:p>
        </p:txBody>
      </p:sp>
    </p:spTree>
    <p:extLst>
      <p:ext uri="{BB962C8B-B14F-4D97-AF65-F5344CB8AC3E}">
        <p14:creationId xmlns:p14="http://schemas.microsoft.com/office/powerpoint/2010/main" val="70897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296863"/>
            <a:ext cx="3608440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給年輕的你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7FC6F4D-E383-4E4B-B2EE-FADABA4B4F6A}"/>
              </a:ext>
            </a:extLst>
          </p:cNvPr>
          <p:cNvSpPr/>
          <p:nvPr/>
        </p:nvSpPr>
        <p:spPr>
          <a:xfrm>
            <a:off x="316173" y="1407134"/>
            <a:ext cx="89359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人生的旅程會面臨許多選擇，不要盲目跟從別人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的步伐，要拿出勇氣與熱情，探索自己選擇的路，  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就會發現不同的風景。加油，相信自己一定可以！</a:t>
            </a:r>
          </a:p>
        </p:txBody>
      </p:sp>
    </p:spTree>
    <p:extLst>
      <p:ext uri="{BB962C8B-B14F-4D97-AF65-F5344CB8AC3E}">
        <p14:creationId xmlns:p14="http://schemas.microsoft.com/office/powerpoint/2010/main" val="153413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5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25" y="296863"/>
            <a:ext cx="42218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0" y="299766"/>
            <a:ext cx="3305908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普立茲獎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D0AE806-7AE2-42AA-8236-96EEDE32EBFA}"/>
              </a:ext>
            </a:extLst>
          </p:cNvPr>
          <p:cNvSpPr/>
          <p:nvPr/>
        </p:nvSpPr>
        <p:spPr>
          <a:xfrm>
            <a:off x="218178" y="1316332"/>
            <a:ext cx="86564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u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新聞、文學創作領域中表現優秀或具有貢獻的人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2120EDD-2314-4498-B43E-6CEA133DA953}"/>
              </a:ext>
            </a:extLst>
          </p:cNvPr>
          <p:cNvSpPr/>
          <p:nvPr/>
        </p:nvSpPr>
        <p:spPr>
          <a:xfrm>
            <a:off x="344263" y="1950210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</a:rPr>
              <a:t>→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新聞報導獎、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8D98B5E-99E5-44D9-B3DF-64D077E6EAA5}"/>
              </a:ext>
            </a:extLst>
          </p:cNvPr>
          <p:cNvSpPr/>
          <p:nvPr/>
        </p:nvSpPr>
        <p:spPr>
          <a:xfrm>
            <a:off x="2804995" y="1947659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特寫攝影獎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958A99A-CAF0-44E4-8BFB-3E01E5C2FC8B}"/>
              </a:ext>
            </a:extLst>
          </p:cNvPr>
          <p:cNvSpPr/>
          <p:nvPr/>
        </p:nvSpPr>
        <p:spPr>
          <a:xfrm>
            <a:off x="6305435" y="1942557"/>
            <a:ext cx="2598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漫畫創作獎</a:t>
            </a: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……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A80D7602-F897-4D8F-B0DC-EAF71BF97D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" y="2683137"/>
            <a:ext cx="4327586" cy="227198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D8D98B5E-99E5-44D9-B3DF-64D077E6EAA5}"/>
              </a:ext>
            </a:extLst>
          </p:cNvPr>
          <p:cNvSpPr/>
          <p:nvPr/>
        </p:nvSpPr>
        <p:spPr>
          <a:xfrm>
            <a:off x="4929163" y="194510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詩歌獎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8D98B5E-99E5-44D9-B3DF-64D077E6EAA5}"/>
              </a:ext>
            </a:extLst>
          </p:cNvPr>
          <p:cNvSpPr/>
          <p:nvPr/>
        </p:nvSpPr>
        <p:spPr>
          <a:xfrm>
            <a:off x="4447981" y="2979182"/>
            <a:ext cx="2810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飢餓的蘇丹</a:t>
            </a:r>
            <a:r>
              <a:rPr lang="en-US" altLang="zh-TW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8D98B5E-99E5-44D9-B3DF-64D077E6EAA5}"/>
              </a:ext>
            </a:extLst>
          </p:cNvPr>
          <p:cNvSpPr/>
          <p:nvPr/>
        </p:nvSpPr>
        <p:spPr>
          <a:xfrm>
            <a:off x="4659246" y="3540451"/>
            <a:ext cx="40986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新聞倫理</a:t>
            </a:r>
            <a:r>
              <a:rPr lang="en-US" altLang="zh-TW" sz="2800" b="1" dirty="0" err="1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v.s</a:t>
            </a:r>
            <a:r>
              <a:rPr lang="en-US" altLang="zh-TW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道德觀念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8D98B5E-99E5-44D9-B3DF-64D077E6EAA5}"/>
              </a:ext>
            </a:extLst>
          </p:cNvPr>
          <p:cNvSpPr/>
          <p:nvPr/>
        </p:nvSpPr>
        <p:spPr>
          <a:xfrm>
            <a:off x="4659246" y="4101720"/>
            <a:ext cx="40986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選擇</a:t>
            </a:r>
            <a:r>
              <a:rPr lang="zh-TW" altLang="en-US" sz="2800" b="1" dirty="0">
                <a:solidFill>
                  <a:srgbClr val="00FFFF"/>
                </a:solidFill>
              </a:rPr>
              <a:t>→</a:t>
            </a:r>
            <a:r>
              <a:rPr lang="zh-TW" altLang="en-US" sz="2800" b="1" dirty="0">
                <a:solidFill>
                  <a:srgbClr val="00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結果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D8D98B5E-99E5-44D9-B3DF-64D077E6EAA5}"/>
              </a:ext>
            </a:extLst>
          </p:cNvPr>
          <p:cNvSpPr/>
          <p:nvPr/>
        </p:nvSpPr>
        <p:spPr>
          <a:xfrm>
            <a:off x="4546407" y="2358992"/>
            <a:ext cx="22381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羅伯特</a:t>
            </a:r>
            <a:r>
              <a:rPr lang="zh-TW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·</a:t>
            </a:r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佛洛斯特</a:t>
            </a:r>
            <a:r>
              <a:rPr lang="en-US" altLang="zh-TW" sz="20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1185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616" y="156007"/>
            <a:ext cx="888284" cy="8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07" y="197834"/>
            <a:ext cx="845346" cy="72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7D0AE806-7AE2-42AA-8236-96EEDE32EBFA}"/>
              </a:ext>
            </a:extLst>
          </p:cNvPr>
          <p:cNvSpPr/>
          <p:nvPr/>
        </p:nvSpPr>
        <p:spPr>
          <a:xfrm>
            <a:off x="322437" y="2110031"/>
            <a:ext cx="8656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</a:rPr>
              <a:t>→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作者喜歡冒險、喜歡與眾不同，就是要走很少人走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過，或是根本沒有人走過的路。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7D0AE806-7AE2-42AA-8236-96EEDE32EBFA}"/>
              </a:ext>
            </a:extLst>
          </p:cNvPr>
          <p:cNvSpPr/>
          <p:nvPr/>
        </p:nvSpPr>
        <p:spPr>
          <a:xfrm>
            <a:off x="322437" y="3756635"/>
            <a:ext cx="86564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</a:rPr>
              <a:t>→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作者不會一味盲從、隨波逐流，他喜歡另闢蹊徑。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7D0AE806-7AE2-42AA-8236-96EEDE32EBFA}"/>
              </a:ext>
            </a:extLst>
          </p:cNvPr>
          <p:cNvSpPr/>
          <p:nvPr/>
        </p:nvSpPr>
        <p:spPr>
          <a:xfrm>
            <a:off x="322437" y="1106834"/>
            <a:ext cx="8656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p"/>
            </a:pP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這條路也許更值得我嚮往，因為它荒草叢生，人跡罕至。</a:t>
            </a:r>
          </a:p>
        </p:txBody>
      </p:sp>
      <p:sp>
        <p:nvSpPr>
          <p:cNvPr id="2" name="等於 1"/>
          <p:cNvSpPr/>
          <p:nvPr/>
        </p:nvSpPr>
        <p:spPr>
          <a:xfrm rot="5400000">
            <a:off x="4054990" y="3206556"/>
            <a:ext cx="778388" cy="412963"/>
          </a:xfrm>
          <a:prstGeom prst="mathEqual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6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827" y="156007"/>
            <a:ext cx="1009073" cy="92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06" y="4255242"/>
            <a:ext cx="902811" cy="77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矩形 43"/>
          <p:cNvSpPr/>
          <p:nvPr/>
        </p:nvSpPr>
        <p:spPr>
          <a:xfrm>
            <a:off x="0" y="296863"/>
            <a:ext cx="3141785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段落大意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985246" y="1899601"/>
            <a:ext cx="1096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詩人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984771" y="1290626"/>
            <a:ext cx="981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詩人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310960" y="1259038"/>
            <a:ext cx="9432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1706457" y="1290626"/>
            <a:ext cx="19846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在樹林中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3163515" y="1290786"/>
            <a:ext cx="17433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遇到岔路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4535115" y="1277757"/>
            <a:ext cx="44969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，眺望其中一跳路的盡頭。 </a:t>
            </a:r>
            <a:r>
              <a: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302723" y="1887338"/>
            <a:ext cx="1144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1738034" y="1887338"/>
            <a:ext cx="13735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毅然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2505122" y="1893167"/>
            <a:ext cx="20299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踏上另一條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4309379" y="1887338"/>
            <a:ext cx="4525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荒草叢生、人跡罕至的路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id="{EEC80D11-7F22-4786-900F-1AE93E79FCD2}"/>
              </a:ext>
            </a:extLst>
          </p:cNvPr>
          <p:cNvSpPr/>
          <p:nvPr/>
        </p:nvSpPr>
        <p:spPr>
          <a:xfrm>
            <a:off x="992547" y="245465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詩人</a:t>
            </a: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EEC80D11-7F22-4786-900F-1AE93E79FCD2}"/>
              </a:ext>
            </a:extLst>
          </p:cNvPr>
          <p:cNvSpPr/>
          <p:nvPr/>
        </p:nvSpPr>
        <p:spPr>
          <a:xfrm>
            <a:off x="1758091" y="2448243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把第一條路留給未來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id="{EEC80D11-7F22-4786-900F-1AE93E79FCD2}"/>
              </a:ext>
            </a:extLst>
          </p:cNvPr>
          <p:cNvSpPr/>
          <p:nvPr/>
        </p:nvSpPr>
        <p:spPr>
          <a:xfrm>
            <a:off x="4906857" y="2440425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，但是不知道能不能再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id="{EEC80D11-7F22-4786-900F-1AE93E79FCD2}"/>
              </a:ext>
            </a:extLst>
          </p:cNvPr>
          <p:cNvSpPr/>
          <p:nvPr/>
        </p:nvSpPr>
        <p:spPr>
          <a:xfrm>
            <a:off x="312504" y="2461061"/>
            <a:ext cx="7970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id="{EEC80D11-7F22-4786-900F-1AE93E79FCD2}"/>
              </a:ext>
            </a:extLst>
          </p:cNvPr>
          <p:cNvSpPr/>
          <p:nvPr/>
        </p:nvSpPr>
        <p:spPr>
          <a:xfrm>
            <a:off x="1000495" y="296070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回到那。</a:t>
            </a:r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id="{F543BB7C-ADCB-4FB7-ADDF-83594EC7ADB7}"/>
              </a:ext>
            </a:extLst>
          </p:cNvPr>
          <p:cNvSpPr/>
          <p:nvPr/>
        </p:nvSpPr>
        <p:spPr>
          <a:xfrm>
            <a:off x="1750043" y="355512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慨嘆</a:t>
            </a: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id="{F543BB7C-ADCB-4FB7-ADDF-83594EC7ADB7}"/>
              </a:ext>
            </a:extLst>
          </p:cNvPr>
          <p:cNvSpPr/>
          <p:nvPr/>
        </p:nvSpPr>
        <p:spPr>
          <a:xfrm>
            <a:off x="1024339" y="355512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詩人</a:t>
            </a:r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id="{F543BB7C-ADCB-4FB7-ADDF-83594EC7ADB7}"/>
              </a:ext>
            </a:extLst>
          </p:cNvPr>
          <p:cNvSpPr/>
          <p:nvPr/>
        </p:nvSpPr>
        <p:spPr>
          <a:xfrm>
            <a:off x="2505122" y="3550963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當時的抉擇</a:t>
            </a: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F543BB7C-ADCB-4FB7-ADDF-83594EC7ADB7}"/>
              </a:ext>
            </a:extLst>
          </p:cNvPr>
          <p:cNvSpPr/>
          <p:nvPr/>
        </p:nvSpPr>
        <p:spPr>
          <a:xfrm>
            <a:off x="4212347" y="3526662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，使後來的一切截然不同。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id="{F543BB7C-ADCB-4FB7-ADDF-83594EC7ADB7}"/>
              </a:ext>
            </a:extLst>
          </p:cNvPr>
          <p:cNvSpPr/>
          <p:nvPr/>
        </p:nvSpPr>
        <p:spPr>
          <a:xfrm>
            <a:off x="375058" y="3550963"/>
            <a:ext cx="7970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8494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50" grpId="0"/>
      <p:bldP spid="51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2" grpId="0"/>
      <p:bldP spid="73" grpId="0"/>
      <p:bldP spid="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827" y="156007"/>
            <a:ext cx="1009073" cy="92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矩形 43"/>
          <p:cNvSpPr/>
          <p:nvPr/>
        </p:nvSpPr>
        <p:spPr>
          <a:xfrm>
            <a:off x="0" y="296863"/>
            <a:ext cx="3141785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課文架構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460644" y="2088170"/>
            <a:ext cx="77888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B.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在樹林裡遇上兩條岔路，不能兩條都走，駐足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觀察許久。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C5A09099-E53A-4DCE-A3C1-3B6BDB1869D4}"/>
              </a:ext>
            </a:extLst>
          </p:cNvPr>
          <p:cNvSpPr/>
          <p:nvPr/>
        </p:nvSpPr>
        <p:spPr>
          <a:xfrm>
            <a:off x="460643" y="3921026"/>
            <a:ext cx="83951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D.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兩條路況相似，詩人選擇踏上一條荒草叢生、人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跡罕至的路。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C4201F91-DE2C-4BFA-BC02-4A68C575E691}"/>
              </a:ext>
            </a:extLst>
          </p:cNvPr>
          <p:cNvSpPr/>
          <p:nvPr/>
        </p:nvSpPr>
        <p:spPr>
          <a:xfrm>
            <a:off x="460644" y="1134063"/>
            <a:ext cx="80184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A.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希望將來再走另一條，但心裡明白踏上此路就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很難再回到原點。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8D75C68F-D57D-4334-9815-57A668AEC684}"/>
              </a:ext>
            </a:extLst>
          </p:cNvPr>
          <p:cNvSpPr/>
          <p:nvPr/>
        </p:nvSpPr>
        <p:spPr>
          <a:xfrm>
            <a:off x="460644" y="3004598"/>
            <a:ext cx="80184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C.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來日憶舊時，慨嘆當時，因為選擇這條路，一切   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都截然不同。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5257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827" y="156007"/>
            <a:ext cx="1009073" cy="92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矩形 43"/>
          <p:cNvSpPr/>
          <p:nvPr/>
        </p:nvSpPr>
        <p:spPr>
          <a:xfrm>
            <a:off x="0" y="296863"/>
            <a:ext cx="3141785" cy="807588"/>
          </a:xfrm>
          <a:prstGeom prst="rect">
            <a:avLst/>
          </a:prstGeom>
          <a:solidFill>
            <a:srgbClr val="E55934">
              <a:alpha val="92941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課文架構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A6D71292-49CB-4C74-9ACA-0CB809FD8DDD}"/>
              </a:ext>
            </a:extLst>
          </p:cNvPr>
          <p:cNvSpPr/>
          <p:nvPr/>
        </p:nvSpPr>
        <p:spPr>
          <a:xfrm>
            <a:off x="460643" y="1115224"/>
            <a:ext cx="77888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B.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在樹林裡遇上兩條岔路，不能兩條都走，駐足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觀察許久。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C5A09099-E53A-4DCE-A3C1-3B6BDB1869D4}"/>
              </a:ext>
            </a:extLst>
          </p:cNvPr>
          <p:cNvSpPr/>
          <p:nvPr/>
        </p:nvSpPr>
        <p:spPr>
          <a:xfrm>
            <a:off x="460643" y="2050491"/>
            <a:ext cx="83951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D.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兩條路況相似，詩人選擇踏上一條荒草叢生、人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跡罕至的路。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C4201F91-DE2C-4BFA-BC02-4A68C575E691}"/>
              </a:ext>
            </a:extLst>
          </p:cNvPr>
          <p:cNvSpPr/>
          <p:nvPr/>
        </p:nvSpPr>
        <p:spPr>
          <a:xfrm>
            <a:off x="455928" y="3004598"/>
            <a:ext cx="80184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A.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希望將來再走另一條，但心裡明白踏上此路就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很難再回到原點。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8D75C68F-D57D-4334-9815-57A668AEC684}"/>
              </a:ext>
            </a:extLst>
          </p:cNvPr>
          <p:cNvSpPr/>
          <p:nvPr/>
        </p:nvSpPr>
        <p:spPr>
          <a:xfrm>
            <a:off x="455928" y="3939865"/>
            <a:ext cx="80184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C.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來日憶舊時，輕嘆當時，因為選擇這條路，一切   </a:t>
            </a:r>
            <a:endParaRPr lang="en-US" altLang="zh-TW" sz="28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en-US" altLang="zh-TW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lang="zh-TW" altLang="en-US" sz="28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都截然不同。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8088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訂 3">
      <a:majorFont>
        <a:latin typeface="HYLeMiaoTiW"/>
        <a:ea typeface="王漢宗顏楷體繁"/>
        <a:cs typeface=""/>
      </a:majorFont>
      <a:minorFont>
        <a:latin typeface="HYShiGuangTiW"/>
        <a:ea typeface="王漢宗仿宋體一標準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4720</TotalTime>
  <Words>2156</Words>
  <Application>Microsoft Office PowerPoint</Application>
  <PresentationFormat>如螢幕大小 (16:9)</PresentationFormat>
  <Paragraphs>425</Paragraphs>
  <Slides>43</Slides>
  <Notes>37</Notes>
  <HiddenSlides>0</HiddenSlides>
  <MMClips>0</MMClips>
  <ScaleCrop>false</ScaleCrop>
  <HeadingPairs>
    <vt:vector size="6" baseType="variant">
      <vt:variant>
        <vt:lpstr>使用字型</vt:lpstr>
      </vt:variant>
      <vt:variant>
        <vt:i4>15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43</vt:i4>
      </vt:variant>
    </vt:vector>
  </HeadingPairs>
  <TitlesOfParts>
    <vt:vector size="59" baseType="lpstr">
      <vt:lpstr>標楷體</vt:lpstr>
      <vt:lpstr>Wingdings</vt:lpstr>
      <vt:lpstr>HYShiGuangTiW</vt:lpstr>
      <vt:lpstr>Microsoft YaHei</vt:lpstr>
      <vt:lpstr>Nexa Light</vt:lpstr>
      <vt:lpstr>Calibri</vt:lpstr>
      <vt:lpstr>华康少女文字W5(P)</vt:lpstr>
      <vt:lpstr>王漢宗顏楷體繁</vt:lpstr>
      <vt:lpstr>華康兒風體W3</vt:lpstr>
      <vt:lpstr>新細明體</vt:lpstr>
      <vt:lpstr>方正正黑简体</vt:lpstr>
      <vt:lpstr>Arial</vt:lpstr>
      <vt:lpstr>Times New Roman</vt:lpstr>
      <vt:lpstr>HYLeMiaoTiW</vt:lpstr>
      <vt:lpstr>微軟正黑體</vt:lpstr>
      <vt:lpstr>Office 主题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iTianKong.com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dreamsummit</dc:creator>
  <cp:lastModifiedBy>一淳 呂</cp:lastModifiedBy>
  <cp:revision>286</cp:revision>
  <dcterms:created xsi:type="dcterms:W3CDTF">2015-03-31T05:49:04Z</dcterms:created>
  <dcterms:modified xsi:type="dcterms:W3CDTF">2019-10-17T11:30:11Z</dcterms:modified>
</cp:coreProperties>
</file>