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305" r:id="rId2"/>
    <p:sldId id="326" r:id="rId3"/>
    <p:sldId id="356" r:id="rId4"/>
    <p:sldId id="327" r:id="rId5"/>
    <p:sldId id="345" r:id="rId6"/>
    <p:sldId id="346" r:id="rId7"/>
    <p:sldId id="344" r:id="rId8"/>
    <p:sldId id="347" r:id="rId9"/>
    <p:sldId id="348" r:id="rId10"/>
    <p:sldId id="328" r:id="rId11"/>
    <p:sldId id="338" r:id="rId12"/>
    <p:sldId id="349" r:id="rId13"/>
    <p:sldId id="350" r:id="rId14"/>
    <p:sldId id="351" r:id="rId15"/>
    <p:sldId id="336" r:id="rId16"/>
    <p:sldId id="352" r:id="rId17"/>
    <p:sldId id="337" r:id="rId18"/>
    <p:sldId id="354" r:id="rId19"/>
    <p:sldId id="355" r:id="rId20"/>
    <p:sldId id="273" r:id="rId21"/>
  </p:sldIdLst>
  <p:sldSz cx="9144000" cy="6858000" type="screen4x3"/>
  <p:notesSz cx="6662738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 autoAdjust="0"/>
    <p:restoredTop sz="94660"/>
  </p:normalViewPr>
  <p:slideViewPr>
    <p:cSldViewPr>
      <p:cViewPr varScale="1">
        <p:scale>
          <a:sx n="62" d="100"/>
          <a:sy n="62" d="100"/>
        </p:scale>
        <p:origin x="140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77401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5AA6A-A477-4CC0-89FF-E150345C01C2}" type="datetimeFigureOut">
              <a:rPr lang="zh-TW" altLang="en-US" smtClean="0"/>
              <a:t>2019/10/14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77401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300BC-E749-458B-9150-21077AAB0D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2452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7BD08-A822-4B75-8CFB-5E373D415129}" type="datetimeFigureOut">
              <a:rPr lang="zh-TW" altLang="en-US" smtClean="0"/>
              <a:t>2019/10/14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2923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1D7FC-2111-40E6-9D76-926DD02DC73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666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D7FC-2111-40E6-9D76-926DD02DC73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9021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&lt;POWERCLICK&gt;&lt;QUESTYPE&gt;QUIZ&lt;/QUESTYPE&gt;&lt;ANSTYPE&gt;NOWANSER&lt;/ANSTYPE&gt;&lt;TIME&gt;10&lt;/TIME&gt;&lt;DIFFICULTY&gt;3&lt;/DIFFICULTY&gt;&lt;OPTION&gt;2&lt;/OPTION&gt;&lt;POINT&gt;10&lt;/POINT&gt;&lt;ANSWER&gt;1&lt;/ANSWER&gt;&lt;/POWERCLICK&gt;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D7FC-2111-40E6-9D76-926DD02DC73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0651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&lt;POWERCLICK&gt;&lt;QUESTYPE&gt;QUIZ&lt;/QUESTYPE&gt;&lt;ANSTYPE&gt;NOWANSER&lt;/ANSTYPE&gt;&lt;TIME&gt;10&lt;/TIME&gt;&lt;DIFFICULTY&gt;3&lt;/DIFFICULTY&gt;&lt;OPTION&gt;2&lt;/OPTION&gt;&lt;POINT&gt;10&lt;/POINT&gt;&lt;ANSWER&gt;1&lt;/ANSWER&gt;&lt;/POWERCLICK&gt;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D7FC-2111-40E6-9D76-926DD02DC73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1119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&lt;POWERCLICK&gt;&lt;QUESTYPE&gt;QUIZ&lt;/QUESTYPE&gt;&lt;ANSTYPE&gt;NOWANSER&lt;/ANSTYPE&gt;&lt;TIME&gt;10&lt;/TIME&gt;&lt;DIFFICULTY&gt;3&lt;/DIFFICULTY&gt;&lt;OPTION&gt;2&lt;/OPTION&gt;&lt;POINT&gt;10&lt;/POINT&gt;&lt;ANSWER&gt;1&lt;/ANSWER&gt;&lt;/POWERCLICK&gt;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D7FC-2111-40E6-9D76-926DD02DC73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8241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&lt;POWERCLICK&gt;&lt;QUESTYPE&gt;QUIZ&lt;/QUESTYPE&gt;&lt;ANSTYPE&gt;NOWANSER&lt;/ANSTYPE&gt;&lt;TIME&gt;10&lt;/TIME&gt;&lt;DIFFICULTY&gt;3&lt;/DIFFICULTY&gt;&lt;OPTION&gt;2&lt;/OPTION&gt;&lt;POINT&gt;10&lt;/POINT&gt;&lt;ANSWER&gt;1&lt;/ANSWER&gt;&lt;/POWERCLICK&gt;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D7FC-2111-40E6-9D76-926DD02DC73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569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D7FC-2111-40E6-9D76-926DD02DC73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6332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&lt;POWERCLICK&gt;&lt;QUESTYPE&gt;QUIZ&lt;/QUESTYPE&gt;&lt;ANSTYPE&gt;NOWANSER&lt;/ANSTYPE&gt;&lt;TIME&gt;10&lt;/TIME&gt;&lt;DIFFICULTY&gt;3&lt;/DIFFICULTY&gt;&lt;OPTION&gt;2&lt;/OPTION&gt;&lt;POINT&gt;10&lt;/POINT&gt;&lt;ANSWER&gt;1&lt;/ANSWER&gt;&lt;/POWERCLICK&gt;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D7FC-2111-40E6-9D76-926DD02DC73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612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D7FC-2111-40E6-9D76-926DD02DC735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4131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D7FC-2111-40E6-9D76-926DD02DC735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568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DDE40E-0433-4EA5-8C84-2CA8B69950BD}" type="datetimeFigureOut">
              <a:rPr lang="zh-TW" altLang="en-US" smtClean="0"/>
              <a:pPr>
                <a:defRPr/>
              </a:pPr>
              <a:t>2019/10/14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0938DD4E-7D7F-47E8-8C95-93B7BD67517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7D73BB-46EE-4854-AA43-2129618CB779}" type="datetimeFigureOut">
              <a:rPr lang="zh-TW" altLang="en-US" smtClean="0"/>
              <a:pPr>
                <a:defRPr/>
              </a:pPr>
              <a:t>2019/10/14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37803-1DF2-4285-9B0C-FF499E75F238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FFF51E-BF44-406D-9C03-C672C32E7515}" type="datetimeFigureOut">
              <a:rPr lang="zh-TW" altLang="en-US" smtClean="0"/>
              <a:pPr>
                <a:defRPr/>
              </a:pPr>
              <a:t>2019/10/14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A51A36-9953-44BC-B76D-9754AB33E9C5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07E9A2-1861-4077-B656-3488203B82F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9463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4E4A2B-B802-4AF1-ADA0-1ABA8BD0E000}" type="datetimeFigureOut">
              <a:rPr lang="zh-TW" altLang="en-US" smtClean="0"/>
              <a:pPr>
                <a:defRPr/>
              </a:pPr>
              <a:t>2019/10/14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674CB1CC-2FB8-4A1E-AF26-3835E82DD003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698ACE-FE00-4412-B26B-BB6213FFBEFE}" type="datetimeFigureOut">
              <a:rPr lang="zh-TW" altLang="en-US" smtClean="0"/>
              <a:pPr>
                <a:defRPr/>
              </a:pPr>
              <a:t>2019/10/14</a:t>
            </a:fld>
            <a:endParaRPr lang="zh-TW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3F0540-1261-468F-B5E4-957A09F3BD5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953990-60C2-409E-8145-241064B45FB1}" type="datetimeFigureOut">
              <a:rPr lang="zh-TW" altLang="en-US" smtClean="0"/>
              <a:pPr>
                <a:defRPr/>
              </a:pPr>
              <a:t>2019/10/14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E97D84-7C2B-4C4E-955E-543D28CB915A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0F707F-F5D7-4E48-B7DB-81BFC0AD23EF}" type="datetimeFigureOut">
              <a:rPr lang="zh-TW" altLang="en-US" smtClean="0"/>
              <a:pPr>
                <a:defRPr/>
              </a:pPr>
              <a:t>2019/10/14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56A0B0FB-03E1-4565-BCDF-F6CED465304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B7669F-D3D0-4D85-9F21-BD8C91E43C0A}" type="datetimeFigureOut">
              <a:rPr lang="zh-TW" altLang="en-US" smtClean="0"/>
              <a:pPr>
                <a:defRPr/>
              </a:pPr>
              <a:t>2019/10/14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16E0EE-89C4-4DD3-83CB-2CE09DCCE294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895C0B-B91A-490D-9FEE-F1E2A4AFC810}" type="datetimeFigureOut">
              <a:rPr lang="zh-TW" altLang="en-US" smtClean="0"/>
              <a:pPr>
                <a:defRPr/>
              </a:pPr>
              <a:t>2019/10/14</a:t>
            </a:fld>
            <a:endParaRPr lang="zh-TW" altLang="en-US"/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DAB30-B153-4063-983A-39875ADB6A7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0123A1-A821-402F-8479-E7D534FE8E22}" type="datetimeFigureOut">
              <a:rPr lang="zh-TW" altLang="en-US" smtClean="0"/>
              <a:pPr>
                <a:defRPr/>
              </a:pPr>
              <a:t>2019/10/14</a:t>
            </a:fld>
            <a:endParaRPr lang="zh-TW" altLang="en-US"/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3B201D-CFDB-49E8-8035-8AAF9F7F3C4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5A7494-794C-47F0-89EB-EA484E3B71ED}" type="datetimeFigureOut">
              <a:rPr lang="zh-TW" altLang="en-US" smtClean="0"/>
              <a:pPr>
                <a:defRPr/>
              </a:pPr>
              <a:t>2019/10/14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FED6E-1E64-462D-8CFB-12F36983CF97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6698ACE-FE00-4412-B26B-BB6213FFBEFE}" type="datetimeFigureOut">
              <a:rPr lang="zh-TW" altLang="en-US" smtClean="0"/>
              <a:pPr>
                <a:defRPr/>
              </a:pPr>
              <a:t>2019/10/14</a:t>
            </a:fld>
            <a:endParaRPr lang="zh-TW" altLang="en-US"/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03F0540-1261-468F-B5E4-957A09F3BD5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9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life.com.tw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7zbOOt4YYQg?feature=oembed" TargetMode="External"/><Relationship Id="rId6" Type="http://schemas.openxmlformats.org/officeDocument/2006/relationships/hyperlink" Target="https://youtu.be/7zbOOt4YYQg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4" descr="未來想像Word封面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標題 3"/>
          <p:cNvSpPr>
            <a:spLocks noGrp="1"/>
          </p:cNvSpPr>
          <p:nvPr>
            <p:ph type="title"/>
          </p:nvPr>
        </p:nvSpPr>
        <p:spPr>
          <a:xfrm>
            <a:off x="401483" y="461845"/>
            <a:ext cx="8435280" cy="1008112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就愛和你</a:t>
            </a:r>
            <a:r>
              <a:rPr lang="zh-TW" altLang="en-US" sz="7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答喙鼓</a:t>
            </a:r>
            <a:endParaRPr lang="zh-TW" altLang="en-US" sz="4400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6800" y="2263517"/>
            <a:ext cx="6321584" cy="3555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32923" y="1589360"/>
            <a:ext cx="81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嘉義縣鹿滿國小 林俊良</a:t>
            </a:r>
            <a:endParaRPr lang="zh-TW" alt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333361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354921"/>
            <a:ext cx="86868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TW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表演</a:t>
            </a:r>
            <a:r>
              <a:rPr lang="en-US" altLang="zh-TW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&lt;</a:t>
            </a:r>
            <a:r>
              <a:rPr lang="zh-TW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答喙鼓</a:t>
            </a:r>
            <a:r>
              <a:rPr lang="en-US" altLang="zh-TW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&gt;</a:t>
            </a:r>
            <a:br>
              <a:rPr lang="en-US" altLang="zh-TW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</a:br>
            <a:r>
              <a:rPr lang="zh-TW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訣竅</a:t>
            </a:r>
            <a:r>
              <a:rPr lang="en-US" altLang="zh-TW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3</a:t>
            </a:r>
            <a:r>
              <a:rPr lang="zh-TW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：嘴巴要打開！ 聲音想在遠方</a:t>
            </a:r>
            <a:r>
              <a:rPr lang="en-US" altLang="zh-TW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~</a:t>
            </a:r>
            <a:endParaRPr lang="zh-TW" altLang="en-US" sz="40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雅坊美工01" pitchFamily="49" charset="-120"/>
              <a:ea typeface="雅坊美工01" pitchFamily="49" charset="-120"/>
            </a:endParaRPr>
          </a:p>
        </p:txBody>
      </p:sp>
      <p:sp>
        <p:nvSpPr>
          <p:cNvPr id="2" name="AutoShape 2" descr="「可愛大嘴巴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143365" name="Group 5"/>
          <p:cNvGrpSpPr>
            <a:grpSpLocks/>
          </p:cNvGrpSpPr>
          <p:nvPr/>
        </p:nvGrpSpPr>
        <p:grpSpPr bwMode="auto">
          <a:xfrm>
            <a:off x="376510" y="1544867"/>
            <a:ext cx="7348984" cy="2316216"/>
            <a:chOff x="366" y="1074"/>
            <a:chExt cx="2788" cy="1655"/>
          </a:xfrm>
        </p:grpSpPr>
        <p:pic>
          <p:nvPicPr>
            <p:cNvPr id="1946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6" y="1134"/>
              <a:ext cx="843" cy="159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466" name="AutoShape 7"/>
            <p:cNvSpPr>
              <a:spLocks noChangeArrowheads="1"/>
            </p:cNvSpPr>
            <p:nvPr/>
          </p:nvSpPr>
          <p:spPr bwMode="auto">
            <a:xfrm>
              <a:off x="1383" y="1074"/>
              <a:ext cx="1771" cy="794"/>
            </a:xfrm>
            <a:prstGeom prst="wedgeEllipseCallout">
              <a:avLst>
                <a:gd name="adj1" fmla="val -62374"/>
                <a:gd name="adj2" fmla="val 11417"/>
              </a:avLst>
            </a:prstGeom>
            <a:solidFill>
              <a:schemeClr val="accent1"/>
            </a:solidFill>
            <a:ln w="12700" cap="sq" algn="ctr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zh-TW" altLang="en-US" sz="36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母音</a:t>
              </a:r>
              <a:r>
                <a:rPr lang="zh-TW" altLang="en-US" sz="2800" b="1" dirty="0">
                  <a:solidFill>
                    <a:srgbClr val="FFFF66"/>
                  </a:solidFill>
                </a:rPr>
                <a:t>有哪五個</a:t>
              </a:r>
              <a:r>
                <a:rPr lang="en-US" altLang="zh-TW" sz="2800" b="1" dirty="0">
                  <a:solidFill>
                    <a:srgbClr val="FFFF66"/>
                  </a:solidFill>
                </a:rPr>
                <a:t>?</a:t>
              </a:r>
              <a:endParaRPr lang="zh-TW" altLang="en-US" sz="2800" b="1" dirty="0">
                <a:solidFill>
                  <a:srgbClr val="FFFF66"/>
                </a:solidFill>
              </a:endParaRPr>
            </a:p>
          </p:txBody>
        </p:sp>
      </p:grpSp>
      <p:sp>
        <p:nvSpPr>
          <p:cNvPr id="3" name="圓角矩形圖說文字 2"/>
          <p:cNvSpPr/>
          <p:nvPr/>
        </p:nvSpPr>
        <p:spPr>
          <a:xfrm>
            <a:off x="2915816" y="3581178"/>
            <a:ext cx="4680520" cy="2232248"/>
          </a:xfrm>
          <a:prstGeom prst="wedgeRoundRectCallout">
            <a:avLst>
              <a:gd name="adj1" fmla="val -62320"/>
              <a:gd name="adj2" fmla="val -580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沒錯！就是～</a:t>
            </a:r>
            <a:endParaRPr lang="en-US" altLang="zh-TW" sz="3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ㄚ、ㄝ、一、ㄛ、ㄨ</a:t>
            </a:r>
          </a:p>
        </p:txBody>
      </p:sp>
    </p:spTree>
    <p:extLst>
      <p:ext uri="{BB962C8B-B14F-4D97-AF65-F5344CB8AC3E}">
        <p14:creationId xmlns:p14="http://schemas.microsoft.com/office/powerpoint/2010/main" val="1696248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10478" y="227983"/>
            <a:ext cx="8686800" cy="123035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TW" altLang="en-US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表演</a:t>
            </a:r>
            <a:r>
              <a:rPr lang="en-US" altLang="zh-TW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&lt;</a:t>
            </a:r>
            <a:r>
              <a:rPr lang="zh-TW" altLang="en-US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答喙鼓</a:t>
            </a:r>
            <a:r>
              <a:rPr lang="en-US" altLang="zh-TW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&gt;</a:t>
            </a:r>
            <a:br>
              <a:rPr lang="en-US" altLang="zh-TW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訣竅</a:t>
            </a:r>
            <a:r>
              <a:rPr lang="en-US" altLang="zh-TW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：說學逗唱樣樣精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572000" y="1989138"/>
            <a:ext cx="381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50000"/>
              </a:spcBef>
            </a:pPr>
            <a:endParaRPr kumimoji="0" lang="zh-TW" altLang="en-US"/>
          </a:p>
        </p:txBody>
      </p:sp>
      <p:sp>
        <p:nvSpPr>
          <p:cNvPr id="19466" name="AutoShape 7"/>
          <p:cNvSpPr>
            <a:spLocks noChangeArrowheads="1"/>
          </p:cNvSpPr>
          <p:nvPr/>
        </p:nvSpPr>
        <p:spPr bwMode="auto">
          <a:xfrm>
            <a:off x="2555776" y="5301208"/>
            <a:ext cx="6209747" cy="1290439"/>
          </a:xfrm>
          <a:prstGeom prst="wedgeEllipseCallout">
            <a:avLst>
              <a:gd name="adj1" fmla="val -62374"/>
              <a:gd name="adj2" fmla="val 11417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</a:rPr>
              <a:t>說學逗唱是</a:t>
            </a:r>
            <a:r>
              <a:rPr lang="en-US" altLang="zh-TW" sz="3200" b="1" dirty="0">
                <a:solidFill>
                  <a:srgbClr val="FF0000"/>
                </a:solidFill>
              </a:rPr>
              <a:t>&lt;</a:t>
            </a:r>
            <a:r>
              <a:rPr lang="zh-TW" altLang="en-US" sz="3200" b="1" dirty="0">
                <a:solidFill>
                  <a:srgbClr val="FF0000"/>
                </a:solidFill>
              </a:rPr>
              <a:t>答喙鼓</a:t>
            </a:r>
            <a:r>
              <a:rPr lang="en-US" altLang="zh-TW" sz="3200" b="1" dirty="0">
                <a:solidFill>
                  <a:srgbClr val="FF0000"/>
                </a:solidFill>
              </a:rPr>
              <a:t>&gt;</a:t>
            </a:r>
            <a:r>
              <a:rPr lang="zh-TW" altLang="en-US" sz="3200" b="1" dirty="0">
                <a:solidFill>
                  <a:srgbClr val="FF0000"/>
                </a:solidFill>
              </a:rPr>
              <a:t>表演的基本功。</a:t>
            </a:r>
          </a:p>
        </p:txBody>
      </p:sp>
      <p:sp>
        <p:nvSpPr>
          <p:cNvPr id="2" name="矩形 1"/>
          <p:cNvSpPr/>
          <p:nvPr/>
        </p:nvSpPr>
        <p:spPr>
          <a:xfrm>
            <a:off x="179512" y="1456168"/>
            <a:ext cx="881776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說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：是主要表演方式。 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學：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模擬表演一些人事物的聲音、動作、表情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‧‧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等。 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逗：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是特殊喜劇風格，以兩人互鬥為最主要樂趣。 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唱：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模擬一些曲藝表演的身段及歌唱，流行歌曲也算。</a:t>
            </a:r>
          </a:p>
        </p:txBody>
      </p:sp>
    </p:spTree>
    <p:extLst>
      <p:ext uri="{BB962C8B-B14F-4D97-AF65-F5344CB8AC3E}">
        <p14:creationId xmlns:p14="http://schemas.microsoft.com/office/powerpoint/2010/main" val="3843280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640"/>
            <a:ext cx="8229600" cy="8683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TW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&lt;</a:t>
            </a:r>
            <a:r>
              <a:rPr lang="zh-TW" altLang="en-US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說學逗唱</a:t>
            </a:r>
            <a:r>
              <a:rPr lang="en-US" altLang="zh-TW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&gt;</a:t>
            </a:r>
            <a:r>
              <a:rPr lang="zh-TW" altLang="en-US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練習</a:t>
            </a:r>
            <a:r>
              <a:rPr lang="en-US" altLang="zh-TW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752"/>
            <a:ext cx="8642350" cy="5111750"/>
          </a:xfrm>
        </p:spPr>
        <p:txBody>
          <a:bodyPr>
            <a:noAutofit/>
          </a:bodyPr>
          <a:lstStyle/>
          <a:p>
            <a:pPr lvl="1" algn="r" eaLnBrk="1" hangingPunct="1">
              <a:lnSpc>
                <a:spcPct val="80000"/>
              </a:lnSpc>
              <a:defRPr/>
            </a:pPr>
            <a:r>
              <a:rPr kumimoji="0" lang="zh-TW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取材自＜來去鹿滿ＤＯＣ＞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kumimoji="0" lang="zh-TW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五嬸婆：三叔公，聽說你「（台語）要甲鹿啊豬厚死！」喔？這樣不好啦！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kumimoji="0" lang="zh-TW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三叔公：唉喲！五嬸婆！不是「（台語）鹿啊豬厚死！」，是「鹿滿ＤＯＣ」。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kumimoji="0" lang="zh-TW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五嬸婆：（疑惑）嗄？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kumimoji="0" lang="zh-TW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三叔公：就是鹿滿數位機會中心啊！學電腦，免錢！參加丙級硬體和軟體證照班，嘛免錢！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kumimoji="0" lang="zh-TW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五嬸婆：讚啦！鹿滿ＤＯＣ報名專線～</a:t>
            </a:r>
            <a:r>
              <a:rPr kumimoji="0" lang="en-US" altLang="zh-TW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05-2611472</a:t>
            </a:r>
            <a:r>
              <a:rPr kumimoji="0" lang="zh-TW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kumimoji="0" lang="zh-TW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三叔公：啊是打虎科大輔導的雲嘉地區數位機會中心</a:t>
            </a:r>
            <a:r>
              <a:rPr kumimoji="0" lang="en-US" altLang="zh-TW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05-6315931</a:t>
            </a:r>
            <a:r>
              <a:rPr kumimoji="0" lang="zh-TW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，嘛會通喔！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572000" y="1989138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kumimoji="0" lang="zh-TW" altLang="zh-TW" sz="1800"/>
          </a:p>
        </p:txBody>
      </p:sp>
    </p:spTree>
    <p:extLst>
      <p:ext uri="{BB962C8B-B14F-4D97-AF65-F5344CB8AC3E}">
        <p14:creationId xmlns:p14="http://schemas.microsoft.com/office/powerpoint/2010/main" val="48762867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640"/>
            <a:ext cx="8229600" cy="8683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TW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&lt;</a:t>
            </a:r>
            <a:r>
              <a:rPr lang="zh-TW" altLang="en-US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說學逗唱</a:t>
            </a:r>
            <a:r>
              <a:rPr lang="en-US" altLang="zh-TW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&gt;</a:t>
            </a:r>
            <a:r>
              <a:rPr lang="zh-TW" altLang="en-US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練習</a:t>
            </a:r>
            <a:r>
              <a:rPr lang="en-US" altLang="zh-TW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752"/>
            <a:ext cx="8642350" cy="5111750"/>
          </a:xfrm>
        </p:spPr>
        <p:txBody>
          <a:bodyPr>
            <a:noAutofit/>
          </a:bodyPr>
          <a:lstStyle/>
          <a:p>
            <a:pPr lvl="1" algn="r">
              <a:lnSpc>
                <a:spcPct val="80000"/>
              </a:lnSpc>
              <a:defRPr/>
            </a:pPr>
            <a:r>
              <a:rPr kumimoji="0" lang="zh-TW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取材自＜</a:t>
            </a:r>
            <a:r>
              <a:rPr lang="en-US" altLang="zh-TW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DOC</a:t>
            </a:r>
            <a:r>
              <a:rPr lang="zh-TW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好康報你知</a:t>
            </a:r>
            <a:r>
              <a:rPr lang="en-US" altLang="zh-TW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!(30</a:t>
            </a:r>
            <a:r>
              <a:rPr lang="zh-TW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秒</a:t>
            </a:r>
            <a:r>
              <a:rPr lang="en-US" altLang="zh-TW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RAP</a:t>
            </a:r>
            <a:r>
              <a:rPr lang="zh-TW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版</a:t>
            </a:r>
            <a:r>
              <a:rPr lang="en-US" altLang="zh-TW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＞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三叔公：來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!</a:t>
            </a: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來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!</a:t>
            </a: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來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!</a:t>
            </a: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我有好康報你知。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五嬸婆：三叔公，蝦米好康？我嘛要玩。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三叔公：五嬸婆，作伙來！鹿滿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DOC!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五嬸婆：安怎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?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三叔公：學電腦免錢。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五嬸婆：哪ㄟ價好？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三叔公：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word</a:t>
            </a: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excel</a:t>
            </a: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、非死不可、攝影、唱歌、作伙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line</a:t>
            </a: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五嬸婆：鹿滿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DOC</a:t>
            </a: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喔耶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)052611472</a:t>
            </a: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三叔公：彰雲嘉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DOC</a:t>
            </a: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(Check it out)056315931</a:t>
            </a: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三叔公和五嬸婆：蝦米人來學攏免錢！讚啦！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572000" y="1989138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kumimoji="0" lang="zh-TW" altLang="zh-TW" sz="1800"/>
          </a:p>
        </p:txBody>
      </p:sp>
    </p:spTree>
    <p:extLst>
      <p:ext uri="{BB962C8B-B14F-4D97-AF65-F5344CB8AC3E}">
        <p14:creationId xmlns:p14="http://schemas.microsoft.com/office/powerpoint/2010/main" val="171612017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640"/>
            <a:ext cx="8229600" cy="8683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TW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&lt;</a:t>
            </a:r>
            <a:r>
              <a:rPr lang="zh-TW" altLang="en-US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說學逗唱</a:t>
            </a:r>
            <a:r>
              <a:rPr lang="en-US" altLang="zh-TW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&gt;</a:t>
            </a:r>
            <a:r>
              <a:rPr lang="zh-TW" altLang="en-US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練習</a:t>
            </a:r>
            <a:r>
              <a:rPr lang="en-US" altLang="zh-TW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48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760"/>
            <a:ext cx="8642350" cy="5111750"/>
          </a:xfrm>
        </p:spPr>
        <p:txBody>
          <a:bodyPr>
            <a:noAutofit/>
          </a:bodyPr>
          <a:lstStyle/>
          <a:p>
            <a:pPr lvl="1" algn="r">
              <a:lnSpc>
                <a:spcPct val="80000"/>
              </a:lnSpc>
              <a:defRPr/>
            </a:pPr>
            <a:r>
              <a:rPr kumimoji="0" lang="zh-TW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取材自＜</a:t>
            </a:r>
            <a:r>
              <a:rPr lang="zh-TW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歡喜學電腦攏免錢！</a:t>
            </a:r>
            <a:r>
              <a:rPr lang="en-US" altLang="zh-TW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(30</a:t>
            </a:r>
            <a:r>
              <a:rPr lang="zh-TW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秒歌唱版</a:t>
            </a:r>
            <a:r>
              <a:rPr lang="en-US" altLang="zh-TW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＞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◎音樂響起。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三叔公：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調寄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&lt;</a:t>
            </a: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榕樹下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&gt;</a:t>
            </a: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，台語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來去鹿滿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DOC</a:t>
            </a: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，學電腦尚歡喜。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五嬸婆：三叔公，歡喜甲擱會用平版唱歌喔！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三叔公：五嬸婆，今啊鹿滿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DOC</a:t>
            </a: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不但學電腦免錢，擱ㄟ勢免費借平板，有夠利便ㄟ啦！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五嬸婆：哪ㄟ價好，我嘛要報名啦！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三叔公：（唱）緊卡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052611472</a:t>
            </a: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～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三叔公和五嬸婆：（唱）免費電腦學歸年。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三叔公和五嬸婆：讚啦！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◎結束音樂響起。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572000" y="1989138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kumimoji="0" lang="zh-TW" altLang="zh-TW" sz="1800"/>
          </a:p>
        </p:txBody>
      </p:sp>
    </p:spTree>
    <p:extLst>
      <p:ext uri="{BB962C8B-B14F-4D97-AF65-F5344CB8AC3E}">
        <p14:creationId xmlns:p14="http://schemas.microsoft.com/office/powerpoint/2010/main" val="138992883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247650"/>
            <a:ext cx="8229600" cy="8509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zh-TW" alt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表演</a:t>
            </a:r>
            <a:r>
              <a:rPr lang="en-US" altLang="zh-TW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&lt;</a:t>
            </a:r>
            <a:r>
              <a:rPr lang="zh-TW" alt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答喙鼓</a:t>
            </a:r>
            <a:r>
              <a:rPr lang="en-US" altLang="zh-TW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&gt;</a:t>
            </a:r>
            <a:br>
              <a:rPr lang="en-US" altLang="zh-TW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</a:br>
            <a:r>
              <a:rPr lang="zh-TW" alt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訣竅</a:t>
            </a:r>
            <a:r>
              <a:rPr lang="en-US" altLang="zh-TW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5</a:t>
            </a:r>
            <a:r>
              <a:rPr lang="zh-TW" alt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：練</a:t>
            </a:r>
            <a:r>
              <a:rPr lang="zh-TW" alt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練你的咬字與發音</a:t>
            </a:r>
            <a:r>
              <a:rPr lang="en-US" altLang="zh-TW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一</a:t>
            </a:r>
            <a:r>
              <a:rPr lang="en-US" altLang="zh-TW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～ 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572000" y="1989138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endParaRPr kumimoji="0" lang="zh-TW" altLang="zh-TW" sz="180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251520" y="5013176"/>
            <a:ext cx="6931024" cy="1699537"/>
          </a:xfrm>
          <a:prstGeom prst="wedgeEllipseCallout">
            <a:avLst>
              <a:gd name="adj1" fmla="val 52227"/>
              <a:gd name="adj2" fmla="val -14903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舌頭打結了嗎</a:t>
            </a:r>
            <a:r>
              <a:rPr lang="en-US" altLang="zh-TW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r>
              <a:rPr lang="zh-TW" altLang="en-US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放慢速度、依照節奏，玩玩</a:t>
            </a:r>
            <a:r>
              <a:rPr lang="en-US" altLang="zh-TW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</a:t>
            </a:r>
            <a:r>
              <a:rPr lang="zh-TW" altLang="en-US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念念看！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082043" y="4814209"/>
            <a:ext cx="2017662" cy="2030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版面配置區 1"/>
          <p:cNvSpPr>
            <a:spLocks noGrp="1"/>
          </p:cNvSpPr>
          <p:nvPr>
            <p:ph type="body" sz="half" idx="1"/>
          </p:nvPr>
        </p:nvSpPr>
        <p:spPr>
          <a:xfrm>
            <a:off x="457200" y="1510580"/>
            <a:ext cx="8311952" cy="4525963"/>
          </a:xfrm>
        </p:spPr>
        <p:txBody>
          <a:bodyPr/>
          <a:lstStyle/>
          <a:p>
            <a:r>
              <a:rPr lang="zh-TW" altLang="en-US" dirty="0"/>
              <a:t>點仔膠，黏著跤，叫阿爸，買豬跤，豬跤箍仔，焄爛爛，枵鬼囡仔流喙瀾。</a:t>
            </a:r>
            <a:endParaRPr lang="en-US" altLang="zh-TW" dirty="0"/>
          </a:p>
          <a:p>
            <a:r>
              <a:rPr lang="zh-TW" altLang="en-US" dirty="0"/>
              <a:t>桌頂一支刀仔，一粒桃仔，舉刀仔切桃仔，毋通切著桌仔。</a:t>
            </a:r>
            <a:endParaRPr lang="en-US" altLang="zh-TW" dirty="0"/>
          </a:p>
          <a:p>
            <a:r>
              <a:rPr lang="zh-TW" altLang="en-US" dirty="0"/>
              <a:t>樹頂一隻猴，樹跤一隻狗，猴仔跋落來硩著狗，猴也走，狗也走，毋知是狗驚猴，抑是猴驚狗。</a:t>
            </a:r>
          </a:p>
        </p:txBody>
      </p:sp>
    </p:spTree>
    <p:extLst>
      <p:ext uri="{BB962C8B-B14F-4D97-AF65-F5344CB8AC3E}">
        <p14:creationId xmlns:p14="http://schemas.microsoft.com/office/powerpoint/2010/main" val="283311121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247650"/>
            <a:ext cx="8229600" cy="877094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zh-TW" alt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表演</a:t>
            </a:r>
            <a:r>
              <a:rPr lang="en-US" altLang="zh-TW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&lt;</a:t>
            </a:r>
            <a:r>
              <a:rPr lang="zh-TW" alt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答喙鼓</a:t>
            </a:r>
            <a:r>
              <a:rPr lang="en-US" altLang="zh-TW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&gt;</a:t>
            </a:r>
            <a:br>
              <a:rPr lang="en-US" altLang="zh-TW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</a:br>
            <a:r>
              <a:rPr lang="zh-TW" alt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訣竅</a:t>
            </a:r>
            <a:r>
              <a:rPr lang="en-US" altLang="zh-TW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5</a:t>
            </a:r>
            <a:r>
              <a:rPr lang="zh-TW" alt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：練</a:t>
            </a:r>
            <a:r>
              <a:rPr lang="zh-TW" alt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練你的咬字與發音</a:t>
            </a:r>
            <a:r>
              <a:rPr lang="en-US" altLang="zh-TW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二</a:t>
            </a:r>
            <a:r>
              <a:rPr lang="en-US" altLang="zh-TW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～ 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572000" y="1989138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endParaRPr kumimoji="0" lang="zh-TW" altLang="zh-TW" sz="1800"/>
          </a:p>
        </p:txBody>
      </p:sp>
      <p:sp>
        <p:nvSpPr>
          <p:cNvPr id="2" name="文字版面配置區 1"/>
          <p:cNvSpPr>
            <a:spLocks noGrp="1"/>
          </p:cNvSpPr>
          <p:nvPr>
            <p:ph type="body" sz="half" idx="1"/>
          </p:nvPr>
        </p:nvSpPr>
        <p:spPr>
          <a:xfrm>
            <a:off x="457200" y="1510580"/>
            <a:ext cx="8311952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dirty="0"/>
              <a:t>新娘捧茶來大廳，內家外家好名聲，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兩府合婚來過定，吉時好日作親成。</a:t>
            </a:r>
            <a:endParaRPr lang="en-US" altLang="zh-TW" dirty="0"/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/>
              <a:t>仙人扑鼓有時錯</a:t>
            </a:r>
            <a:r>
              <a:rPr lang="en-US" altLang="zh-TW" dirty="0"/>
              <a:t>﹐</a:t>
            </a:r>
            <a:r>
              <a:rPr lang="zh-TW" altLang="en-US" dirty="0"/>
              <a:t>骹步踏差啥人無</a:t>
            </a:r>
            <a:r>
              <a:rPr lang="en-US" altLang="zh-TW" dirty="0"/>
              <a:t>﹖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/>
              <a:t>龜笑鼈無尾，鼈笑龜粗皮。</a:t>
            </a:r>
            <a:endParaRPr lang="en-US" altLang="zh-TW" dirty="0"/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800" dirty="0"/>
              <a:t>第一憨，</a:t>
            </a:r>
            <a:r>
              <a:rPr lang="en-US" altLang="zh-TW" sz="2800" dirty="0"/>
              <a:t>(</a:t>
            </a:r>
            <a:r>
              <a:rPr lang="zh-TW" altLang="en-US" sz="2800" dirty="0"/>
              <a:t>是</a:t>
            </a:r>
            <a:r>
              <a:rPr lang="en-US" altLang="zh-TW" sz="2800" dirty="0"/>
              <a:t>)</a:t>
            </a:r>
            <a:r>
              <a:rPr lang="zh-TW" altLang="en-US" sz="2800" dirty="0"/>
              <a:t>替人選舉運動。</a:t>
            </a:r>
            <a:endParaRPr lang="en-US" altLang="zh-TW" sz="2800" dirty="0"/>
          </a:p>
          <a:p>
            <a:pPr marL="400050" lvl="1" indent="0">
              <a:buNone/>
            </a:pPr>
            <a:r>
              <a:rPr lang="zh-TW" altLang="en-US" dirty="0"/>
              <a:t>第二憨，</a:t>
            </a:r>
            <a:r>
              <a:rPr lang="en-US" altLang="zh-TW" dirty="0"/>
              <a:t>(</a:t>
            </a:r>
            <a:r>
              <a:rPr lang="zh-TW" altLang="en-US" dirty="0"/>
              <a:t>是</a:t>
            </a:r>
            <a:r>
              <a:rPr lang="en-US" altLang="zh-TW" dirty="0"/>
              <a:t>)</a:t>
            </a:r>
            <a:r>
              <a:rPr lang="zh-TW" altLang="en-US" dirty="0"/>
              <a:t>種甘蔗予會社磅。</a:t>
            </a:r>
            <a:endParaRPr lang="en-US" altLang="zh-TW" dirty="0"/>
          </a:p>
          <a:p>
            <a:pPr marL="400050" lvl="1" indent="0">
              <a:buNone/>
            </a:pPr>
            <a:r>
              <a:rPr lang="zh-TW" altLang="en-US" dirty="0"/>
              <a:t>第三憨，</a:t>
            </a:r>
            <a:r>
              <a:rPr lang="en-US" altLang="zh-TW" dirty="0"/>
              <a:t>(</a:t>
            </a:r>
            <a:r>
              <a:rPr lang="zh-TW" altLang="en-US" dirty="0"/>
              <a:t>是</a:t>
            </a:r>
            <a:r>
              <a:rPr lang="en-US" altLang="zh-TW" dirty="0"/>
              <a:t>)</a:t>
            </a:r>
            <a:r>
              <a:rPr lang="zh-TW" altLang="en-US" dirty="0"/>
              <a:t>聽咱兩個臭誕兼膨風。</a:t>
            </a:r>
            <a:endParaRPr lang="en-US" altLang="zh-TW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435D8-AC27-43DC-93D2-CB0BE8FFE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020272" y="4725144"/>
            <a:ext cx="2046752" cy="20596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1259632" y="5419042"/>
            <a:ext cx="6209747" cy="1074415"/>
          </a:xfrm>
          <a:prstGeom prst="wedgeEllipseCallout">
            <a:avLst>
              <a:gd name="adj1" fmla="val 46990"/>
              <a:gd name="adj2" fmla="val -40221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zh-TW" sz="2400" b="1" dirty="0">
                <a:solidFill>
                  <a:srgbClr val="FF0000"/>
                </a:solidFill>
                <a:latin typeface="+mn-ea"/>
                <a:ea typeface="+mn-ea"/>
              </a:rPr>
              <a:t>&lt;</a:t>
            </a:r>
            <a:r>
              <a:rPr lang="zh-TW" altLang="en-US" sz="2400" b="1" dirty="0">
                <a:solidFill>
                  <a:srgbClr val="FF0000"/>
                </a:solidFill>
                <a:latin typeface="+mn-ea"/>
                <a:ea typeface="+mn-ea"/>
              </a:rPr>
              <a:t>四句聯、俗諺、激骨話</a:t>
            </a:r>
            <a:r>
              <a:rPr lang="en-US" altLang="zh-TW" sz="2400" b="1" dirty="0">
                <a:solidFill>
                  <a:srgbClr val="FF0000"/>
                </a:solidFill>
                <a:latin typeface="+mn-ea"/>
                <a:ea typeface="+mn-ea"/>
              </a:rPr>
              <a:t>&gt;</a:t>
            </a:r>
            <a:r>
              <a:rPr lang="zh-TW" altLang="en-US" sz="2400" b="1" dirty="0">
                <a:solidFill>
                  <a:srgbClr val="FF0000"/>
                </a:solidFill>
                <a:latin typeface="+mn-ea"/>
                <a:ea typeface="+mn-ea"/>
              </a:rPr>
              <a:t>也是答喙鼓常用題材。</a:t>
            </a:r>
          </a:p>
        </p:txBody>
      </p:sp>
    </p:spTree>
    <p:extLst>
      <p:ext uri="{BB962C8B-B14F-4D97-AF65-F5344CB8AC3E}">
        <p14:creationId xmlns:p14="http://schemas.microsoft.com/office/powerpoint/2010/main" val="108373657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75" y="6915406"/>
            <a:ext cx="2527178" cy="189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0648"/>
            <a:ext cx="8229600" cy="8509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表演</a:t>
            </a:r>
            <a:r>
              <a:rPr lang="en-US" altLang="zh-TW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&lt;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答喙鼓</a:t>
            </a:r>
            <a:r>
              <a:rPr lang="en-US" altLang="zh-TW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&gt;</a:t>
            </a:r>
            <a:br>
              <a:rPr lang="en-US" altLang="zh-TW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</a:b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訣竅</a:t>
            </a:r>
            <a:r>
              <a:rPr lang="en-US" altLang="zh-TW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6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：簡單的道具</a:t>
            </a:r>
            <a:endParaRPr lang="zh-TW" altLang="en-US" b="1" u="sng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2293" y="1666858"/>
            <a:ext cx="7360067" cy="3386212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  <a:defRPr/>
            </a:pPr>
            <a:r>
              <a:rPr lang="zh-TW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扇子</a:t>
            </a:r>
            <a:endParaRPr lang="en-US" altLang="zh-TW" sz="36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42950" indent="-742950">
              <a:buFont typeface="+mj-lt"/>
              <a:buAutoNum type="arabicPeriod"/>
              <a:defRPr/>
            </a:pPr>
            <a:r>
              <a:rPr lang="zh-TW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服裝</a:t>
            </a:r>
            <a:endParaRPr lang="en-US" altLang="zh-TW" sz="36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42950" indent="-742950">
              <a:buFont typeface="+mj-lt"/>
              <a:buAutoNum type="arabicPeriod"/>
              <a:defRPr/>
            </a:pPr>
            <a:r>
              <a:rPr lang="zh-TW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竹板</a:t>
            </a:r>
            <a:r>
              <a:rPr lang="en-US" altLang="zh-TW" sz="3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也可以用響板或木魚代替</a:t>
            </a:r>
            <a:r>
              <a:rPr lang="en-US" altLang="zh-TW" sz="3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zh-TW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其他配合劇本有需要的東西</a:t>
            </a:r>
          </a:p>
        </p:txBody>
      </p:sp>
    </p:spTree>
    <p:extLst>
      <p:ext uri="{BB962C8B-B14F-4D97-AF65-F5344CB8AC3E}">
        <p14:creationId xmlns:p14="http://schemas.microsoft.com/office/powerpoint/2010/main" val="118900250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75" y="6915406"/>
            <a:ext cx="2527178" cy="189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0648"/>
            <a:ext cx="8229600" cy="8509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表演</a:t>
            </a:r>
            <a:r>
              <a:rPr lang="en-US" altLang="zh-TW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&lt;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答喙鼓</a:t>
            </a:r>
            <a:r>
              <a:rPr lang="en-US" altLang="zh-TW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&gt;</a:t>
            </a:r>
            <a:br>
              <a:rPr lang="en-US" altLang="zh-TW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</a:b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訣竅</a:t>
            </a:r>
            <a:r>
              <a:rPr lang="en-US" altLang="zh-TW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7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</a:rPr>
              <a:t>：編寫有趣的劇本</a:t>
            </a:r>
            <a:endParaRPr lang="zh-TW" altLang="en-US" b="1" u="sng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28800"/>
            <a:ext cx="8135937" cy="3386212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  <a:defRPr/>
            </a:pPr>
            <a:r>
              <a:rPr lang="zh-TW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注意「包袱」（笑點）的安排。</a:t>
            </a:r>
            <a:endParaRPr lang="en-US" altLang="zh-TW" sz="36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42950" indent="-742950">
              <a:buFont typeface="+mj-lt"/>
              <a:buAutoNum type="arabicPeriod"/>
              <a:defRPr/>
            </a:pPr>
            <a:r>
              <a:rPr lang="zh-TW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「敘事」為主，讓內容有焦點。</a:t>
            </a:r>
            <a:endParaRPr lang="en-US" altLang="zh-TW" sz="36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42950" indent="-742950">
              <a:buFont typeface="+mj-lt"/>
              <a:buAutoNum type="arabicPeriod"/>
              <a:defRPr/>
            </a:pPr>
            <a:r>
              <a:rPr lang="zh-TW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靈活運用各種技巧及表演形式，豐富你的表演層次。</a:t>
            </a:r>
          </a:p>
        </p:txBody>
      </p:sp>
    </p:spTree>
    <p:extLst>
      <p:ext uri="{BB962C8B-B14F-4D97-AF65-F5344CB8AC3E}">
        <p14:creationId xmlns:p14="http://schemas.microsoft.com/office/powerpoint/2010/main" val="385795373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TW" altLang="en-US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關於答喙鼓，你學到了甚麼呢？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572000" y="1989138"/>
            <a:ext cx="381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579748" y="1289314"/>
            <a:ext cx="8136904" cy="399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742950" marR="0" lvl="0" indent="-742950" algn="l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</a:rPr>
              <a:t>放鬆與發聲。</a:t>
            </a:r>
          </a:p>
          <a:p>
            <a:pPr marL="742950" marR="0" lvl="0" indent="-742950" algn="l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</a:rPr>
              <a:t>控制呼吸。</a:t>
            </a:r>
          </a:p>
          <a:p>
            <a:pPr marL="742950" marR="0" lvl="0" indent="-742950" algn="l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</a:rPr>
              <a:t>打開嘴巴，把聲音想在遠方。</a:t>
            </a:r>
          </a:p>
          <a:p>
            <a:pPr marL="742950" lvl="0" indent="-742950" eaLnBrk="1" hangingPunct="1">
              <a:lnSpc>
                <a:spcPct val="7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zh-TW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說學逗唱樣樣精。</a:t>
            </a:r>
            <a:endParaRPr kumimoji="1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742950" lvl="0" indent="-742950" eaLnBrk="1" hangingPunct="1">
              <a:lnSpc>
                <a:spcPct val="7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zh-TW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咬字與發音。</a:t>
            </a:r>
            <a:endParaRPr lang="en-US" altLang="zh-TW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42950" lvl="0" indent="-742950" eaLnBrk="1" hangingPunct="1">
              <a:lnSpc>
                <a:spcPct val="70000"/>
              </a:lnSpc>
              <a:spcBef>
                <a:spcPct val="50000"/>
              </a:spcBef>
              <a:buFont typeface="+mj-lt"/>
              <a:buAutoNum type="arabicPeriod"/>
            </a:pPr>
            <a:r>
              <a:rPr kumimoji="1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</a:rPr>
              <a:t>運用簡單的道具。</a:t>
            </a:r>
            <a:endParaRPr lang="en-US" altLang="zh-TW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42950" lvl="0" indent="-742950" eaLnBrk="1" hangingPunct="1">
              <a:lnSpc>
                <a:spcPct val="7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zh-TW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編寫有趣的劇本。</a:t>
            </a:r>
            <a:endParaRPr kumimoji="1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143365" name="Group 5"/>
          <p:cNvGrpSpPr>
            <a:grpSpLocks/>
          </p:cNvGrpSpPr>
          <p:nvPr/>
        </p:nvGrpSpPr>
        <p:grpSpPr bwMode="auto">
          <a:xfrm flipH="1">
            <a:off x="4859549" y="3644692"/>
            <a:ext cx="4174083" cy="3113268"/>
            <a:chOff x="340" y="-338"/>
            <a:chExt cx="2725" cy="2775"/>
          </a:xfrm>
        </p:grpSpPr>
        <p:pic>
          <p:nvPicPr>
            <p:cNvPr id="19465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0" y="954"/>
              <a:ext cx="1079" cy="148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466" name="AutoShape 7"/>
            <p:cNvSpPr>
              <a:spLocks noChangeArrowheads="1"/>
            </p:cNvSpPr>
            <p:nvPr/>
          </p:nvSpPr>
          <p:spPr bwMode="auto">
            <a:xfrm>
              <a:off x="1043" y="-338"/>
              <a:ext cx="2022" cy="1360"/>
            </a:xfrm>
            <a:prstGeom prst="wedgeEllipseCallout">
              <a:avLst>
                <a:gd name="adj1" fmla="val -35414"/>
                <a:gd name="adj2" fmla="val 73203"/>
              </a:avLst>
            </a:prstGeom>
            <a:solidFill>
              <a:schemeClr val="accent1"/>
            </a:solidFill>
            <a:ln w="12700" cap="sq" algn="ctr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大家都表現得很好喔！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7784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未來想像Word封面.jpg">
            <a:extLst>
              <a:ext uri="{FF2B5EF4-FFF2-40B4-BE49-F238E27FC236}">
                <a16:creationId xmlns:a16="http://schemas.microsoft.com/office/drawing/2014/main" id="{CA1BF2ED-E939-4CB9-8A31-215471BD3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589605"/>
            <a:ext cx="6173004" cy="857362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先來個小遊戲吧</a:t>
            </a:r>
            <a:r>
              <a:rPr lang="en-US" altLang="zh-TW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691680" y="1402689"/>
            <a:ext cx="6173004" cy="569344"/>
          </a:xfrm>
          <a:prstGeom prst="rect">
            <a:avLst/>
          </a:prstGeom>
        </p:spPr>
        <p:txBody>
          <a:bodyPr vert="horz" lIns="0" rIns="0" bIns="0" anchor="b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3751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請看圖片</a:t>
            </a:r>
            <a:r>
              <a:rPr lang="en-US" altLang="zh-TW" sz="3751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~~</a:t>
            </a:r>
            <a:endParaRPr lang="zh-TW" altLang="en-US" sz="3751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E9FB81DB-3AE0-49C9-9481-6796A728B183}"/>
              </a:ext>
            </a:extLst>
          </p:cNvPr>
          <p:cNvSpPr txBox="1">
            <a:spLocks/>
          </p:cNvSpPr>
          <p:nvPr/>
        </p:nvSpPr>
        <p:spPr>
          <a:xfrm>
            <a:off x="791580" y="2469571"/>
            <a:ext cx="7560840" cy="1810301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zh-TW" altLang="en-US" sz="375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請自行上網搜尋</a:t>
            </a:r>
            <a:r>
              <a:rPr lang="en-US" altLang="zh-TW" sz="375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｢</a:t>
            </a:r>
            <a:r>
              <a:rPr lang="zh-TW" altLang="en-US" sz="375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萊爾富</a:t>
            </a:r>
            <a:r>
              <a:rPr lang="en-US" altLang="zh-TW" sz="375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｣</a:t>
            </a:r>
            <a:r>
              <a:rPr lang="zh-TW" altLang="en-US" sz="375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商標。</a:t>
            </a:r>
            <a:endParaRPr lang="en-US" altLang="zh-TW" sz="375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375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｢</a:t>
            </a:r>
            <a:r>
              <a:rPr lang="zh-TW" altLang="en-US" sz="375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萊爾富</a:t>
            </a:r>
            <a:r>
              <a:rPr lang="en-US" altLang="zh-TW" sz="375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｣</a:t>
            </a:r>
            <a:r>
              <a:rPr lang="zh-TW" altLang="en-US" sz="375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官網連結：</a:t>
            </a:r>
            <a:endParaRPr lang="en-US" altLang="zh-TW" sz="375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75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  </a:t>
            </a:r>
            <a:r>
              <a:rPr lang="en-US" altLang="zh-TW" sz="375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hlinkClick r:id="rId3"/>
              </a:rPr>
              <a:t>https://www.hilife.com.tw/</a:t>
            </a:r>
            <a:r>
              <a:rPr lang="zh-TW" altLang="en-US" sz="375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 </a:t>
            </a:r>
            <a:endParaRPr lang="zh-TW" altLang="en-US" sz="375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8894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圖片 4" descr="未來想像Word封面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標題 3"/>
          <p:cNvSpPr>
            <a:spLocks noGrp="1"/>
          </p:cNvSpPr>
          <p:nvPr>
            <p:ph type="title"/>
          </p:nvPr>
        </p:nvSpPr>
        <p:spPr>
          <a:xfrm>
            <a:off x="539552" y="620688"/>
            <a:ext cx="8435280" cy="430810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zh-TW" altLang="en-US" sz="5400" b="1" dirty="0">
                <a:solidFill>
                  <a:srgbClr val="7030A0"/>
                </a:solidFill>
              </a:rPr>
              <a:t>別忘了</a:t>
            </a:r>
            <a:r>
              <a:rPr lang="en-US" altLang="zh-TW" sz="5400" b="1" dirty="0">
                <a:solidFill>
                  <a:srgbClr val="7030A0"/>
                </a:solidFill>
              </a:rPr>
              <a:t>~</a:t>
            </a:r>
            <a:br>
              <a:rPr lang="en-US" altLang="zh-TW" b="1" dirty="0">
                <a:solidFill>
                  <a:srgbClr val="7030A0"/>
                </a:solidFill>
              </a:rPr>
            </a:br>
            <a:r>
              <a:rPr lang="zh-TW" alt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好笑</a:t>
            </a:r>
            <a:r>
              <a:rPr lang="en-US" altLang="zh-TW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!!!</a:t>
            </a:r>
            <a:br>
              <a:rPr lang="en-US" altLang="zh-TW" sz="5400" b="1" dirty="0">
                <a:solidFill>
                  <a:srgbClr val="7030A0"/>
                </a:solidFill>
              </a:rPr>
            </a:br>
            <a:r>
              <a:rPr lang="zh-TW" altLang="en-US" sz="5400" b="1" dirty="0">
                <a:solidFill>
                  <a:srgbClr val="7030A0"/>
                </a:solidFill>
              </a:rPr>
              <a:t>是答喙鼓的靈魂！</a:t>
            </a:r>
          </a:p>
        </p:txBody>
      </p:sp>
      <p:sp>
        <p:nvSpPr>
          <p:cNvPr id="3" name="綵帶 (弧形向上) 2"/>
          <p:cNvSpPr/>
          <p:nvPr/>
        </p:nvSpPr>
        <p:spPr>
          <a:xfrm>
            <a:off x="2478942" y="5258285"/>
            <a:ext cx="4248472" cy="1270226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3203849" y="5411571"/>
            <a:ext cx="2954655" cy="923330"/>
          </a:xfrm>
          <a:prstGeom prst="rect">
            <a:avLst/>
          </a:prstGeom>
          <a:noFill/>
          <a:ln w="3175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31550" cmpd="sng">
                  <a:solidFill>
                    <a:srgbClr val="92D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大家快樂</a:t>
            </a:r>
            <a:endParaRPr lang="zh-TW" altLang="en-US" sz="5400" b="1" cap="none" spc="0" dirty="0">
              <a:ln w="31550" cmpd="sng">
                <a:solidFill>
                  <a:srgbClr val="92D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8F44A9C-1CB1-4090-8D82-41FC83659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020272" y="4681745"/>
            <a:ext cx="2046752" cy="20596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未來想像Word封面.jpg">
            <a:extLst>
              <a:ext uri="{FF2B5EF4-FFF2-40B4-BE49-F238E27FC236}">
                <a16:creationId xmlns:a16="http://schemas.microsoft.com/office/drawing/2014/main" id="{C7D82241-90B8-4A9B-BC8C-5EBE131D1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1015367" y="1340768"/>
            <a:ext cx="7113265" cy="344316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請問，</a:t>
            </a:r>
            <a:endParaRPr lang="en-US" altLang="zh-TW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萊爾富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的商標中有幾個愛心</a:t>
            </a:r>
            <a:r>
              <a:rPr lang="en-US" altLang="zh-TW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?</a:t>
            </a:r>
          </a:p>
          <a:p>
            <a:pPr marL="685891" indent="-685891">
              <a:buFont typeface="Wingdings" panose="05000000000000000000" pitchFamily="2" charset="2"/>
              <a:buAutoNum type="circleNumWdWhitePlain"/>
              <a:defRPr/>
            </a:pPr>
            <a:r>
              <a:rPr lang="en-US" altLang="zh-TW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個</a:t>
            </a:r>
            <a:endParaRPr lang="en-US" altLang="zh-TW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anose="020B0604030504040204" pitchFamily="34" charset="-120"/>
            </a:endParaRPr>
          </a:p>
          <a:p>
            <a:pPr marL="685891" indent="-685891">
              <a:buFont typeface="Wingdings" panose="05000000000000000000" pitchFamily="2" charset="2"/>
              <a:buAutoNum type="circleNumWdWhitePlain"/>
              <a:defRPr/>
            </a:pPr>
            <a:r>
              <a:rPr lang="en-US" altLang="zh-TW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個</a:t>
            </a:r>
            <a:endParaRPr lang="en-US" altLang="zh-TW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anose="020B0604030504040204" pitchFamily="34" charset="-120"/>
            </a:endParaRPr>
          </a:p>
          <a:p>
            <a:pPr marL="685891" indent="-685891">
              <a:buFont typeface="Wingdings" panose="05000000000000000000" pitchFamily="2" charset="2"/>
              <a:buAutoNum type="circleNumWdWhitePlain"/>
              <a:defRPr/>
            </a:pPr>
            <a:r>
              <a:rPr lang="en-US" altLang="zh-TW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個</a:t>
            </a:r>
            <a:endParaRPr lang="en-US" altLang="zh-TW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anose="020B0604030504040204" pitchFamily="34" charset="-120"/>
            </a:endParaRPr>
          </a:p>
          <a:p>
            <a:pPr marL="685891" indent="-685891">
              <a:buFont typeface="Wingdings" panose="05000000000000000000" pitchFamily="2" charset="2"/>
              <a:buAutoNum type="circleNumWdWhitePlain"/>
              <a:defRPr/>
            </a:pP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沒有</a:t>
            </a:r>
          </a:p>
        </p:txBody>
      </p:sp>
    </p:spTree>
    <p:extLst>
      <p:ext uri="{BB962C8B-B14F-4D97-AF65-F5344CB8AC3E}">
        <p14:creationId xmlns:p14="http://schemas.microsoft.com/office/powerpoint/2010/main" val="366448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4" descr="未來想像Word封面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標題 3"/>
          <p:cNvSpPr>
            <a:spLocks noGrp="1"/>
          </p:cNvSpPr>
          <p:nvPr>
            <p:ph type="title"/>
          </p:nvPr>
        </p:nvSpPr>
        <p:spPr>
          <a:xfrm>
            <a:off x="683568" y="2549847"/>
            <a:ext cx="763551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甚麼是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&lt;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答喙鼓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&gt;?</a:t>
            </a:r>
            <a:b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2.&lt;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答喙鼓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和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&lt;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相聲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有甚麼不一樣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020272" y="4681745"/>
            <a:ext cx="2046752" cy="20596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619672" y="4110796"/>
            <a:ext cx="5608948" cy="1656183"/>
          </a:xfrm>
          <a:prstGeom prst="wedgeEllipseCallout">
            <a:avLst>
              <a:gd name="adj1" fmla="val 51957"/>
              <a:gd name="adj2" fmla="val 51932"/>
            </a:avLst>
          </a:prstGeom>
          <a:solidFill>
            <a:srgbClr val="92D050"/>
          </a:solidFill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「每塊土地都有屬於它的表演藝術！」</a:t>
            </a:r>
            <a:endParaRPr lang="en-US" altLang="zh-TW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6EB4481-B66F-4ED8-BE71-C377F865FD69}"/>
              </a:ext>
            </a:extLst>
          </p:cNvPr>
          <p:cNvSpPr/>
          <p:nvPr/>
        </p:nvSpPr>
        <p:spPr>
          <a:xfrm>
            <a:off x="2843808" y="545286"/>
            <a:ext cx="38379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6000" b="1" u="sng" cap="all" dirty="0">
                <a:solidFill>
                  <a:srgbClr val="FBEEC9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～想想看</a:t>
            </a:r>
            <a:r>
              <a:rPr kumimoji="0" lang="en-US" altLang="zh-TW" sz="6000" b="1" u="sng" cap="all" dirty="0">
                <a:solidFill>
                  <a:srgbClr val="FBEEC9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~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4968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4" descr="未來想像Word封面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標題 3"/>
          <p:cNvSpPr>
            <a:spLocks noGrp="1"/>
          </p:cNvSpPr>
          <p:nvPr>
            <p:ph type="title"/>
          </p:nvPr>
        </p:nvSpPr>
        <p:spPr>
          <a:xfrm>
            <a:off x="602689" y="471761"/>
            <a:ext cx="8229600" cy="732375"/>
          </a:xfrm>
        </p:spPr>
        <p:txBody>
          <a:bodyPr>
            <a:noAutofit/>
          </a:bodyPr>
          <a:lstStyle/>
          <a:p>
            <a:pPr algn="ctr" eaLnBrk="1" hangingPunct="1"/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比較看看喔</a:t>
            </a:r>
            <a: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!</a:t>
            </a:r>
            <a:b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來聽一段</a:t>
            </a:r>
            <a: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&lt;</a:t>
            </a: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答喙鼓</a:t>
            </a:r>
            <a: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&gt;</a:t>
            </a:r>
            <a:endParaRPr lang="zh-TW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BE75EA5A-B8CB-45DA-A98D-FD60EBCA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452223" y="5085184"/>
            <a:ext cx="1645834" cy="16561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555776" y="5797008"/>
            <a:ext cx="5270916" cy="824756"/>
          </a:xfrm>
          <a:prstGeom prst="wedgeEllipseCallout">
            <a:avLst>
              <a:gd name="adj1" fmla="val 50781"/>
              <a:gd name="adj2" fmla="val -16940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想一想，你聽到甚麼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?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9E96D5-0789-4E61-8799-5DF6A0D0E5B7}"/>
              </a:ext>
            </a:extLst>
          </p:cNvPr>
          <p:cNvSpPr/>
          <p:nvPr/>
        </p:nvSpPr>
        <p:spPr>
          <a:xfrm>
            <a:off x="738952" y="1466242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>
                <a:ea typeface="標楷體" panose="03000509000000000000" pitchFamily="65" charset="-120"/>
                <a:cs typeface="Times New Roman" panose="02020603050405020304" pitchFamily="18" charset="0"/>
              </a:rPr>
              <a:t>王一明、梅子【台灣答嘴鼓</a:t>
            </a:r>
            <a:r>
              <a:rPr lang="en-US" altLang="zh-TW" sz="2800" dirty="0"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zh-TW" sz="2800" dirty="0"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r>
              <a:rPr lang="en-US" altLang="zh-TW" sz="2800" dirty="0">
                <a:ea typeface="標楷體" panose="03000509000000000000" pitchFamily="65" charset="-120"/>
                <a:cs typeface="Times New Roman" panose="02020603050405020304" pitchFamily="18" charset="0"/>
              </a:rPr>
              <a:t>~</a:t>
            </a:r>
            <a:r>
              <a:rPr lang="zh-TW" altLang="en-US" sz="28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ea typeface="標楷體" panose="03000509000000000000" pitchFamily="65" charset="-120"/>
                <a:cs typeface="Times New Roman" panose="02020603050405020304" pitchFamily="18" charset="0"/>
              </a:rPr>
              <a:t>1-10</a:t>
            </a:r>
            <a:r>
              <a:rPr lang="zh-TW" altLang="zh-TW" sz="2800" dirty="0">
                <a:ea typeface="標楷體" panose="03000509000000000000" pitchFamily="65" charset="-120"/>
                <a:cs typeface="Times New Roman" panose="02020603050405020304" pitchFamily="18" charset="0"/>
              </a:rPr>
              <a:t>文字遊戲</a:t>
            </a:r>
            <a:endParaRPr lang="en-US" altLang="zh-TW" sz="28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u="sng" kern="0" dirty="0">
                <a:solidFill>
                  <a:srgbClr val="0000FF"/>
                </a:solidFill>
                <a:latin typeface="標楷體" panose="03000509000000000000" pitchFamily="65" charset="-120"/>
                <a:hlinkClick r:id="rId6"/>
              </a:rPr>
              <a:t>https://</a:t>
            </a:r>
            <a:r>
              <a:rPr lang="en-US" altLang="zh-TW" sz="2800" u="sng" kern="0" dirty="0" err="1">
                <a:solidFill>
                  <a:srgbClr val="0000FF"/>
                </a:solidFill>
                <a:latin typeface="標楷體" panose="03000509000000000000" pitchFamily="65" charset="-120"/>
                <a:hlinkClick r:id="rId6"/>
              </a:rPr>
              <a:t>youtu.be</a:t>
            </a:r>
            <a:r>
              <a:rPr lang="en-US" altLang="zh-TW" sz="2800" u="sng" kern="0" dirty="0">
                <a:solidFill>
                  <a:srgbClr val="0000FF"/>
                </a:solidFill>
                <a:latin typeface="標楷體" panose="03000509000000000000" pitchFamily="65" charset="-120"/>
                <a:hlinkClick r:id="rId6"/>
              </a:rPr>
              <a:t>/</a:t>
            </a:r>
            <a:r>
              <a:rPr lang="en-US" altLang="zh-TW" sz="2800" u="sng" kern="0" dirty="0" err="1">
                <a:solidFill>
                  <a:srgbClr val="0000FF"/>
                </a:solidFill>
                <a:latin typeface="標楷體" panose="03000509000000000000" pitchFamily="65" charset="-120"/>
                <a:hlinkClick r:id="rId6"/>
              </a:rPr>
              <a:t>7zbOOt4YYQg</a:t>
            </a:r>
            <a:endParaRPr lang="zh-TW" altLang="en-US" sz="2800" dirty="0"/>
          </a:p>
        </p:txBody>
      </p:sp>
      <p:pic>
        <p:nvPicPr>
          <p:cNvPr id="3" name="線上媒體 2" title="￧ﾎﾋ￤ﾸﾀ￦ﾘﾎ￣ﾀﾁ￦ﾢﾅ￥ﾭﾐ￣ﾀﾐ￥ﾏﾰ￧ﾁﾣ￧ﾭﾔ￥ﾘﾴ￩ﾼﾓ1￣ﾀﾑ1-10￦ﾖﾇ￥ﾭﾗ￩ﾁﾊ￦ﾈﾲ￯ﾽﾜCoden Records">
            <a:hlinkClick r:id="" action="ppaction://media"/>
            <a:extLst>
              <a:ext uri="{FF2B5EF4-FFF2-40B4-BE49-F238E27FC236}">
                <a16:creationId xmlns:a16="http://schemas.microsoft.com/office/drawing/2014/main" id="{789D1658-37A2-47E7-BD8E-523F09B04B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494926" y="2453007"/>
            <a:ext cx="5911355" cy="332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7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4" descr="未來想像Word封面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標題 3"/>
          <p:cNvSpPr>
            <a:spLocks noGrp="1"/>
          </p:cNvSpPr>
          <p:nvPr>
            <p:ph type="title"/>
          </p:nvPr>
        </p:nvSpPr>
        <p:spPr>
          <a:xfrm>
            <a:off x="1115854" y="438622"/>
            <a:ext cx="6912292" cy="732375"/>
          </a:xfrm>
        </p:spPr>
        <p:txBody>
          <a:bodyPr>
            <a:noAutofit/>
          </a:bodyPr>
          <a:lstStyle/>
          <a:p>
            <a:pPr algn="ctr" eaLnBrk="1" hangingPunct="1"/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比較看看喔</a:t>
            </a:r>
            <a: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!</a:t>
            </a:r>
            <a:b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再聽一段</a:t>
            </a:r>
            <a: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&lt;</a:t>
            </a: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相聲</a:t>
            </a:r>
            <a: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&gt;</a:t>
            </a:r>
            <a:endParaRPr lang="zh-TW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804246" y="4469053"/>
            <a:ext cx="2226014" cy="22400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6445912" y="2178446"/>
            <a:ext cx="2513651" cy="2132916"/>
          </a:xfrm>
          <a:prstGeom prst="wedgeEllipseCallout">
            <a:avLst>
              <a:gd name="adj1" fmla="val 3903"/>
              <a:gd name="adj2" fmla="val 63940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想一想，</a:t>
            </a:r>
            <a:endParaRPr lang="en-US" altLang="zh-TW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algn="ctr"/>
            <a:r>
              <a:rPr lang="en-US" altLang="zh-TW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&lt;</a:t>
            </a:r>
            <a:r>
              <a:rPr lang="zh-TW" alt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答喙鼓</a:t>
            </a:r>
            <a:r>
              <a:rPr lang="en-US" altLang="zh-TW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&gt;</a:t>
            </a:r>
            <a:r>
              <a:rPr lang="zh-TW" alt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和</a:t>
            </a:r>
            <a:r>
              <a:rPr lang="en-US" altLang="zh-TW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&lt;</a:t>
            </a:r>
            <a:r>
              <a:rPr lang="zh-TW" alt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相聲</a:t>
            </a:r>
            <a:r>
              <a:rPr lang="en-US" altLang="zh-TW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&gt;</a:t>
            </a:r>
          </a:p>
          <a:p>
            <a:pPr algn="ctr"/>
            <a:r>
              <a:rPr lang="zh-TW" alt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有甚麼不一樣</a:t>
            </a:r>
            <a:r>
              <a:rPr lang="en-US" altLang="zh-TW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?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B665FF7-14C6-4565-B46A-62137E89A618}"/>
              </a:ext>
            </a:extLst>
          </p:cNvPr>
          <p:cNvSpPr/>
          <p:nvPr/>
        </p:nvSpPr>
        <p:spPr>
          <a:xfrm>
            <a:off x="621697" y="1497535"/>
            <a:ext cx="8064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2800" dirty="0">
                <a:ea typeface="標楷體" panose="03000509000000000000" pitchFamily="65" charset="-120"/>
                <a:cs typeface="Times New Roman" panose="02020603050405020304" pitchFamily="18" charset="0"/>
              </a:rPr>
              <a:t>張芷瑄、林宏駿</a:t>
            </a:r>
            <a:r>
              <a:rPr lang="en-US" altLang="zh-TW" sz="2800" dirty="0"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lang="zh-TW" altLang="en-US" sz="2800" dirty="0">
                <a:ea typeface="標楷體" panose="03000509000000000000" pitchFamily="65" charset="-120"/>
                <a:cs typeface="Times New Roman" panose="02020603050405020304" pitchFamily="18" charset="0"/>
              </a:rPr>
              <a:t>馬路奇談</a:t>
            </a:r>
            <a:r>
              <a:rPr lang="zh-TW" altLang="zh-TW" sz="2800" dirty="0"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endParaRPr lang="zh-TW" altLang="en-US" sz="2800" dirty="0"/>
          </a:p>
        </p:txBody>
      </p:sp>
      <p:pic>
        <p:nvPicPr>
          <p:cNvPr id="4" name="馬路奇談">
            <a:hlinkClick r:id="" action="ppaction://media"/>
            <a:extLst>
              <a:ext uri="{FF2B5EF4-FFF2-40B4-BE49-F238E27FC236}">
                <a16:creationId xmlns:a16="http://schemas.microsoft.com/office/drawing/2014/main" id="{8B304C5F-52D1-41E9-805B-59253C88E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2132856"/>
            <a:ext cx="5899391" cy="418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7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4" descr="未來想像Word封面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標題 3"/>
          <p:cNvSpPr>
            <a:spLocks noGrp="1"/>
          </p:cNvSpPr>
          <p:nvPr>
            <p:ph type="title"/>
          </p:nvPr>
        </p:nvSpPr>
        <p:spPr>
          <a:xfrm>
            <a:off x="251520" y="836712"/>
            <a:ext cx="8748972" cy="3126963"/>
          </a:xfrm>
        </p:spPr>
        <p:txBody>
          <a:bodyPr>
            <a:noAutofit/>
          </a:bodyPr>
          <a:lstStyle/>
          <a:p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                  ～簡單來說</a:t>
            </a:r>
            <a: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~</a:t>
            </a:r>
            <a:b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答喙鼓</a:t>
            </a:r>
            <a: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也叫做鬥嘴鼓</a:t>
            </a:r>
            <a: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是屬於台語的說唱藝術。</a:t>
            </a:r>
            <a:b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相聲基本上以國語為主。</a:t>
            </a:r>
            <a:b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答喙鼓的取材很廣。</a:t>
            </a:r>
            <a:b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鬥喙鼓的藝術含有諷刺、歌頌、宣傳、娛樂四個主要功能。</a:t>
            </a:r>
            <a:endParaRPr lang="zh-TW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047973" y="4995193"/>
            <a:ext cx="2039365" cy="20521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619672" y="4800387"/>
            <a:ext cx="5630956" cy="1463150"/>
          </a:xfrm>
          <a:prstGeom prst="wedgeEllipseCallout">
            <a:avLst>
              <a:gd name="adj1" fmla="val 53206"/>
              <a:gd name="adj2" fmla="val 26387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你覺得</a:t>
            </a:r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~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「四個主要功能，哪一個為主</a:t>
            </a:r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?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」</a:t>
            </a:r>
            <a:endParaRPr lang="en-US" altLang="zh-TW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15685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512" y="2355850"/>
            <a:ext cx="86868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TW" altLang="en-US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表演</a:t>
            </a:r>
            <a:r>
              <a:rPr lang="en-US" altLang="zh-TW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&lt;</a:t>
            </a:r>
            <a:r>
              <a:rPr lang="zh-TW" altLang="en-US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答喙鼓</a:t>
            </a:r>
            <a:r>
              <a:rPr lang="en-US" altLang="zh-TW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&gt;</a:t>
            </a:r>
            <a:br>
              <a:rPr lang="en-US" altLang="zh-TW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</a:br>
            <a:r>
              <a:rPr lang="zh-TW" altLang="en-US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訣竅</a:t>
            </a:r>
            <a:r>
              <a:rPr lang="en-US" altLang="zh-TW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1</a:t>
            </a:r>
            <a:r>
              <a:rPr lang="zh-TW" altLang="en-US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：放鬆</a:t>
            </a:r>
            <a:r>
              <a:rPr lang="zh-TW" altLang="en-US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與發聲</a:t>
            </a:r>
            <a:br>
              <a:rPr lang="en-US" altLang="zh-TW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獅子和包子</a:t>
            </a:r>
            <a:endParaRPr lang="zh-TW" altLang="en-US" sz="54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572000" y="1989138"/>
            <a:ext cx="381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50000"/>
              </a:spcBef>
            </a:pPr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2328776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4" descr="未來想像Word封面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標題 3"/>
          <p:cNvSpPr>
            <a:spLocks noGrp="1"/>
          </p:cNvSpPr>
          <p:nvPr>
            <p:ph type="title"/>
          </p:nvPr>
        </p:nvSpPr>
        <p:spPr>
          <a:xfrm>
            <a:off x="457200" y="44223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表演</a:t>
            </a:r>
            <a: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&lt;</a:t>
            </a: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答喙鼓</a:t>
            </a:r>
            <a: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&gt;</a:t>
            </a:r>
            <a:b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</a:b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訣竅</a:t>
            </a:r>
            <a: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2</a:t>
            </a: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：控制</a:t>
            </a: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吹氣與呼吸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063859" y="4797152"/>
            <a:ext cx="2074490" cy="20875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835697" y="3987163"/>
            <a:ext cx="5222512" cy="1964410"/>
          </a:xfrm>
          <a:prstGeom prst="wedgeEllipseCallout">
            <a:avLst>
              <a:gd name="adj1" fmla="val 53584"/>
              <a:gd name="adj2" fmla="val 37082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想想看！</a:t>
            </a:r>
            <a:endParaRPr lang="en-US" altLang="zh-TW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怎樣吹紙片比較正確？</a:t>
            </a:r>
            <a:endParaRPr lang="en-US" altLang="zh-TW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可以吹得長又久？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6" r="59848" b="50000"/>
          <a:stretch/>
        </p:blipFill>
        <p:spPr>
          <a:xfrm>
            <a:off x="395536" y="1810011"/>
            <a:ext cx="928584" cy="92973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4F7"/>
              </a:clrFrom>
              <a:clrTo>
                <a:srgbClr val="F6F4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7" r="40306" b="50000"/>
          <a:stretch/>
        </p:blipFill>
        <p:spPr>
          <a:xfrm>
            <a:off x="5076056" y="1789639"/>
            <a:ext cx="942484" cy="95001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A858B9C-FC7C-45AA-9941-4844DCC12D51}"/>
              </a:ext>
            </a:extLst>
          </p:cNvPr>
          <p:cNvSpPr/>
          <p:nvPr/>
        </p:nvSpPr>
        <p:spPr>
          <a:xfrm>
            <a:off x="859828" y="2832742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輕輕吹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CD21338-D2FF-437B-88B1-1FF735BCBC5D}"/>
              </a:ext>
            </a:extLst>
          </p:cNvPr>
          <p:cNvSpPr/>
          <p:nvPr/>
        </p:nvSpPr>
        <p:spPr>
          <a:xfrm>
            <a:off x="5564535" y="2832742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用力</a:t>
            </a:r>
            <a:r>
              <a:rPr lang="zh-TW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吹</a:t>
            </a:r>
          </a:p>
        </p:txBody>
      </p:sp>
    </p:spTree>
    <p:extLst>
      <p:ext uri="{BB962C8B-B14F-4D97-AF65-F5344CB8AC3E}">
        <p14:creationId xmlns:p14="http://schemas.microsoft.com/office/powerpoint/2010/main" val="1830837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1631</TotalTime>
  <Words>1385</Words>
  <Application>Microsoft Office PowerPoint</Application>
  <PresentationFormat>如螢幕大小 (4:3)</PresentationFormat>
  <Paragraphs>124</Paragraphs>
  <Slides>20</Slides>
  <Notes>9</Notes>
  <HiddenSlides>0</HiddenSlides>
  <MMClips>2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30" baseType="lpstr">
      <vt:lpstr>雅坊美工01</vt:lpstr>
      <vt:lpstr>微軟正黑體</vt:lpstr>
      <vt:lpstr>標楷體</vt:lpstr>
      <vt:lpstr>Arial</vt:lpstr>
      <vt:lpstr>Calibri</vt:lpstr>
      <vt:lpstr>Franklin Gothic Book</vt:lpstr>
      <vt:lpstr>Franklin Gothic Medium</vt:lpstr>
      <vt:lpstr>Wingdings</vt:lpstr>
      <vt:lpstr>Wingdings 2</vt:lpstr>
      <vt:lpstr>旅程</vt:lpstr>
      <vt:lpstr>就愛和你答喙鼓</vt:lpstr>
      <vt:lpstr>先來個小遊戲吧!</vt:lpstr>
      <vt:lpstr>PowerPoint 簡報</vt:lpstr>
      <vt:lpstr>1.甚麼是&lt;答喙鼓&gt;? 2.&lt;答喙鼓&gt;和&lt;相聲&gt;有甚麼不一樣?</vt:lpstr>
      <vt:lpstr>比較看看喔! 來聽一段&lt;答喙鼓&gt;</vt:lpstr>
      <vt:lpstr>比較看看喔! 再聽一段&lt;相聲&gt;</vt:lpstr>
      <vt:lpstr>                      ～簡單來說~ 1.答喙鼓(也叫做鬥嘴鼓)是屬於台語的說唱藝術。 2.相聲基本上以國語為主。 3.答喙鼓的取材很廣。 4.鬥喙鼓的藝術含有諷刺、歌頌、宣傳、娛樂四個主要功能。</vt:lpstr>
      <vt:lpstr>表演&lt;答喙鼓&gt; 訣竅1：放鬆與發聲 獅子和包子</vt:lpstr>
      <vt:lpstr>表演&lt;答喙鼓&gt; 訣竅2：控制吹氣與呼吸</vt:lpstr>
      <vt:lpstr>表演&lt;答喙鼓&gt; 訣竅3：嘴巴要打開！ 聲音想在遠方~</vt:lpstr>
      <vt:lpstr>表演&lt;答喙鼓&gt; 訣竅4：說學逗唱樣樣精</vt:lpstr>
      <vt:lpstr>&lt;說學逗唱&gt;練習(一)</vt:lpstr>
      <vt:lpstr>&lt;說學逗唱&gt;練習(二)</vt:lpstr>
      <vt:lpstr>&lt;說學逗唱&gt;練習(三)</vt:lpstr>
      <vt:lpstr>表演&lt;答喙鼓&gt; 訣竅5：練練你的咬字與發音(一)～ </vt:lpstr>
      <vt:lpstr>表演&lt;答喙鼓&gt; 訣竅5：練練你的咬字與發音(二)～ </vt:lpstr>
      <vt:lpstr>表演&lt;答喙鼓&gt; 訣竅6：簡單的道具</vt:lpstr>
      <vt:lpstr>表演&lt;答喙鼓&gt; 訣竅7：編寫有趣的劇本</vt:lpstr>
      <vt:lpstr>關於答喙鼓，你學到了甚麼呢？</vt:lpstr>
      <vt:lpstr>別忘了~ 好笑!!! 是答喙鼓的靈魂！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Windows 使用者</cp:lastModifiedBy>
  <cp:revision>157</cp:revision>
  <cp:lastPrinted>2015-11-11T04:53:37Z</cp:lastPrinted>
  <dcterms:created xsi:type="dcterms:W3CDTF">2015-10-28T08:06:46Z</dcterms:created>
  <dcterms:modified xsi:type="dcterms:W3CDTF">2019-10-14T00:46:56Z</dcterms:modified>
</cp:coreProperties>
</file>