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9E0F-5492-4EC0-894E-C46BE01F5A4E}" type="datetimeFigureOut">
              <a:rPr lang="zh-TW" altLang="en-US"/>
              <a:pPr>
                <a:defRPr/>
              </a:pPr>
              <a:t>2019/10/18</a:t>
            </a:fld>
            <a:endParaRPr lang="zh-TW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03D7B2A0-68C1-406E-AAE5-EE0DB17E7F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1F6F5-24D6-41EA-B7BD-F2C33BDF4A47}" type="datetimeFigureOut">
              <a:rPr lang="zh-TW" altLang="en-US"/>
              <a:pPr>
                <a:defRPr/>
              </a:pPr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6AF96-ADE3-4CB3-A040-2198F89921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1F49-D0D4-4536-8852-3FF9DB1B88E4}" type="datetimeFigureOut">
              <a:rPr lang="zh-TW" altLang="en-US"/>
              <a:pPr>
                <a:defRPr/>
              </a:pPr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D732-CB3C-48EA-AF55-08472F4D0C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1D9D-725A-4518-B1F5-862A2DAFFBD8}" type="datetimeFigureOut">
              <a:rPr lang="zh-TW" altLang="en-US"/>
              <a:pPr>
                <a:defRPr/>
              </a:pPr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F56C-7405-4286-B943-5063835ADA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EEFEF-2116-497A-B3B8-CB131B19A492}" type="datetimeFigureOut">
              <a:rPr lang="zh-TW" altLang="en-US"/>
              <a:pPr>
                <a:defRPr/>
              </a:pPr>
              <a:t>2019/10/18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3AA23895-126D-4FF8-B9A9-448DA7EF92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C3CDB-BB16-447B-A73D-BC52019A432F}" type="datetimeFigureOut">
              <a:rPr lang="zh-TW" altLang="en-US"/>
              <a:pPr>
                <a:defRPr/>
              </a:pPr>
              <a:t>2019/10/18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B2B1-B828-43FC-8BAE-47F51705BD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C3E4-F247-48F9-B6DC-814A7382BDB2}" type="datetimeFigureOut">
              <a:rPr lang="zh-TW" altLang="en-US"/>
              <a:pPr>
                <a:defRPr/>
              </a:pPr>
              <a:t>2019/10/18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3558-BE01-4621-94ED-5ACAA8395F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E3A1-301A-424B-836F-C81A3080677E}" type="datetimeFigureOut">
              <a:rPr lang="zh-TW" altLang="en-US"/>
              <a:pPr>
                <a:defRPr/>
              </a:pPr>
              <a:t>2019/10/18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E8CBF-D634-4FE7-BEF1-30B70C1D4F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9E07-B562-41FC-89B0-1C5104D74952}" type="datetimeFigureOut">
              <a:rPr lang="zh-TW" altLang="en-US"/>
              <a:pPr>
                <a:defRPr/>
              </a:pPr>
              <a:t>2019/10/18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1037F-FE0B-472C-98F1-C4D89042C5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223F-B818-4427-B9A3-FFD32495875A}" type="datetimeFigureOut">
              <a:rPr lang="zh-TW" altLang="en-US"/>
              <a:pPr>
                <a:defRPr/>
              </a:pPr>
              <a:t>2019/10/18</a:t>
            </a:fld>
            <a:endParaRPr lang="zh-TW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4907-94B6-4C0C-9C1C-E076CDFE97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D5807-9826-47C2-8926-21D28DEAD942}" type="datetimeFigureOut">
              <a:rPr lang="zh-TW" altLang="en-US"/>
              <a:pPr>
                <a:defRPr/>
              </a:pPr>
              <a:t>2019/10/18</a:t>
            </a:fld>
            <a:endParaRPr lang="zh-TW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3E2C-B44C-4BB3-832E-C8F273312D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40DAD5-5290-4353-B20F-D816419631C1}" type="datetimeFigureOut">
              <a:rPr lang="zh-TW" altLang="en-US"/>
              <a:pPr>
                <a:defRPr/>
              </a:pPr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AAC356F8-04BA-41B2-A08D-E7C8DB22AC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69" r:id="rId7"/>
    <p:sldLayoutId id="2147483674" r:id="rId8"/>
    <p:sldLayoutId id="2147483675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zh-tw/%E8%88%9E%E7%8D%85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8%88%9E%E7%8D%85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88%B2%E6%9B%B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h.wikipedia.org/wiki/%E8%88%9E%E7%8D%85" TargetMode="External"/><Relationship Id="rId4" Type="http://schemas.openxmlformats.org/officeDocument/2006/relationships/hyperlink" Target="https://zh.wikipedia.org/wiki/%E8%87%89%E8%AD%9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rog1OB8eY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.news.yahoo.com/%E5%AE%A2%E5%AE%B6%E7%8D%85%E9%8A%9C%E7%A1%AC%E5%B9%A3-%E5%9C%96-112303414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zh-tw/%E8%88%9E%E7%8D%8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zh-tw/%E8%88%9E%E7%8D%8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juhistorian2011.pixnet.net/blog/post/108929542-%E6%9D%B1%E6%96%B9%E9%A9%85%E9%82%AA%E7%9A%84%E8%97%9D%E8%A1%93-%E8%88%9E%E7%8D%8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51560" y="-1118937"/>
            <a:ext cx="9966960" cy="5775159"/>
          </a:xfr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6600"/>
              </a:spcBef>
              <a:spcAft>
                <a:spcPts val="0"/>
              </a:spcAft>
              <a:defRPr/>
            </a:pPr>
            <a:r>
              <a:rPr lang="zh-TW" altLang="en-US" sz="8000" dirty="0" smtClean="0">
                <a:latin typeface="+mn-ea"/>
                <a:ea typeface="+mn-ea"/>
              </a:rPr>
              <a:t>機布客獅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~</a:t>
            </a:r>
            <a:r>
              <a:rPr lang="zh-TW" altLang="en-US" dirty="0" smtClean="0"/>
              <a:t>認識家鄉客家獅</a:t>
            </a:r>
            <a:endParaRPr lang="zh-TW" altLang="en-US" dirty="0"/>
          </a:p>
        </p:txBody>
      </p:sp>
      <p:sp>
        <p:nvSpPr>
          <p:cNvPr id="13314" name="副標題 2"/>
          <p:cNvSpPr>
            <a:spLocks noGrp="1"/>
          </p:cNvSpPr>
          <p:nvPr>
            <p:ph type="subTitle" idx="1"/>
          </p:nvPr>
        </p:nvSpPr>
        <p:spPr>
          <a:xfrm>
            <a:off x="1382713" y="4749800"/>
            <a:ext cx="5895975" cy="1069975"/>
          </a:xfrm>
        </p:spPr>
        <p:txBody>
          <a:bodyPr/>
          <a:lstStyle/>
          <a:p>
            <a:r>
              <a:rPr lang="en-US" altLang="zh-TW" smtClean="0"/>
              <a:t>~~~~~~~~~~~~~</a:t>
            </a:r>
            <a:r>
              <a:rPr lang="zh-TW" altLang="en-US" smtClean="0"/>
              <a:t>機不可失</a:t>
            </a:r>
            <a:r>
              <a:rPr lang="en-US" altLang="zh-TW" smtClean="0"/>
              <a:t>~~~~~~~~~~~~~</a:t>
            </a:r>
            <a:endParaRPr lang="zh-TW" altLang="en-US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20802080">
            <a:off x="8104051" y="3570230"/>
            <a:ext cx="3538702" cy="2654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4830" y="596348"/>
            <a:ext cx="1123122" cy="55559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藏族雪</a:t>
            </a:r>
            <a:r>
              <a:rPr lang="zh-TW" altLang="en-US" dirty="0" smtClean="0"/>
              <a:t>獅</a:t>
            </a:r>
            <a:r>
              <a:rPr lang="zh-TW" altLang="en-US" dirty="0"/>
              <a:t>舞</a:t>
            </a:r>
            <a:endParaRPr lang="zh-TW" altLang="en-US" dirty="0"/>
          </a:p>
        </p:txBody>
      </p:sp>
      <p:pic>
        <p:nvPicPr>
          <p:cNvPr id="22530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1" name="矩形 2"/>
          <p:cNvSpPr>
            <a:spLocks noChangeArrowheads="1"/>
          </p:cNvSpPr>
          <p:nvPr/>
        </p:nvSpPr>
        <p:spPr bwMode="auto">
          <a:xfrm>
            <a:off x="3932238" y="6276975"/>
            <a:ext cx="50196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dirty="0">
                <a:latin typeface="Rockwell" pitchFamily="18" charset="0"/>
                <a:ea typeface="標楷體" pitchFamily="65" charset="-120"/>
                <a:hlinkClick r:id="rId3"/>
              </a:rPr>
              <a:t>摘錄自</a:t>
            </a:r>
            <a:r>
              <a:rPr kumimoji="0" lang="en-US" altLang="zh-TW" dirty="0">
                <a:latin typeface="Rockwell" pitchFamily="18" charset="0"/>
                <a:ea typeface="標楷體" pitchFamily="65" charset="-120"/>
                <a:hlinkClick r:id="rId3"/>
              </a:rPr>
              <a:t>https://www.wikiwand.com/zh-tw/</a:t>
            </a:r>
            <a:r>
              <a:rPr kumimoji="0" lang="zh-TW" altLang="en-US" dirty="0">
                <a:latin typeface="Rockwell" pitchFamily="18" charset="0"/>
                <a:ea typeface="標楷體" pitchFamily="65" charset="-120"/>
                <a:hlinkClick r:id="rId3"/>
              </a:rPr>
              <a:t>舞獅</a:t>
            </a:r>
            <a:endParaRPr kumimoji="0" lang="zh-TW" altLang="en-US" dirty="0">
              <a:latin typeface="Rockwell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98126" y="484632"/>
            <a:ext cx="2562373" cy="9923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圈圈看</a:t>
            </a:r>
            <a:endParaRPr lang="zh-TW" altLang="en-US" dirty="0"/>
          </a:p>
        </p:txBody>
      </p:sp>
      <p:pic>
        <p:nvPicPr>
          <p:cNvPr id="2355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0113" y="407988"/>
            <a:ext cx="2254250" cy="2254250"/>
          </a:xfrm>
        </p:spPr>
      </p:pic>
      <p:pic>
        <p:nvPicPr>
          <p:cNvPr id="23555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3" y="484188"/>
            <a:ext cx="2998787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圖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1225" y="2044700"/>
            <a:ext cx="2867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圖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500" y="2662238"/>
            <a:ext cx="257968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圖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9100" y="3254375"/>
            <a:ext cx="32178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圖片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7850" y="4156075"/>
            <a:ext cx="38766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圖片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6613" y="4722813"/>
            <a:ext cx="28463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圖片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22788" y="4722813"/>
            <a:ext cx="225266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38125" y="109538"/>
            <a:ext cx="10899775" cy="1609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FF0000"/>
                </a:solidFill>
              </a:rPr>
              <a:t>客家獅中的青獅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文的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和黃</a:t>
            </a:r>
            <a:r>
              <a:rPr lang="zh-TW" altLang="en-US" dirty="0">
                <a:solidFill>
                  <a:srgbClr val="FF0000"/>
                </a:solidFill>
              </a:rPr>
              <a:t>獅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武的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45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7350" y="1262063"/>
            <a:ext cx="11530013" cy="5476875"/>
          </a:xfrm>
        </p:spPr>
        <p:txBody>
          <a:bodyPr/>
          <a:lstStyle/>
          <a:p>
            <a:endParaRPr lang="zh-TW" altLang="zh-TW" smtClean="0"/>
          </a:p>
        </p:txBody>
      </p:sp>
      <p:sp>
        <p:nvSpPr>
          <p:cNvPr id="24579" name="Text Box 1032"/>
          <p:cNvSpPr txBox="1">
            <a:spLocks noChangeArrowheads="1"/>
          </p:cNvSpPr>
          <p:nvPr/>
        </p:nvSpPr>
        <p:spPr bwMode="auto">
          <a:xfrm>
            <a:off x="387350" y="5668963"/>
            <a:ext cx="5527675" cy="954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>
                <a:solidFill>
                  <a:schemeClr val="accent2"/>
                </a:solidFill>
                <a:latin typeface="Rockwell" pitchFamily="18" charset="0"/>
                <a:ea typeface="標楷體" pitchFamily="65" charset="-120"/>
              </a:rPr>
              <a:t>青獅</a:t>
            </a:r>
            <a:r>
              <a:rPr kumimoji="0" lang="en-US" altLang="zh-TW" sz="2800">
                <a:solidFill>
                  <a:schemeClr val="accent2"/>
                </a:solidFill>
                <a:latin typeface="Rockwell" pitchFamily="18" charset="0"/>
                <a:ea typeface="標楷體" pitchFamily="65" charset="-120"/>
              </a:rPr>
              <a:t>(</a:t>
            </a:r>
            <a:r>
              <a:rPr kumimoji="0" lang="zh-TW" altLang="zh-TW" sz="2800">
                <a:latin typeface="Rockwell" pitchFamily="18" charset="0"/>
                <a:ea typeface="標楷體" pitchFamily="65" charset="-120"/>
              </a:rPr>
              <a:t>青色代表多財多富、招財進寶、圓滿如意</a:t>
            </a:r>
            <a:r>
              <a:rPr kumimoji="0" lang="en-US" altLang="zh-TW" sz="2800">
                <a:solidFill>
                  <a:schemeClr val="accent2"/>
                </a:solidFill>
                <a:latin typeface="Rockwell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24580" name="Rectangle 1036"/>
          <p:cNvSpPr>
            <a:spLocks noChangeArrowheads="1"/>
          </p:cNvSpPr>
          <p:nvPr/>
        </p:nvSpPr>
        <p:spPr bwMode="auto">
          <a:xfrm>
            <a:off x="6184900" y="5668963"/>
            <a:ext cx="57324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>
                <a:solidFill>
                  <a:schemeClr val="accent2"/>
                </a:solidFill>
                <a:latin typeface="Rockwell" pitchFamily="18" charset="0"/>
                <a:ea typeface="標楷體" pitchFamily="65" charset="-120"/>
              </a:rPr>
              <a:t>黃獅</a:t>
            </a:r>
            <a:r>
              <a:rPr kumimoji="0" lang="en-US" altLang="zh-TW" sz="2800">
                <a:solidFill>
                  <a:schemeClr val="accent2"/>
                </a:solidFill>
                <a:latin typeface="Rockwell" pitchFamily="18" charset="0"/>
                <a:ea typeface="標楷體" pitchFamily="65" charset="-120"/>
              </a:rPr>
              <a:t>(</a:t>
            </a:r>
            <a:r>
              <a:rPr kumimoji="0" lang="zh-TW" altLang="zh-TW" sz="2800">
                <a:latin typeface="Rockwell" pitchFamily="18" charset="0"/>
                <a:ea typeface="標楷體" pitchFamily="65" charset="-120"/>
              </a:rPr>
              <a:t>黃色則是多福多壽、吉祥如意的象徵</a:t>
            </a:r>
            <a:r>
              <a:rPr kumimoji="0" lang="en-US" altLang="zh-TW" sz="2800">
                <a:solidFill>
                  <a:schemeClr val="accent2"/>
                </a:solidFill>
                <a:latin typeface="Rockwell" pitchFamily="18" charset="0"/>
                <a:ea typeface="標楷體" pitchFamily="65" charset="-120"/>
              </a:rPr>
              <a:t>)</a:t>
            </a:r>
          </a:p>
        </p:txBody>
      </p:sp>
      <p:pic>
        <p:nvPicPr>
          <p:cNvPr id="2458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1262063"/>
            <a:ext cx="5719763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262063"/>
            <a:ext cx="5732463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575" y="1816100"/>
            <a:ext cx="60007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7675563" y="1946275"/>
            <a:ext cx="23828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solidFill>
                  <a:srgbClr val="FF0000"/>
                </a:solidFill>
                <a:latin typeface="Rockwell" pitchFamily="18" charset="0"/>
                <a:ea typeface="標楷體" pitchFamily="65" charset="-120"/>
              </a:rPr>
              <a:t>火焰</a:t>
            </a:r>
            <a:r>
              <a:rPr kumimoji="0" lang="en-US" altLang="zh-TW" sz="3200">
                <a:solidFill>
                  <a:srgbClr val="FF0000"/>
                </a:solidFill>
                <a:latin typeface="Rockwell" pitchFamily="18" charset="0"/>
                <a:ea typeface="標楷體" pitchFamily="65" charset="-120"/>
              </a:rPr>
              <a:t>:</a:t>
            </a:r>
            <a:r>
              <a:rPr kumimoji="0" lang="zh-TW" altLang="en-US" sz="3200">
                <a:solidFill>
                  <a:schemeClr val="accent2"/>
                </a:solidFill>
                <a:latin typeface="Rockwell" pitchFamily="18" charset="0"/>
                <a:ea typeface="標楷體" pitchFamily="65" charset="-120"/>
              </a:rPr>
              <a:t>代表氣勢旺盛</a:t>
            </a:r>
            <a:r>
              <a:rPr kumimoji="0" lang="en-US" altLang="zh-TW" sz="3200">
                <a:solidFill>
                  <a:schemeClr val="accent2"/>
                </a:solidFill>
                <a:latin typeface="Rockwell" pitchFamily="18" charset="0"/>
                <a:ea typeface="標楷體" pitchFamily="65" charset="-120"/>
              </a:rPr>
              <a:t>,</a:t>
            </a:r>
            <a:r>
              <a:rPr kumimoji="0" lang="zh-TW" altLang="en-US" sz="3200">
                <a:solidFill>
                  <a:schemeClr val="accent2"/>
                </a:solidFill>
                <a:latin typeface="Rockwell" pitchFamily="18" charset="0"/>
                <a:ea typeface="標楷體" pitchFamily="65" charset="-120"/>
              </a:rPr>
              <a:t>火光衝天</a:t>
            </a:r>
            <a:r>
              <a:rPr kumimoji="0" lang="en-US" altLang="zh-TW" sz="3200">
                <a:solidFill>
                  <a:schemeClr val="accent2"/>
                </a:solidFill>
                <a:latin typeface="Rockwell" pitchFamily="18" charset="0"/>
                <a:ea typeface="標楷體" pitchFamily="65" charset="-120"/>
              </a:rPr>
              <a:t>.</a:t>
            </a:r>
          </a:p>
        </p:txBody>
      </p:sp>
      <p:sp>
        <p:nvSpPr>
          <p:cNvPr id="25603" name="AutoShape 7"/>
          <p:cNvSpPr>
            <a:spLocks noChangeArrowheads="1"/>
          </p:cNvSpPr>
          <p:nvPr/>
        </p:nvSpPr>
        <p:spPr bwMode="auto">
          <a:xfrm>
            <a:off x="6640513" y="3390900"/>
            <a:ext cx="2133600" cy="1295400"/>
          </a:xfrm>
          <a:custGeom>
            <a:avLst/>
            <a:gdLst>
              <a:gd name="T0" fmla="*/ 1524042 w 21600"/>
              <a:gd name="T1" fmla="*/ 0 h 21600"/>
              <a:gd name="T2" fmla="*/ 914386 w 21600"/>
              <a:gd name="T3" fmla="*/ 431800 h 21600"/>
              <a:gd name="T4" fmla="*/ 0 w 21600"/>
              <a:gd name="T5" fmla="*/ 1079560 h 21600"/>
              <a:gd name="T6" fmla="*/ 914386 w 21600"/>
              <a:gd name="T7" fmla="*/ 1295400 h 21600"/>
              <a:gd name="T8" fmla="*/ 1828772 w 21600"/>
              <a:gd name="T9" fmla="*/ 899583 h 21600"/>
              <a:gd name="T10" fmla="*/ 2133600 w 21600"/>
              <a:gd name="T11" fmla="*/ 4318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5604" name="Picture 8" descr="img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9575" y="304800"/>
            <a:ext cx="86566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10"/>
          <p:cNvSpPr txBox="1">
            <a:spLocks noGrp="1" noChangeArrowheads="1"/>
          </p:cNvSpPr>
          <p:nvPr>
            <p:ph type="title"/>
          </p:nvPr>
        </p:nvSpPr>
        <p:spPr>
          <a:xfrm>
            <a:off x="2654300" y="477838"/>
            <a:ext cx="6807200" cy="1052512"/>
          </a:xfrm>
          <a:solidFill>
            <a:schemeClr val="accent1"/>
          </a:solidFill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B0F0"/>
                </a:solidFill>
              </a:rPr>
              <a:t>獅頭圖案標誌的涵義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1989138"/>
            <a:ext cx="57610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4176" y="3368848"/>
            <a:ext cx="3113003" cy="2310064"/>
          </a:xfrm>
          <a:solidFill>
            <a:srgbClr val="FFFF00"/>
          </a:solidFill>
        </p:spPr>
        <p:txBody>
          <a:bodyPr/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正宗的七星與八卦</a:t>
            </a:r>
            <a:r>
              <a:rPr lang="en-US" altLang="zh-TW" sz="3600" dirty="0" smtClean="0">
                <a:solidFill>
                  <a:srgbClr val="FF0000"/>
                </a:solidFill>
              </a:rPr>
              <a:t>,</a:t>
            </a:r>
            <a:r>
              <a:rPr lang="zh-TW" altLang="en-US" sz="3600" dirty="0" smtClean="0">
                <a:solidFill>
                  <a:srgbClr val="FF0000"/>
                </a:solidFill>
              </a:rPr>
              <a:t>有驅邪作用</a:t>
            </a:r>
            <a:r>
              <a:rPr lang="en-US" altLang="zh-TW" sz="36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5638800" y="121126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zh-TW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6628" name="AutoShape 6"/>
          <p:cNvSpPr>
            <a:spLocks noChangeArrowheads="1"/>
          </p:cNvSpPr>
          <p:nvPr/>
        </p:nvSpPr>
        <p:spPr bwMode="auto">
          <a:xfrm>
            <a:off x="5087938" y="1931988"/>
            <a:ext cx="4302125" cy="1082675"/>
          </a:xfrm>
          <a:prstGeom prst="curvedDownArrow">
            <a:avLst>
              <a:gd name="adj1" fmla="val 73383"/>
              <a:gd name="adj2" fmla="val 14674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pic>
        <p:nvPicPr>
          <p:cNvPr id="26629" name="Picture 7" descr="img9"/>
          <p:cNvPicPr>
            <a:picLocks noGrp="1" noChangeAspect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8600"/>
            <a:ext cx="7848600" cy="1371600"/>
          </a:xfrm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3505200" y="381000"/>
            <a:ext cx="54102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zh-TW" altLang="en-US" sz="4400">
                <a:solidFill>
                  <a:srgbClr val="00B0F0"/>
                </a:solidFill>
                <a:latin typeface="Times New Roman" pitchFamily="18" charset="0"/>
              </a:rPr>
              <a:t>獅頭圖案標誌的涵義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475" y="1371600"/>
            <a:ext cx="611981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71090" y="3308350"/>
            <a:ext cx="3146090" cy="25273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zh-TW" altLang="en-US" sz="3000" dirty="0" smtClean="0">
                <a:solidFill>
                  <a:srgbClr val="FF0000"/>
                </a:solidFill>
              </a:rPr>
              <a:t>額上畫</a:t>
            </a:r>
            <a:r>
              <a:rPr lang="en-US" altLang="zh-TW" sz="3000" dirty="0" smtClean="0">
                <a:solidFill>
                  <a:srgbClr val="FF0000"/>
                </a:solidFill>
              </a:rPr>
              <a:t>(</a:t>
            </a:r>
            <a:r>
              <a:rPr lang="zh-TW" altLang="en-US" sz="3000" dirty="0" smtClean="0">
                <a:solidFill>
                  <a:srgbClr val="FF0000"/>
                </a:solidFill>
              </a:rPr>
              <a:t>王</a:t>
            </a:r>
            <a:r>
              <a:rPr lang="en-US" altLang="zh-TW" sz="3000" dirty="0" smtClean="0">
                <a:solidFill>
                  <a:srgbClr val="FF0000"/>
                </a:solidFill>
              </a:rPr>
              <a:t>)</a:t>
            </a:r>
            <a:r>
              <a:rPr lang="zh-TW" altLang="en-US" sz="3000" dirty="0" smtClean="0">
                <a:solidFill>
                  <a:srgbClr val="FF0000"/>
                </a:solidFill>
              </a:rPr>
              <a:t>字</a:t>
            </a:r>
            <a:r>
              <a:rPr lang="en-US" altLang="zh-TW" sz="3000" dirty="0" smtClean="0">
                <a:solidFill>
                  <a:srgbClr val="FF0000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zh-TW" altLang="en-US" sz="3000" dirty="0" smtClean="0">
                <a:solidFill>
                  <a:srgbClr val="FF0000"/>
                </a:solidFill>
              </a:rPr>
              <a:t>表示</a:t>
            </a:r>
            <a:r>
              <a:rPr lang="en-US" altLang="zh-TW" sz="3000" dirty="0" smtClean="0">
                <a:solidFill>
                  <a:srgbClr val="FF0000"/>
                </a:solidFill>
              </a:rPr>
              <a:t>(</a:t>
            </a:r>
            <a:r>
              <a:rPr lang="zh-TW" altLang="en-US" sz="3000" dirty="0" smtClean="0">
                <a:solidFill>
                  <a:srgbClr val="FF0000"/>
                </a:solidFill>
              </a:rPr>
              <a:t>百獸之王</a:t>
            </a:r>
            <a:r>
              <a:rPr lang="en-US" altLang="zh-TW" sz="3000" dirty="0" smtClean="0">
                <a:solidFill>
                  <a:srgbClr val="FF0000"/>
                </a:solidFill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        (</a:t>
            </a:r>
            <a:r>
              <a:rPr lang="zh-TW" altLang="en-US" sz="3000" dirty="0" smtClean="0">
                <a:solidFill>
                  <a:srgbClr val="FF0000"/>
                </a:solidFill>
              </a:rPr>
              <a:t>唯我獨尊</a:t>
            </a:r>
            <a:r>
              <a:rPr lang="en-US" altLang="zh-TW" sz="3000" dirty="0" smtClean="0">
                <a:solidFill>
                  <a:srgbClr val="FF0000"/>
                </a:solidFill>
              </a:rPr>
              <a:t>),</a:t>
            </a:r>
          </a:p>
          <a:p>
            <a:pPr>
              <a:lnSpc>
                <a:spcPct val="80000"/>
              </a:lnSpc>
            </a:pPr>
            <a:r>
              <a:rPr lang="zh-TW" altLang="en-US" sz="3000" dirty="0" smtClean="0">
                <a:solidFill>
                  <a:srgbClr val="FF0000"/>
                </a:solidFill>
              </a:rPr>
              <a:t>另外有畫雙龍者</a:t>
            </a:r>
            <a:r>
              <a:rPr lang="en-US" altLang="zh-TW" sz="3000" dirty="0" smtClean="0">
                <a:solidFill>
                  <a:srgbClr val="FF0000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zh-TW" altLang="en-US" sz="3000" dirty="0" smtClean="0">
                <a:solidFill>
                  <a:srgbClr val="FF0000"/>
                </a:solidFill>
              </a:rPr>
              <a:t>是吉祥的象徵</a:t>
            </a:r>
            <a:r>
              <a:rPr lang="en-US" altLang="zh-TW" sz="3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5638800" y="121126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zh-TW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7652" name="AutoShape 10"/>
          <p:cNvSpPr>
            <a:spLocks noChangeArrowheads="1"/>
          </p:cNvSpPr>
          <p:nvPr/>
        </p:nvSpPr>
        <p:spPr bwMode="auto">
          <a:xfrm flipV="1">
            <a:off x="5735638" y="2163763"/>
            <a:ext cx="4246562" cy="811212"/>
          </a:xfrm>
          <a:custGeom>
            <a:avLst/>
            <a:gdLst>
              <a:gd name="T0" fmla="*/ 3033112 w 21600"/>
              <a:gd name="T1" fmla="*/ 0 h 21600"/>
              <a:gd name="T2" fmla="*/ 1819789 w 21600"/>
              <a:gd name="T3" fmla="*/ 270619 h 21600"/>
              <a:gd name="T4" fmla="*/ 0 w 21600"/>
              <a:gd name="T5" fmla="*/ 676585 h 21600"/>
              <a:gd name="T6" fmla="*/ 1819789 w 21600"/>
              <a:gd name="T7" fmla="*/ 811857 h 21600"/>
              <a:gd name="T8" fmla="*/ 3639577 w 21600"/>
              <a:gd name="T9" fmla="*/ 563790 h 21600"/>
              <a:gd name="T10" fmla="*/ 4246239 w 21600"/>
              <a:gd name="T11" fmla="*/ 27061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7653" name="Picture 11" descr="img9"/>
          <p:cNvPicPr>
            <a:picLocks noGrp="1" noChangeAspect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2400"/>
            <a:ext cx="7696200" cy="1371600"/>
          </a:xfrm>
        </p:spPr>
      </p:pic>
      <p:sp>
        <p:nvSpPr>
          <p:cNvPr id="27654" name="Text Box 12"/>
          <p:cNvSpPr txBox="1">
            <a:spLocks noChangeArrowheads="1"/>
          </p:cNvSpPr>
          <p:nvPr/>
        </p:nvSpPr>
        <p:spPr bwMode="auto">
          <a:xfrm>
            <a:off x="3429000" y="304800"/>
            <a:ext cx="54864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zh-TW" altLang="en-US" sz="4400">
                <a:solidFill>
                  <a:srgbClr val="00B0F0"/>
                </a:solidFill>
                <a:latin typeface="Times New Roman" pitchFamily="18" charset="0"/>
              </a:rPr>
              <a:t>獅頭圖案標誌的涵義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9975" y="355600"/>
            <a:ext cx="10058400" cy="11017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cap="none" smtClean="0">
                <a:solidFill>
                  <a:schemeClr val="tx1"/>
                </a:solidFill>
                <a:ea typeface="新細明體" charset="-120"/>
              </a:rPr>
              <a:t>猜猜看這是什麼</a:t>
            </a:r>
            <a:r>
              <a:rPr lang="en-US" altLang="zh-TW" cap="none" smtClean="0">
                <a:solidFill>
                  <a:schemeClr val="tx1"/>
                </a:solidFill>
                <a:ea typeface="新細明體" charset="-120"/>
              </a:rPr>
              <a:t>?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pic>
        <p:nvPicPr>
          <p:cNvPr id="32772" name="Picture 4" descr="V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1546225"/>
            <a:ext cx="9320212" cy="491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52018" y="1542600"/>
            <a:ext cx="8548593" cy="30358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各地的舞獅</a:t>
            </a:r>
            <a:endParaRPr lang="zh-TW" altLang="en-US" dirty="0"/>
          </a:p>
        </p:txBody>
      </p:sp>
      <p:sp>
        <p:nvSpPr>
          <p:cNvPr id="14338" name="副標題 2"/>
          <p:cNvSpPr>
            <a:spLocks noGrp="1"/>
          </p:cNvSpPr>
          <p:nvPr>
            <p:ph type="subTitle" idx="1"/>
          </p:nvPr>
        </p:nvSpPr>
        <p:spPr>
          <a:xfrm>
            <a:off x="1069975" y="4389438"/>
            <a:ext cx="7891463" cy="1069975"/>
          </a:xfrm>
        </p:spPr>
        <p:txBody>
          <a:bodyPr/>
          <a:lstStyle/>
          <a:p>
            <a:endParaRPr lang="en-US" altLang="zh-TW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" y="4389120"/>
            <a:ext cx="4389120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75558" y="4227641"/>
            <a:ext cx="4107223" cy="261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1" y="0"/>
            <a:ext cx="4078705" cy="135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81526" y="4392233"/>
            <a:ext cx="3694032" cy="246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 cstate="print">
            <a:extLst/>
          </a:blip>
          <a:srcRect b="30672"/>
          <a:stretch/>
        </p:blipFill>
        <p:spPr>
          <a:xfrm>
            <a:off x="8386011" y="1"/>
            <a:ext cx="3805989" cy="135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內容版面配置區 3"/>
          <p:cNvPicPr>
            <a:picLocks noChangeAspect="1"/>
          </p:cNvPicPr>
          <p:nvPr/>
        </p:nvPicPr>
        <p:blipFill rotWithShape="1">
          <a:blip r:embed="rId7" cstate="print">
            <a:extLst/>
          </a:blip>
          <a:srcRect r="9091"/>
          <a:stretch/>
        </p:blipFill>
        <p:spPr>
          <a:xfrm>
            <a:off x="-1" y="1359567"/>
            <a:ext cx="2307877" cy="302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8" cstate="print">
            <a:extLst/>
          </a:blip>
          <a:srcRect b="31093"/>
          <a:stretch/>
        </p:blipFill>
        <p:spPr>
          <a:xfrm>
            <a:off x="4078703" y="0"/>
            <a:ext cx="4307307" cy="135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內容版面配置區 3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8875828" y="1332668"/>
            <a:ext cx="3306953" cy="296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91996" y="347870"/>
            <a:ext cx="3942257" cy="17461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北獅</a:t>
            </a:r>
            <a:endParaRPr lang="zh-TW" altLang="en-US" dirty="0"/>
          </a:p>
        </p:txBody>
      </p:sp>
      <p:pic>
        <p:nvPicPr>
          <p:cNvPr id="15362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92088"/>
            <a:ext cx="5875338" cy="5875337"/>
          </a:xfrm>
        </p:spPr>
      </p:pic>
      <p:sp>
        <p:nvSpPr>
          <p:cNvPr id="15363" name="矩形 4"/>
          <p:cNvSpPr>
            <a:spLocks noChangeArrowheads="1"/>
          </p:cNvSpPr>
          <p:nvPr/>
        </p:nvSpPr>
        <p:spPr bwMode="auto">
          <a:xfrm>
            <a:off x="1757363" y="6127750"/>
            <a:ext cx="909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Rockwell" pitchFamily="18" charset="0"/>
                <a:ea typeface="標楷體" pitchFamily="65" charset="-120"/>
                <a:hlinkClick r:id="rId3"/>
              </a:rPr>
              <a:t>摘錄自</a:t>
            </a:r>
            <a:r>
              <a:rPr kumimoji="0" lang="en-US" altLang="zh-TW">
                <a:latin typeface="Rockwell" pitchFamily="18" charset="0"/>
                <a:ea typeface="標楷體" pitchFamily="65" charset="-120"/>
                <a:hlinkClick r:id="rId3"/>
              </a:rPr>
              <a:t>https://zh.wikipedia.org/wiki/%E8%88%9E%E7%8D%85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88150" y="2054225"/>
            <a:ext cx="5262563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600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盛行</a:t>
            </a:r>
            <a:r>
              <a:rPr kumimoji="0" lang="zh-TW" altLang="en-US" sz="3600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kumimoji="0" lang="zh-CN" altLang="en-US" sz="3600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kumimoji="0" lang="zh-TW" altLang="en-US" sz="3600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r>
              <a:rPr kumimoji="0" lang="zh-TW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kumimoji="0"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江以北</a:t>
            </a:r>
            <a:r>
              <a:rPr kumimoji="0"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kumimoji="0" lang="zh-TW" altLang="en-US" sz="3600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endParaRPr kumimoji="0" lang="en-US" altLang="zh-TW" sz="3600" dirty="0">
              <a:solidFill>
                <a:srgbClr val="54545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</a:t>
            </a:r>
            <a:r>
              <a:rPr kumimoji="0" lang="zh-CN" altLang="en-US" sz="3600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统舞</a:t>
            </a:r>
            <a:r>
              <a:rPr kumimoji="0" lang="zh-TW" altLang="en-US" sz="3600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獅</a:t>
            </a:r>
            <a:r>
              <a:rPr kumimoji="0" lang="zh-CN" altLang="en-US" sz="3600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</a:t>
            </a:r>
            <a:r>
              <a:rPr kumimoji="0" lang="zh-TW" altLang="en-US" sz="3600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術</a:t>
            </a:r>
            <a:endParaRPr kumimoji="0"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59588" y="3587750"/>
            <a:ext cx="27495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rgbClr val="545454"/>
                </a:solidFill>
                <a:latin typeface="arial" panose="020B0604020202020204" pitchFamily="34" charset="0"/>
                <a:ea typeface="+mn-ea"/>
              </a:rPr>
              <a:t>臉部</a:t>
            </a:r>
            <a:r>
              <a:rPr kumimoji="0" lang="zh-TW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金色的</a:t>
            </a:r>
            <a:endParaRPr kumimoji="0" lang="zh-TW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87005" y="1438788"/>
            <a:ext cx="1404995" cy="16093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南獅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廣</a:t>
            </a:r>
            <a:r>
              <a:rPr lang="zh-TW" altLang="en-US" dirty="0" smtClean="0"/>
              <a:t>東醒</a:t>
            </a:r>
            <a:r>
              <a:rPr lang="zh-TW" altLang="en-US" dirty="0"/>
              <a:t>獅</a:t>
            </a:r>
          </a:p>
        </p:txBody>
      </p:sp>
      <p:pic>
        <p:nvPicPr>
          <p:cNvPr id="16386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8500" y="49213"/>
            <a:ext cx="8878888" cy="5997575"/>
          </a:xfrm>
        </p:spPr>
      </p:pic>
      <p:sp>
        <p:nvSpPr>
          <p:cNvPr id="16387" name="矩形 2"/>
          <p:cNvSpPr>
            <a:spLocks noChangeArrowheads="1"/>
          </p:cNvSpPr>
          <p:nvPr/>
        </p:nvSpPr>
        <p:spPr bwMode="auto">
          <a:xfrm>
            <a:off x="1479550" y="974725"/>
            <a:ext cx="2309813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solidFill>
                  <a:srgbClr val="00B0F0"/>
                </a:solidFill>
                <a:ea typeface="標楷體" pitchFamily="65" charset="-120"/>
              </a:rPr>
              <a:t>二人舞一頭</a:t>
            </a:r>
            <a:endParaRPr kumimoji="0" lang="zh-TW" altLang="en-US" sz="3200">
              <a:solidFill>
                <a:srgbClr val="00B0F0"/>
              </a:solidFill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78600" y="958850"/>
            <a:ext cx="3417888" cy="64611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</a:rPr>
              <a:t>獅頭如</a:t>
            </a:r>
            <a:r>
              <a:rPr kumimoji="0" lang="zh-TW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hlinkClick r:id="rId3"/>
              </a:rPr>
              <a:t>戲曲</a:t>
            </a:r>
            <a:r>
              <a:rPr kumimoji="0" lang="zh-TW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hlinkClick r:id="rId4" tooltip="臉譜"/>
              </a:rPr>
              <a:t>臉譜</a:t>
            </a:r>
            <a:endParaRPr kumimoji="0" lang="zh-TW" altLang="en-US" sz="3600" b="1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6989763" y="1731963"/>
            <a:ext cx="2792412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chemeClr val="accent1"/>
                </a:solidFill>
                <a:ea typeface="標楷體" pitchFamily="65" charset="-120"/>
              </a:rPr>
              <a:t>眼簾、嘴和耳朵都可動</a:t>
            </a:r>
            <a:endParaRPr kumimoji="0" lang="zh-TW" altLang="en-US">
              <a:solidFill>
                <a:schemeClr val="accent1"/>
              </a:solidFill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6390" name="矩形 6"/>
          <p:cNvSpPr>
            <a:spLocks noChangeArrowheads="1"/>
          </p:cNvSpPr>
          <p:nvPr/>
        </p:nvSpPr>
        <p:spPr bwMode="auto">
          <a:xfrm>
            <a:off x="1690688" y="6116638"/>
            <a:ext cx="909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Rockwell" pitchFamily="18" charset="0"/>
                <a:ea typeface="標楷體" pitchFamily="65" charset="-120"/>
                <a:hlinkClick r:id="rId5"/>
              </a:rPr>
              <a:t>摘錄自</a:t>
            </a:r>
            <a:r>
              <a:rPr kumimoji="0" lang="en-US" altLang="zh-TW">
                <a:latin typeface="Rockwell" pitchFamily="18" charset="0"/>
                <a:ea typeface="標楷體" pitchFamily="65" charset="-120"/>
                <a:hlinkClick r:id="rId5"/>
              </a:rPr>
              <a:t>https://zh.wikipedia.org/wiki/%E8%88%9E%E7%8D%85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72598" y="496332"/>
            <a:ext cx="1152941" cy="593366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台灣傳統獅</a:t>
            </a:r>
            <a:endParaRPr lang="zh-TW" altLang="en-US" dirty="0"/>
          </a:p>
        </p:txBody>
      </p:sp>
      <p:pic>
        <p:nvPicPr>
          <p:cNvPr id="17410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2013" y="171450"/>
            <a:ext cx="6600825" cy="5911850"/>
          </a:xfrm>
        </p:spPr>
      </p:pic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2160588" y="6083300"/>
            <a:ext cx="6421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微軟正黑體" pitchFamily="34" charset="-120"/>
                <a:ea typeface="微軟正黑體" pitchFamily="34" charset="-120"/>
                <a:hlinkClick r:id="rId3"/>
              </a:rPr>
              <a:t>摘錄自</a:t>
            </a:r>
            <a:r>
              <a:rPr kumimoji="0" lang="en-US" altLang="zh-TW">
                <a:latin typeface="微軟正黑體" pitchFamily="34" charset="-120"/>
                <a:ea typeface="微軟正黑體" pitchFamily="34" charset="-120"/>
                <a:hlinkClick r:id="rId3"/>
              </a:rPr>
              <a:t>https://www.youtube.com/watch?v=yWrog1OB8eY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328613" y="854075"/>
            <a:ext cx="1547812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>
                <a:solidFill>
                  <a:srgbClr val="E62B84"/>
                </a:solidFill>
                <a:latin typeface="標楷體" pitchFamily="65" charset="-120"/>
                <a:ea typeface="標楷體" pitchFamily="65" charset="-120"/>
              </a:rPr>
              <a:t>閉口獅</a:t>
            </a:r>
            <a:endParaRPr kumimoji="0" lang="zh-TW" altLang="en-US" sz="3200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7413" name="矩形 5"/>
          <p:cNvSpPr>
            <a:spLocks noChangeArrowheads="1"/>
          </p:cNvSpPr>
          <p:nvPr/>
        </p:nvSpPr>
        <p:spPr bwMode="auto">
          <a:xfrm>
            <a:off x="328613" y="1836738"/>
            <a:ext cx="1570037" cy="1323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4400">
                <a:solidFill>
                  <a:srgbClr val="E62B84"/>
                </a:solidFill>
                <a:latin typeface="標楷體" pitchFamily="65" charset="-120"/>
                <a:ea typeface="標楷體" pitchFamily="65" charset="-120"/>
              </a:rPr>
              <a:t>獅鬚</a:t>
            </a:r>
            <a:endParaRPr kumimoji="0" lang="en-US" altLang="zh-TW" sz="4400">
              <a:solidFill>
                <a:srgbClr val="E62B84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3600">
                <a:solidFill>
                  <a:srgbClr val="E62B84"/>
                </a:solidFill>
                <a:latin typeface="標楷體" pitchFamily="65" charset="-120"/>
                <a:ea typeface="標楷體" pitchFamily="65" charset="-120"/>
              </a:rPr>
              <a:t>最長者</a:t>
            </a:r>
            <a:endParaRPr kumimoji="0" lang="zh-TW" altLang="en-US" sz="3600">
              <a:latin typeface="Rockwell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86391" y="288235"/>
            <a:ext cx="1152940" cy="593366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台灣客家獅</a:t>
            </a:r>
            <a:endParaRPr lang="zh-TW" altLang="en-US" dirty="0"/>
          </a:p>
        </p:txBody>
      </p:sp>
      <p:pic>
        <p:nvPicPr>
          <p:cNvPr id="1843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713" y="0"/>
            <a:ext cx="9444037" cy="6303963"/>
          </a:xfrm>
        </p:spPr>
      </p:pic>
      <p:sp>
        <p:nvSpPr>
          <p:cNvPr id="18435" name="矩形 4"/>
          <p:cNvSpPr>
            <a:spLocks noChangeArrowheads="1"/>
          </p:cNvSpPr>
          <p:nvPr/>
        </p:nvSpPr>
        <p:spPr bwMode="auto">
          <a:xfrm>
            <a:off x="1539875" y="6400800"/>
            <a:ext cx="8621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Rockwell" pitchFamily="18" charset="0"/>
                <a:ea typeface="標楷體" pitchFamily="65" charset="-120"/>
                <a:hlinkClick r:id="rId3"/>
              </a:rPr>
              <a:t>摘錄自</a:t>
            </a:r>
            <a:r>
              <a:rPr kumimoji="0" lang="en-US" altLang="zh-TW">
                <a:latin typeface="Rockwell" pitchFamily="18" charset="0"/>
                <a:ea typeface="標楷體" pitchFamily="65" charset="-120"/>
                <a:hlinkClick r:id="rId3"/>
              </a:rPr>
              <a:t>https://tw.news.yahoo.com/</a:t>
            </a:r>
            <a:r>
              <a:rPr kumimoji="0" lang="zh-TW" altLang="en-US">
                <a:latin typeface="Rockwell" pitchFamily="18" charset="0"/>
                <a:ea typeface="標楷體" pitchFamily="65" charset="-120"/>
                <a:hlinkClick r:id="rId3"/>
              </a:rPr>
              <a:t>客家獅銜硬幣</a:t>
            </a:r>
            <a:r>
              <a:rPr kumimoji="0" lang="en-US" altLang="zh-TW">
                <a:latin typeface="Rockwell" pitchFamily="18" charset="0"/>
                <a:ea typeface="標楷體" pitchFamily="65" charset="-120"/>
                <a:hlinkClick r:id="rId3"/>
              </a:rPr>
              <a:t>-</a:t>
            </a:r>
            <a:r>
              <a:rPr kumimoji="0" lang="zh-TW" altLang="en-US">
                <a:latin typeface="Rockwell" pitchFamily="18" charset="0"/>
                <a:ea typeface="標楷體" pitchFamily="65" charset="-120"/>
                <a:hlinkClick r:id="rId3"/>
              </a:rPr>
              <a:t>圖</a:t>
            </a:r>
            <a:r>
              <a:rPr kumimoji="0" lang="en-US" altLang="zh-TW">
                <a:latin typeface="Rockwell" pitchFamily="18" charset="0"/>
                <a:ea typeface="標楷體" pitchFamily="65" charset="-120"/>
                <a:hlinkClick r:id="rId3"/>
              </a:rPr>
              <a:t>-112303414.html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0800000" flipV="1">
            <a:off x="10618096" y="385011"/>
            <a:ext cx="1028472" cy="589196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/>
              <a:t>日本神樂</a:t>
            </a:r>
            <a:r>
              <a:rPr lang="zh-TW" altLang="en-US" sz="4400" dirty="0" smtClean="0"/>
              <a:t>系獅子 </a:t>
            </a:r>
            <a:r>
              <a:rPr lang="zh-TW" altLang="en-US" sz="4400" dirty="0" smtClean="0"/>
              <a:t>舞</a:t>
            </a:r>
            <a:endParaRPr lang="zh-TW" altLang="en-US" sz="4400" dirty="0"/>
          </a:p>
        </p:txBody>
      </p:sp>
      <p:pic>
        <p:nvPicPr>
          <p:cNvPr id="19458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84188"/>
            <a:ext cx="10194925" cy="5735637"/>
          </a:xfrm>
        </p:spPr>
      </p:pic>
      <p:sp>
        <p:nvSpPr>
          <p:cNvPr id="19460" name="矩形 2"/>
          <p:cNvSpPr>
            <a:spLocks noChangeArrowheads="1"/>
          </p:cNvSpPr>
          <p:nvPr/>
        </p:nvSpPr>
        <p:spPr bwMode="auto">
          <a:xfrm>
            <a:off x="4503738" y="6276975"/>
            <a:ext cx="49942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Rockwell" pitchFamily="18" charset="0"/>
                <a:ea typeface="標楷體" pitchFamily="65" charset="-120"/>
                <a:hlinkClick r:id="rId3"/>
              </a:rPr>
              <a:t>摘錄自</a:t>
            </a:r>
            <a:r>
              <a:rPr kumimoji="0" lang="en-US" altLang="zh-TW">
                <a:latin typeface="Rockwell" pitchFamily="18" charset="0"/>
                <a:ea typeface="標楷體" pitchFamily="65" charset="-120"/>
                <a:hlinkClick r:id="rId3"/>
              </a:rPr>
              <a:t>https://www.wikiwand.com/zh-tw/</a:t>
            </a:r>
            <a:r>
              <a:rPr kumimoji="0" lang="zh-TW" altLang="en-US">
                <a:latin typeface="Rockwell" pitchFamily="18" charset="0"/>
                <a:ea typeface="標楷體" pitchFamily="65" charset="-120"/>
                <a:hlinkClick r:id="rId3"/>
              </a:rPr>
              <a:t>舞獅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越南舞獅</a:t>
            </a:r>
            <a:endParaRPr lang="zh-TW" altLang="en-US" dirty="0"/>
          </a:p>
        </p:txBody>
      </p:sp>
      <p:pic>
        <p:nvPicPr>
          <p:cNvPr id="20482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463" y="2251075"/>
            <a:ext cx="12174537" cy="4100513"/>
          </a:xfrm>
        </p:spPr>
      </p:pic>
      <p:sp>
        <p:nvSpPr>
          <p:cNvPr id="20484" name="矩形 2"/>
          <p:cNvSpPr>
            <a:spLocks noChangeArrowheads="1"/>
          </p:cNvSpPr>
          <p:nvPr/>
        </p:nvSpPr>
        <p:spPr bwMode="auto">
          <a:xfrm>
            <a:off x="3932238" y="6348413"/>
            <a:ext cx="49942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Rockwell" pitchFamily="18" charset="0"/>
                <a:ea typeface="標楷體" pitchFamily="65" charset="-120"/>
                <a:hlinkClick r:id="rId3"/>
              </a:rPr>
              <a:t>摘錄自</a:t>
            </a:r>
            <a:r>
              <a:rPr kumimoji="0" lang="en-US" altLang="zh-TW">
                <a:latin typeface="Rockwell" pitchFamily="18" charset="0"/>
                <a:ea typeface="標楷體" pitchFamily="65" charset="-120"/>
                <a:hlinkClick r:id="rId3"/>
              </a:rPr>
              <a:t>https://www.wikiwand.com/zh-tw/</a:t>
            </a:r>
            <a:r>
              <a:rPr kumimoji="0" lang="zh-TW" altLang="en-US">
                <a:latin typeface="Rockwell" pitchFamily="18" charset="0"/>
                <a:ea typeface="標楷體" pitchFamily="65" charset="-120"/>
                <a:hlinkClick r:id="rId3"/>
              </a:rPr>
              <a:t>舞獅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4321" y="2544416"/>
            <a:ext cx="592770" cy="11000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/>
              <a:t>韓國北青舞獅</a:t>
            </a:r>
          </a:p>
        </p:txBody>
      </p:sp>
      <p:pic>
        <p:nvPicPr>
          <p:cNvPr id="21506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87000" cy="6858000"/>
          </a:xfrm>
        </p:spPr>
      </p:pic>
      <p:sp>
        <p:nvSpPr>
          <p:cNvPr id="21507" name="矩形 4"/>
          <p:cNvSpPr>
            <a:spLocks noChangeArrowheads="1"/>
          </p:cNvSpPr>
          <p:nvPr/>
        </p:nvSpPr>
        <p:spPr bwMode="auto">
          <a:xfrm>
            <a:off x="504825" y="6137275"/>
            <a:ext cx="93249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Rockwell" pitchFamily="18" charset="0"/>
                <a:ea typeface="標楷體" pitchFamily="65" charset="-120"/>
                <a:hlinkClick r:id="rId3"/>
              </a:rPr>
              <a:t>摘錄自</a:t>
            </a:r>
            <a:r>
              <a:rPr kumimoji="0" lang="en-US" altLang="zh-TW">
                <a:latin typeface="Rockwell" pitchFamily="18" charset="0"/>
                <a:ea typeface="標楷體" pitchFamily="65" charset="-120"/>
                <a:hlinkClick r:id="rId3"/>
              </a:rPr>
              <a:t>https://fjuhistorian2011.pixnet.net/blog/post/108929542-</a:t>
            </a:r>
            <a:r>
              <a:rPr kumimoji="0" lang="zh-TW" altLang="en-US">
                <a:latin typeface="Rockwell" pitchFamily="18" charset="0"/>
                <a:ea typeface="標楷體" pitchFamily="65" charset="-120"/>
                <a:hlinkClick r:id="rId3"/>
              </a:rPr>
              <a:t>東方驅邪的藝術</a:t>
            </a:r>
            <a:r>
              <a:rPr kumimoji="0" lang="en-US" altLang="zh-TW">
                <a:latin typeface="Rockwell" pitchFamily="18" charset="0"/>
                <a:ea typeface="標楷體" pitchFamily="65" charset="-120"/>
                <a:hlinkClick r:id="rId3"/>
              </a:rPr>
              <a:t>-</a:t>
            </a:r>
            <a:r>
              <a:rPr kumimoji="0" lang="zh-TW" altLang="en-US">
                <a:latin typeface="Rockwell" pitchFamily="18" charset="0"/>
                <a:ea typeface="標楷體" pitchFamily="65" charset="-120"/>
                <a:hlinkClick r:id="rId3"/>
              </a:rPr>
              <a:t>舞獅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342</TotalTime>
  <Words>264</Words>
  <Application>Microsoft Office PowerPoint</Application>
  <PresentationFormat>寬螢幕</PresentationFormat>
  <Paragraphs>43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微軟正黑體</vt:lpstr>
      <vt:lpstr>新細明體</vt:lpstr>
      <vt:lpstr>標楷體</vt:lpstr>
      <vt:lpstr>Arial</vt:lpstr>
      <vt:lpstr>Arial</vt:lpstr>
      <vt:lpstr>Rockwell</vt:lpstr>
      <vt:lpstr>Rockwell Condensed</vt:lpstr>
      <vt:lpstr>Times New Roman</vt:lpstr>
      <vt:lpstr>Wingdings</vt:lpstr>
      <vt:lpstr>木刻字型</vt:lpstr>
      <vt:lpstr>機布客獅 ~認識家鄉客家獅</vt:lpstr>
      <vt:lpstr>各地的舞獅</vt:lpstr>
      <vt:lpstr>北獅</vt:lpstr>
      <vt:lpstr>南獅 廣東醒獅</vt:lpstr>
      <vt:lpstr>台灣傳統獅</vt:lpstr>
      <vt:lpstr>台灣客家獅</vt:lpstr>
      <vt:lpstr>日本神樂系獅子 舞</vt:lpstr>
      <vt:lpstr>越南舞獅</vt:lpstr>
      <vt:lpstr>韓國北青舞獅</vt:lpstr>
      <vt:lpstr>藏族雪獅舞</vt:lpstr>
      <vt:lpstr>圈圈看</vt:lpstr>
      <vt:lpstr>客家獅中的青獅(文的)和黃獅(武的)</vt:lpstr>
      <vt:lpstr>獅頭圖案標誌的涵義</vt:lpstr>
      <vt:lpstr>PowerPoint 簡報</vt:lpstr>
      <vt:lpstr>PowerPoint 簡報</vt:lpstr>
      <vt:lpstr>猜猜看這是什麼?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世界各地的舞獅</dc:title>
  <dc:creator>5A88</dc:creator>
  <cp:lastModifiedBy>Administrator</cp:lastModifiedBy>
  <cp:revision>26</cp:revision>
  <dcterms:created xsi:type="dcterms:W3CDTF">2019-10-16T05:32:10Z</dcterms:created>
  <dcterms:modified xsi:type="dcterms:W3CDTF">2019-10-18T06:57:21Z</dcterms:modified>
</cp:coreProperties>
</file>