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559675" cy="10691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9FBE5CF-CCF0-4927-A5A6-AB6AAB303FE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474E50-2D04-46AC-95E8-6A31F3B77D7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9B327A-2F7E-43BD-BDB3-0FFFE4E760C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3660BF5-5666-4DFB-93EB-8A29723F0CD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D70F55F-33A6-4513-9122-D8E891C6D8D5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26838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3FC3641-721E-46E3-AFE3-73E809BF63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4528ABA-517C-4A01-8D24-645F5F8D8DD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zh-TW"/>
          </a:p>
        </p:txBody>
      </p:sp>
      <p:sp>
        <p:nvSpPr>
          <p:cNvPr id="4" name="頁首版面配置區 3">
            <a:extLst>
              <a:ext uri="{FF2B5EF4-FFF2-40B4-BE49-F238E27FC236}">
                <a16:creationId xmlns:a16="http://schemas.microsoft.com/office/drawing/2014/main" id="{94DB9285-BCAF-4289-A054-79B1CED8E9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540C51-1679-4EC2-B6B8-A3F459DAE4C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107E40-0B21-4E22-B42E-2544F839637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54C221-E1DC-40A8-A1F7-4527813EA3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fld id="{F48BFE73-5E08-4477-AD60-9D44120B58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altLang="zh-TW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A5B9D34-E690-436B-8F4E-9506755FAA1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9F95969-0307-47E3-807E-AB34B43C26BB}" type="slidenum">
              <a:t>1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60B6467-DAC6-4A43-A3EF-1D6DA95F36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B4E6EF0-249F-47D7-8A2C-8D919785AE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741202-D498-4B96-BBBC-2F5FE2FCA0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163C69-E3ED-451E-8F65-314943D050F1}" type="slidenum">
              <a:t>10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3E48957-CC33-4B41-8DCC-D83C4752865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57D0CAA-CB81-4480-A8CF-8FBD54F02C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B7A08B-3A07-47D5-BFAB-E0BB8EDCB8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4A98C0-A92F-424E-ADF1-9D87D522BD75}" type="slidenum">
              <a:t>11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E188329-2948-415D-A517-1124132993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58C6E68-F9EB-46D9-B425-3A19BD4784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02C2D3-7C5A-4C88-A564-433F0D189A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9666CD-1A06-4EC5-B896-C6344ABC3080}" type="slidenum">
              <a:t>12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E3F53FE-2BCC-4486-8AE1-BF80A603B2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D8CF662-E30E-404A-8751-6EA5A99913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998007E-BFA3-4F74-9B2B-4465C36695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190B0AE-FD87-4340-B909-05B24B9799DF}" type="slidenum">
              <a:t>13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78643F3-8E1D-40C6-B8B4-B79C711F0A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C85E11A-4DEE-4943-B290-60E67846E6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8E99A2-D6E8-4765-B72A-26FEC0B00C4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C46852-F039-40C8-B0A9-CB3B78FE894E}" type="slidenum">
              <a:t>14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5442E66-ED9E-4CE3-B1DF-C34B0129746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A6249B9-9FB7-45A6-BCF3-23AF1B5B31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EF2BC07-0AE7-4FC9-9B8A-6DCFCD31DC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EF6E8F1-5A27-41EE-B6D7-9A6302E6BF0C}" type="slidenum">
              <a:t>15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4EEE1B9-1555-4A4C-9E23-4DD5F3F642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099A3CB-9A38-47EE-81C8-15741A9DBF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2BC68A-E1C5-474A-95A0-1F442B9100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F25B6FC-E789-4E25-B84D-8AB7F122D70A}" type="slidenum">
              <a:t>16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3C5FD95-E930-4ABE-91EB-B75AA21475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8FA167C-8CF5-407C-8CBE-104B34FA36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7C291B-3559-421C-B778-3D75F8AEB5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1F627DB-D29A-4B1D-A22E-FBAD830544A2}" type="slidenum">
              <a:t>2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394488A-717A-4706-BB49-C94BFDF2DC5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793E9F5-0CEE-410E-A874-70F347DAFD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968388-C579-4D61-B92D-1B0F508BF4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816672E-57D7-4FC4-87C4-515C1387A56F}" type="slidenum">
              <a:t>3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D376591-2844-4277-AA33-C6B54BF1096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C0AC81D-2F66-46E4-ABE2-3B697B7BE7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80BAC7-74C1-4DF8-9D9A-F7F53AF807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E0FE93D-9522-4E1D-87CC-8CCC354A38BE}" type="slidenum">
              <a:t>4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B434361-D05C-44D6-9800-18301045C53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5DA3136-70FB-4E97-BE1B-F150672BAA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C0F1F1-9297-49A6-9AA4-28E8617048C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7265609-AF8E-4561-B962-80F7DBC3CEC3}" type="slidenum">
              <a:t>5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F2DF1DC-4B86-421C-B2B4-D3AE6BB2653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424AEC3-CF0C-46AE-B6C3-E9A4609CBC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BF6C31-6D5B-4785-82F3-0E52D92A2FF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93B96A-BA32-4FDA-8989-EACFFEA7754C}" type="slidenum">
              <a:t>6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22EEAEB-7775-4A51-85DF-4BEC41D92B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BE262AF-1D90-46D1-8F4D-38A0161F2B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B190B2-322F-4C7F-B376-44B5AE5BA0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BDE13C-4338-48E2-BE68-48272AE931FD}" type="slidenum">
              <a:t>7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B4B8BE6-E8E9-42C4-AFE6-96C70E5D548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4C4B494-9726-494D-BE3F-8F3DECB67F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23D850-4643-4C19-94A7-D499F42B2B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4053C40-70BD-451C-A3F9-B6CBBEE9A7FF}" type="slidenum">
              <a:t>8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6861A69-6848-4E52-82AC-447020FF6D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1A3FC08-D180-4017-B406-A67E6A57C44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99F84A-33B1-483A-B2D7-8D2D9D55E4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F903FA2-8733-4C43-B5B2-67052DDE20CF}" type="slidenum">
              <a:t>9</a:t>
            </a:fld>
            <a:endParaRPr lang="en-US"/>
          </a:p>
        </p:txBody>
      </p:sp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44CDB46-99E6-4D45-88CA-A716E94C7E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F02C215-2629-4323-AC88-1DCCB155B1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19E18F-4512-4F44-A853-DE8B79057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FA93757-B050-4B25-A888-A91249B0B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D10870-9D6A-4B0E-8FB3-A8A01D45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FA0CA5-E2A1-4515-93AE-EFBC4686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B131EE-2F04-4060-9E81-2849CCA2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86D4D7-EA88-4A2A-BCF9-CA7C8BAD37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2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FF9073-23E9-40A2-ADA5-36C483899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E183B7-A001-415F-89CB-774272595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17F44C-E64C-4A88-8F20-D7F63C63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8648C0-CC0C-4B51-BA08-C8B384A6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EE202B-064A-4AEE-84C7-A509C61C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158B2F-C5B5-4F3D-9E6F-54B8F61B92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F51C8F1-659F-4BE0-BAD5-42C0C6CC2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CAD3198-8363-44D0-88A8-7B5AFD9AC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61C671-31F9-4559-8550-F8915F81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525233-30E0-4978-B934-B290AC87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B6E3DB6-60D9-40C1-9173-A2A39F7D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196414-9249-4DE7-BD55-C95DC3CB2A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B8CE83-F4CE-498A-A46F-83C83841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1D4640-774B-425D-9F14-F48A8BB6E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D9000D-1F20-4BA9-BFF3-6781606E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7FE669-EB3D-4594-B7DC-21E156A9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4CAD1F-D3D9-445C-8F6A-3967C442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99A4C4-FF2C-446C-8C64-D4B2D5C534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0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892547-C085-42D2-866C-E5B64A07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638717-13F4-43EA-A649-192A0698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A128D0-BE1A-4AA2-9D9D-72FA4B84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C6CA8C-AD58-4E40-BE35-B8F544BB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800C24-F57E-4987-BDC2-22CA95E8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ACDAE4-1123-4DC8-BE89-D237D3D48E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A9920-9904-4674-AAE6-43D5BD37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7F006D-B887-4883-A0CA-815AEBB3C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51BFDF3-13C2-40EE-A443-971F22AA9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848615-EE36-4A87-A583-A2C1B876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E221CC-4908-4DB7-B8D5-B60A9D90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A5D9DC-309A-4DE4-97D3-55D9E131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BEC07A-65C1-4F1C-9F4F-E5419A811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2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2AE1C8-6925-43F0-97C9-CA768AE8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D58B35-9644-4490-9B41-6080E39D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2BC712-A8E0-4380-A87C-AEFA2E85E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ED9F65D-5757-499A-BC62-57EA12099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E9A9E93-7A04-4189-8BE1-345B938B2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E232E2D-8CD5-44FC-9B6B-D5CC632F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7F14E4C-E07A-47F4-94C0-1BB101D2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453654D-344E-4B88-8689-3E4C4915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C94161-577C-48EE-86E6-A7E9C87237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0CD87-87CA-4150-B483-B4906B77E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5C6FA1-B65B-49E1-894C-5FBFD653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B141D28-99CB-4F9D-8329-927072F1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F13EEC-1EED-4A1B-AB05-ED04523E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74204F-2806-4851-B21F-2E1301293A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3B10F41-3D68-4EF6-8751-BF42ED46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C284E2-0479-458F-8502-F4047309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D4EF00-C5F4-477A-A8B7-B2D329E0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9F928B-2401-4990-8C85-81D7F3063C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670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0BD7D7-989A-4C23-AF63-5FC35DC3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94D698-05D3-4779-B112-7EA05E645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A8B1C5A-D164-4DE8-A401-6F27987CE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0608BA-185A-48DE-81FB-3C88003C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462073-5887-4319-BF1A-0561044A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C7807F-7D53-4D18-99DC-D02E8D18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AA7A3D-F7B0-4222-883B-0AEC6E6B2B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9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494FD3-7AE3-4471-807A-CEF055E6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E971323-1E0A-4839-901D-8932C157A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1FA004D-4485-4E8D-8AE6-30270574A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89038C-D334-4C5C-969E-F3613824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41FE0B-E8CB-40AD-B17B-80077E86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3090874-1123-4717-BC69-C4D3014E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DF62A9-BD0B-4D1A-ABB6-65820A0F0F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437826B-4915-4FF8-B155-6A8EA4667F0A}"/>
              </a:ext>
            </a:extLst>
          </p:cNvPr>
          <p:cNvSpPr/>
          <p:nvPr/>
        </p:nvSpPr>
        <p:spPr>
          <a:xfrm>
            <a:off x="0" y="0"/>
            <a:ext cx="10080000" cy="7560000"/>
          </a:xfrm>
          <a:prstGeom prst="rect">
            <a:avLst/>
          </a:prstGeom>
          <a:solidFill>
            <a:srgbClr val="4C1900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400" kern="1200">
              <a:latin typeface="Times New Roman" pitchFamily="18"/>
              <a:ea typeface="Microsoft YaHei" pitchFamily="2"/>
              <a:cs typeface="Tahoma" pitchFamily="2"/>
            </a:endParaRPr>
          </a:p>
        </p:txBody>
      </p:sp>
      <p:sp>
        <p:nvSpPr>
          <p:cNvPr id="3" name="標題版面配置區 2">
            <a:extLst>
              <a:ext uri="{FF2B5EF4-FFF2-40B4-BE49-F238E27FC236}">
                <a16:creationId xmlns:a16="http://schemas.microsoft.com/office/drawing/2014/main" id="{73A37016-19C0-47DA-B733-64E2D84F8C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altLang="zh-TW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517D07-5968-4952-BBF8-445811187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69AD37-9805-4354-831C-BF2E1655B3C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B13BC6-8C8C-474C-B25E-D0A68FD6EAB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8AF879-C4B8-4563-92A9-A3886BD55DD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fld id="{28FF6F9C-D283-47DE-B12F-27B51315357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altLang="zh-TW" sz="4400" b="1" i="0" u="none" strike="noStrike" kern="1200">
          <a:ln>
            <a:noFill/>
          </a:ln>
          <a:solidFill>
            <a:srgbClr val="FFFFFF"/>
          </a:solidFill>
          <a:latin typeface="標楷體" pitchFamily="65"/>
          <a:ea typeface="標楷體" pitchFamily="65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altLang="zh-TW" sz="3200" b="0" i="0" u="none" strike="noStrike" kern="1200">
          <a:ln>
            <a:noFill/>
          </a:ln>
          <a:solidFill>
            <a:srgbClr val="FFFFFF"/>
          </a:solidFill>
          <a:latin typeface="標楷體" pitchFamily="65"/>
          <a:ea typeface="標楷體" pitchFamily="65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pz.mpg" TargetMode="External"/><Relationship Id="rId1" Type="http://schemas.microsoft.com/office/2007/relationships/media" Target="pz.mpg" TargetMode="External"/><Relationship Id="rId6" Type="http://schemas.openxmlformats.org/officeDocument/2006/relationships/image" Target="../media/image13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5.wav" TargetMode="External"/><Relationship Id="rId1" Type="http://schemas.microsoft.com/office/2007/relationships/media" Target="5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91DB0D-135A-4D5C-828D-0795BDA8DA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360" y="5601960"/>
            <a:ext cx="9071640" cy="1494360"/>
          </a:xfrm>
        </p:spPr>
        <p:txBody>
          <a:bodyPr>
            <a:spAutoFit/>
          </a:bodyPr>
          <a:lstStyle/>
          <a:p>
            <a:pPr lvl="0"/>
            <a:r>
              <a:rPr lang="zh-TW" altLang="en-US" sz="5400" dirty="0"/>
              <a:t>「陷」入危機的東石</a:t>
            </a:r>
            <a:br>
              <a:rPr lang="en-US" dirty="0"/>
            </a:b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ED605BA-81E0-4E17-9F77-D396D2A4501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/>
          <a:p>
            <a:pPr algn="ctr"/>
            <a:endParaRPr lang="en-US" altLang="zh-TW" dirty="0">
              <a:latin typeface="Arial" pitchFamily="18"/>
              <a:ea typeface="Microsoft YaHei" pitchFamily="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9B2D56-2ED2-4FE9-AAC3-FA32FA51A7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0"/>
            <a:ext cx="9753120" cy="5486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53BE88-F4B0-4692-8125-7DD87C218D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5256000" cy="1262160"/>
          </a:xfrm>
        </p:spPr>
        <p:txBody>
          <a:bodyPr/>
          <a:lstStyle/>
          <a:p>
            <a:pPr lvl="0"/>
            <a:r>
              <a:rPr lang="zh-TW" altLang="en-US" sz="7200"/>
              <a:t>清明奇觀</a:t>
            </a:r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5DAD4B96-8DDA-4B7F-99C6-BC317EBE9BA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57000" y="410760"/>
            <a:ext cx="4023000" cy="7149240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AD780E4-3DB6-481A-90BD-AE00546DFE19}"/>
              </a:ext>
            </a:extLst>
          </p:cNvPr>
          <p:cNvSpPr txBox="1"/>
          <p:nvPr/>
        </p:nvSpPr>
        <p:spPr>
          <a:xfrm>
            <a:off x="1440" y="2113920"/>
            <a:ext cx="3207240" cy="22744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水中掃墓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鼓勵火葬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33378-6BC8-4BC3-A350-80E8DFDC9F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24000" y="180000"/>
            <a:ext cx="7956000" cy="1262160"/>
          </a:xfrm>
        </p:spPr>
        <p:txBody>
          <a:bodyPr/>
          <a:lstStyle/>
          <a:p>
            <a:pPr lvl="0"/>
            <a:r>
              <a:rPr lang="zh-TW" altLang="en-US" sz="6000"/>
              <a:t>堤防、抽水站與朴子溪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E960FA8-85E3-4ECE-9133-E63D4059C276}"/>
              </a:ext>
            </a:extLst>
          </p:cNvPr>
          <p:cNvSpPr txBox="1"/>
          <p:nvPr/>
        </p:nvSpPr>
        <p:spPr>
          <a:xfrm>
            <a:off x="180000" y="1260000"/>
            <a:ext cx="7232039" cy="22744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河</a:t>
            </a: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(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堆積</a:t>
            </a: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)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比路</a:t>
            </a: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(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下陷</a:t>
            </a: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)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高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治標不治本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1A9E0D3-A35A-47EB-8F0E-C09F8A47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3420000"/>
            <a:ext cx="7233120" cy="406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6168DC-C1C5-421A-B8E8-6FC7B282E6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-73800"/>
            <a:ext cx="5076000" cy="2012760"/>
          </a:xfrm>
        </p:spPr>
        <p:txBody>
          <a:bodyPr/>
          <a:lstStyle/>
          <a:p>
            <a:pPr lvl="0"/>
            <a:r>
              <a:rPr lang="zh-TW" altLang="en-US" sz="6600"/>
              <a:t>朴子溪與地層下陷的報導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D31FEBB-2DD9-448D-AA44-871CBBA313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3160" y="2308680"/>
            <a:ext cx="5226840" cy="29444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7AC49A5-CB03-490D-AA07-3267D060F7CA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841360" y="0"/>
            <a:ext cx="4239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518A6F-1F77-4ED4-983D-F71FD5E47A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896000" cy="1262160"/>
          </a:xfrm>
        </p:spPr>
        <p:txBody>
          <a:bodyPr/>
          <a:lstStyle/>
          <a:p>
            <a:pPr lvl="0"/>
            <a:r>
              <a:rPr lang="zh-TW" altLang="en-US" sz="5400"/>
              <a:t>災害不只在海邊</a:t>
            </a:r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C7000E5C-B833-4708-93B0-E4B9DBF3FAB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25519" y="0"/>
            <a:ext cx="4254480" cy="7560000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6A81ABA-D705-432B-A1DC-6E383BFA0CB6}"/>
              </a:ext>
            </a:extLst>
          </p:cNvPr>
          <p:cNvSpPr txBox="1"/>
          <p:nvPr/>
        </p:nvSpPr>
        <p:spPr>
          <a:xfrm>
            <a:off x="180000" y="1685519"/>
            <a:ext cx="5497920" cy="470664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高鐵受到威脅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(1)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雲林最嚴重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(2)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嘉義地層下陷區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   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擴大到六腳太保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都市也會地層下陷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(1)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工業用水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(2)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高樓大廈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0DEE972-0622-4694-9E25-A7D7EC289C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57200" y="0"/>
            <a:ext cx="4239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1ED1E5EB-E745-4FF3-AB2F-7FC8323F281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-73800"/>
            <a:ext cx="4896000" cy="2012760"/>
          </a:xfrm>
        </p:spPr>
        <p:txBody>
          <a:bodyPr/>
          <a:lstStyle/>
          <a:p>
            <a:pPr lvl="0"/>
            <a:r>
              <a:rPr lang="zh-TW" altLang="en-US" sz="6600"/>
              <a:t>地層下陷的種類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1646E42-8566-49DF-B250-1C2CAAECF627}"/>
              </a:ext>
            </a:extLst>
          </p:cNvPr>
          <p:cNvSpPr txBox="1"/>
          <p:nvPr/>
        </p:nvSpPr>
        <p:spPr>
          <a:xfrm>
            <a:off x="0" y="1661399"/>
            <a:ext cx="5630759" cy="409860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超抽地下水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使用水庫或攔河堰，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地下水補注的量不足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3.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大型建設所增加載重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4.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地震或開採礦產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000" b="0" i="0" u="none" strike="noStrike" kern="1200">
              <a:ln>
                <a:noFill/>
              </a:ln>
              <a:solidFill>
                <a:srgbClr val="FFFFFF"/>
              </a:solidFill>
              <a:latin typeface="標楷體" pitchFamily="65"/>
              <a:ea typeface="標楷體" pitchFamily="65"/>
              <a:cs typeface="Mangal" pitchFamily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ACE501-8B04-4C7A-86FC-FFB550A694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320"/>
            <a:ext cx="5760000" cy="1262160"/>
          </a:xfrm>
        </p:spPr>
        <p:txBody>
          <a:bodyPr/>
          <a:lstStyle/>
          <a:p>
            <a:pPr lvl="0"/>
            <a:r>
              <a:rPr lang="zh-TW" altLang="en-US" sz="7200"/>
              <a:t>防治地層下陷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53DF9B2-7749-4AF8-8E4E-C1559598B8D7}"/>
              </a:ext>
            </a:extLst>
          </p:cNvPr>
          <p:cNvSpPr txBox="1"/>
          <p:nvPr/>
        </p:nvSpPr>
        <p:spPr>
          <a:xfrm>
            <a:off x="180000" y="1685519"/>
            <a:ext cx="4225319" cy="53146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封水井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限抽地下水量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3.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海水養殖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4.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海水淡化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5.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填充地下水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6.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正確的觀念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才是最重要的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000" b="0" i="0" u="none" strike="noStrike" kern="1200">
              <a:ln>
                <a:noFill/>
              </a:ln>
              <a:solidFill>
                <a:srgbClr val="FFFFFF"/>
              </a:solidFill>
              <a:latin typeface="標楷體" pitchFamily="65"/>
              <a:ea typeface="標楷體" pitchFamily="65"/>
              <a:cs typeface="Mangal" pitchFamily="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0BBAECF-612E-40FA-915C-45D348C741F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25880" y="0"/>
            <a:ext cx="4254120" cy="755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AADFC3-28D7-4BF9-AB7B-71E6DD2038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h-TW" altLang="en-US" sz="7200"/>
              <a:t>參考資料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8532B67-E1F8-4B1D-B6BB-7B54810FC40D}"/>
              </a:ext>
            </a:extLst>
          </p:cNvPr>
          <p:cNvSpPr txBox="1"/>
          <p:nvPr/>
        </p:nvSpPr>
        <p:spPr>
          <a:xfrm>
            <a:off x="180720" y="1686239"/>
            <a:ext cx="15039720" cy="529236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36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地層下陷防治資訊網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 http://www.water.tku.edu.tw/sub91/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36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維基百科—地層下陷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2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http://zh.wikipedia.org/wiki/%E5%9C%B0%E5%B1%A4%E4%B8%8B%E9%99%B7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3.Google </a:t>
            </a:r>
            <a:r>
              <a:rPr lang="zh-TW" sz="36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地圖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http://www.google.com.tw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3600" b="0" i="0" u="none" strike="noStrike" kern="1200">
              <a:ln>
                <a:noFill/>
              </a:ln>
              <a:solidFill>
                <a:srgbClr val="FFFFFF"/>
              </a:solidFill>
              <a:latin typeface="標楷體" pitchFamily="65"/>
              <a:ea typeface="標楷體" pitchFamily="65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000" b="0" i="0" u="none" strike="noStrike" kern="1200">
              <a:ln>
                <a:noFill/>
              </a:ln>
              <a:solidFill>
                <a:srgbClr val="FFFFFF"/>
              </a:solidFill>
              <a:latin typeface="標楷體" pitchFamily="65"/>
              <a:ea typeface="標楷體" pitchFamily="65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000" b="0" i="0" u="none" strike="noStrike" kern="1200">
              <a:ln>
                <a:noFill/>
              </a:ln>
              <a:solidFill>
                <a:srgbClr val="FFFFFF"/>
              </a:solidFill>
              <a:latin typeface="標楷體" pitchFamily="65"/>
              <a:ea typeface="標楷體" pitchFamily="65"/>
              <a:cs typeface="Mangal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3828A0B-DEE0-4EED-9C7C-8D5AF0DDC1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000" y="6046560"/>
            <a:ext cx="1115640" cy="613440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EE5F58F5-4EE1-4862-96D9-42B7DB79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8360" y="177840"/>
            <a:ext cx="9071640" cy="1262160"/>
          </a:xfrm>
        </p:spPr>
        <p:txBody>
          <a:bodyPr/>
          <a:lstStyle/>
          <a:p>
            <a:pPr lvl="0"/>
            <a:r>
              <a:rPr lang="zh-TW" altLang="en-US" sz="7200"/>
              <a:t>地層下陷區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DBB2373-86D0-4002-9998-0A282E26974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60" y="1260000"/>
            <a:ext cx="10079640" cy="5394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F01B835-350A-4277-9ACD-03A3701865EF}"/>
              </a:ext>
            </a:extLst>
          </p:cNvPr>
          <p:cNvSpPr txBox="1"/>
          <p:nvPr/>
        </p:nvSpPr>
        <p:spPr>
          <a:xfrm>
            <a:off x="1216079" y="1306080"/>
            <a:ext cx="2612880" cy="3326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1600" b="0" i="0" u="none" strike="noStrike" kern="1200">
                <a:ln>
                  <a:noFill/>
                </a:ln>
                <a:latin typeface="新細明體" pitchFamily="18"/>
                <a:ea typeface="新細明體" pitchFamily="18"/>
                <a:cs typeface="Mangal" pitchFamily="2"/>
              </a:rPr>
              <a:t>全台灣地層下陷最重的縣市</a:t>
            </a: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017AC5ED-083B-48C5-9D9D-CD44DF25FA9D}"/>
              </a:ext>
            </a:extLst>
          </p:cNvPr>
          <p:cNvSpPr/>
          <p:nvPr/>
        </p:nvSpPr>
        <p:spPr>
          <a:xfrm>
            <a:off x="5256000" y="3456000"/>
            <a:ext cx="540000" cy="54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72000">
            <a:solidFill>
              <a:srgbClr val="80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0911F52C-E406-4DFB-833F-914C875E04C1}"/>
              </a:ext>
            </a:extLst>
          </p:cNvPr>
          <p:cNvSpPr/>
          <p:nvPr/>
        </p:nvSpPr>
        <p:spPr>
          <a:xfrm>
            <a:off x="4932000" y="3744000"/>
            <a:ext cx="540000" cy="54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72000">
            <a:solidFill>
              <a:srgbClr val="80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C8F34F07-90A5-4285-B617-8247A0A1F951}"/>
              </a:ext>
            </a:extLst>
          </p:cNvPr>
          <p:cNvSpPr/>
          <p:nvPr/>
        </p:nvSpPr>
        <p:spPr>
          <a:xfrm>
            <a:off x="4788000" y="4212000"/>
            <a:ext cx="540000" cy="54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72000">
            <a:solidFill>
              <a:srgbClr val="80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A3F25009-C65D-4853-8203-717686B9804C}"/>
              </a:ext>
            </a:extLst>
          </p:cNvPr>
          <p:cNvSpPr/>
          <p:nvPr/>
        </p:nvSpPr>
        <p:spPr>
          <a:xfrm>
            <a:off x="4824000" y="4500000"/>
            <a:ext cx="540000" cy="54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72000">
            <a:solidFill>
              <a:srgbClr val="80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721E5CB1-0EFB-4B8B-8B72-B9183D3B4345}"/>
              </a:ext>
            </a:extLst>
          </p:cNvPr>
          <p:cNvSpPr/>
          <p:nvPr/>
        </p:nvSpPr>
        <p:spPr>
          <a:xfrm>
            <a:off x="5400000" y="5472000"/>
            <a:ext cx="540000" cy="54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72000">
            <a:solidFill>
              <a:srgbClr val="80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DB31296-E6AE-4D12-BCC4-8675124702E1}"/>
              </a:ext>
            </a:extLst>
          </p:cNvPr>
          <p:cNvSpPr txBox="1"/>
          <p:nvPr/>
        </p:nvSpPr>
        <p:spPr>
          <a:xfrm>
            <a:off x="7380000" y="6840000"/>
            <a:ext cx="2495160" cy="38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(</a:t>
            </a:r>
            <a:r>
              <a:rPr lang="zh-TW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引用：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Google </a:t>
            </a:r>
            <a:r>
              <a:rPr lang="zh-TW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地圖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8D9B9A-9691-45B5-99AD-28DE2C41CC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zh-TW" altLang="en-US" sz="7200"/>
              <a:t>三色東石</a:t>
            </a:r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365D05C1-A5CD-4D10-B9D0-A249A0F9100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360" y="1620000"/>
            <a:ext cx="10089360" cy="5400000"/>
          </a:xfr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1A504A2-6A06-4A5A-821F-F407F464C40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8720" y="1620000"/>
            <a:ext cx="10206360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DADB6D2-F327-4295-87DB-AEF9E2286099}"/>
              </a:ext>
            </a:extLst>
          </p:cNvPr>
          <p:cNvSpPr txBox="1"/>
          <p:nvPr/>
        </p:nvSpPr>
        <p:spPr>
          <a:xfrm>
            <a:off x="1260000" y="1655999"/>
            <a:ext cx="1260000" cy="3326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1600" b="0" i="0" u="none" strike="noStrike" kern="1200">
                <a:ln>
                  <a:noFill/>
                </a:ln>
                <a:latin typeface="細明體" pitchFamily="49"/>
                <a:ea typeface="細明體" pitchFamily="49"/>
                <a:cs typeface="Mangal" pitchFamily="2"/>
              </a:rPr>
              <a:t>三色東石</a:t>
            </a:r>
          </a:p>
        </p:txBody>
      </p:sp>
      <p:sp>
        <p:nvSpPr>
          <p:cNvPr id="6" name="手繪多邊形: 圖案 5">
            <a:extLst>
              <a:ext uri="{FF2B5EF4-FFF2-40B4-BE49-F238E27FC236}">
                <a16:creationId xmlns:a16="http://schemas.microsoft.com/office/drawing/2014/main" id="{29338AAD-91CC-47BC-BA7B-95ABAD61826A}"/>
              </a:ext>
            </a:extLst>
          </p:cNvPr>
          <p:cNvSpPr/>
          <p:nvPr/>
        </p:nvSpPr>
        <p:spPr>
          <a:xfrm>
            <a:off x="5580000" y="2880000"/>
            <a:ext cx="1079639" cy="341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00" h="9500" fill="none">
                <a:moveTo>
                  <a:pt x="0" y="0"/>
                </a:moveTo>
                <a:lnTo>
                  <a:pt x="3000" y="9500"/>
                </a:lnTo>
              </a:path>
            </a:pathLst>
          </a:custGeom>
          <a:noFill/>
          <a:ln w="72000">
            <a:solidFill>
              <a:srgbClr val="FF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手繪多邊形: 圖案 6">
            <a:extLst>
              <a:ext uri="{FF2B5EF4-FFF2-40B4-BE49-F238E27FC236}">
                <a16:creationId xmlns:a16="http://schemas.microsoft.com/office/drawing/2014/main" id="{1A7E18DB-901E-4A93-AFEC-4430BC11BBE5}"/>
              </a:ext>
            </a:extLst>
          </p:cNvPr>
          <p:cNvSpPr/>
          <p:nvPr/>
        </p:nvSpPr>
        <p:spPr>
          <a:xfrm>
            <a:off x="4320000" y="4140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36000">
            <a:solidFill>
              <a:srgbClr val="FF0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7B6F1969-8961-4312-8076-58DAB37DB9FC}"/>
              </a:ext>
            </a:extLst>
          </p:cNvPr>
          <p:cNvSpPr/>
          <p:nvPr/>
        </p:nvSpPr>
        <p:spPr>
          <a:xfrm>
            <a:off x="5940000" y="3060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36000">
            <a:solidFill>
              <a:srgbClr val="FF0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0E8F5933-0501-44AA-B2AC-73CCE39016ED}"/>
              </a:ext>
            </a:extLst>
          </p:cNvPr>
          <p:cNvSpPr/>
          <p:nvPr/>
        </p:nvSpPr>
        <p:spPr>
          <a:xfrm>
            <a:off x="6120000" y="4320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36000">
            <a:solidFill>
              <a:srgbClr val="FF0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手繪多邊形: 圖案 9">
            <a:extLst>
              <a:ext uri="{FF2B5EF4-FFF2-40B4-BE49-F238E27FC236}">
                <a16:creationId xmlns:a16="http://schemas.microsoft.com/office/drawing/2014/main" id="{AACAC1EB-AB46-486C-B810-272FA722A097}"/>
              </a:ext>
            </a:extLst>
          </p:cNvPr>
          <p:cNvSpPr/>
          <p:nvPr/>
        </p:nvSpPr>
        <p:spPr>
          <a:xfrm>
            <a:off x="4680000" y="2700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36000">
            <a:solidFill>
              <a:srgbClr val="FF0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手繪多邊形: 圖案 10">
            <a:extLst>
              <a:ext uri="{FF2B5EF4-FFF2-40B4-BE49-F238E27FC236}">
                <a16:creationId xmlns:a16="http://schemas.microsoft.com/office/drawing/2014/main" id="{5B32528D-465A-45D1-87E3-061FFF5BED5B}"/>
              </a:ext>
            </a:extLst>
          </p:cNvPr>
          <p:cNvSpPr/>
          <p:nvPr/>
        </p:nvSpPr>
        <p:spPr>
          <a:xfrm>
            <a:off x="6120000" y="5040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36000">
            <a:solidFill>
              <a:srgbClr val="FF0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F01842E4-CD03-4227-94BF-80132C10EC21}"/>
              </a:ext>
            </a:extLst>
          </p:cNvPr>
          <p:cNvSpPr/>
          <p:nvPr/>
        </p:nvSpPr>
        <p:spPr>
          <a:xfrm>
            <a:off x="4320000" y="5580000"/>
            <a:ext cx="720000" cy="720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99CCFF">
              <a:alpha val="0"/>
            </a:srgbClr>
          </a:solidFill>
          <a:ln w="36000">
            <a:solidFill>
              <a:srgbClr val="FF0000"/>
            </a:solidFill>
            <a:prstDash val="solid"/>
          </a:ln>
        </p:spPr>
        <p:txBody>
          <a:bodyPr vert="horz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8CABD5F-E85D-4BE9-89F9-1D83ADF0AE94}"/>
              </a:ext>
            </a:extLst>
          </p:cNvPr>
          <p:cNvSpPr txBox="1"/>
          <p:nvPr/>
        </p:nvSpPr>
        <p:spPr>
          <a:xfrm>
            <a:off x="3240000" y="3960000"/>
            <a:ext cx="1150200" cy="11818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48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藍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EE0C23D-040C-4411-AACC-FC9CF84FE18F}"/>
              </a:ext>
            </a:extLst>
          </p:cNvPr>
          <p:cNvSpPr txBox="1"/>
          <p:nvPr/>
        </p:nvSpPr>
        <p:spPr>
          <a:xfrm>
            <a:off x="7309800" y="3960000"/>
            <a:ext cx="1150200" cy="11818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48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綠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2B2809A-A6F0-44F7-8631-9CB26E01EB7A}"/>
              </a:ext>
            </a:extLst>
          </p:cNvPr>
          <p:cNvSpPr txBox="1"/>
          <p:nvPr/>
        </p:nvSpPr>
        <p:spPr>
          <a:xfrm>
            <a:off x="5760000" y="3600000"/>
            <a:ext cx="1150200" cy="11818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zh-TW" sz="48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灰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4C412DA-3085-4AC1-830C-15980F079DEA}"/>
              </a:ext>
            </a:extLst>
          </p:cNvPr>
          <p:cNvSpPr txBox="1"/>
          <p:nvPr/>
        </p:nvSpPr>
        <p:spPr>
          <a:xfrm>
            <a:off x="7380000" y="7020000"/>
            <a:ext cx="2495160" cy="38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(</a:t>
            </a:r>
            <a:r>
              <a:rPr lang="zh-TW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引用：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Google </a:t>
            </a:r>
            <a:r>
              <a:rPr lang="zh-TW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地圖</a:t>
            </a:r>
            <a:r>
              <a:rPr lang="en-US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icrosoft YaHei" pitchFamily="2"/>
                <a:cs typeface="Mangal" pitchFamily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"/>
                            </p:stCondLst>
                            <p:childTnLst>
                              <p:par>
                                <p:cTn id="2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"/>
                            </p:stCondLst>
                            <p:childTnLst>
                              <p:par>
                                <p:cTn 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"/>
                            </p:stCondLst>
                            <p:childTnLst>
                              <p:par>
                                <p:cTn id="3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"/>
                            </p:stCondLst>
                            <p:childTnLst>
                              <p:par>
                                <p:cTn id="3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"/>
                            </p:stCondLst>
                            <p:childTnLst>
                              <p:par>
                                <p:cTn 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10BFC6-11BA-4BA1-BAD8-327C35C40D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716000" cy="1262160"/>
          </a:xfrm>
        </p:spPr>
        <p:txBody>
          <a:bodyPr/>
          <a:lstStyle/>
          <a:p>
            <a:pPr lvl="0"/>
            <a:r>
              <a:rPr lang="zh-TW" altLang="en-US" sz="7200"/>
              <a:t>鰲鼓溼地</a:t>
            </a:r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CD1AB100-432E-46B8-BEEB-493416E02A0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64400" y="0"/>
            <a:ext cx="4251600" cy="7560000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EC5C2D3-9118-42CB-82B2-A3080B7F2D21}"/>
              </a:ext>
            </a:extLst>
          </p:cNvPr>
          <p:cNvSpPr txBox="1"/>
          <p:nvPr/>
        </p:nvSpPr>
        <p:spPr>
          <a:xfrm>
            <a:off x="360" y="2113560"/>
            <a:ext cx="5752080" cy="22744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原本不是濕地的溼地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意外的驚喜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08B465-ADD7-4CD7-AD1E-B0819D49B4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3636000" cy="1262160"/>
          </a:xfrm>
        </p:spPr>
        <p:txBody>
          <a:bodyPr/>
          <a:lstStyle/>
          <a:p>
            <a:pPr lvl="0"/>
            <a:r>
              <a:rPr lang="zh-TW" altLang="en-US" sz="7200"/>
              <a:t>漁塭</a:t>
            </a:r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88C38A75-B2EA-49B2-BACC-D9E75B632F7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28400" y="0"/>
            <a:ext cx="4251600" cy="7560000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A513007-A905-43B6-B7A5-ADB563AE6B81}"/>
              </a:ext>
            </a:extLst>
          </p:cNvPr>
          <p:cNvSpPr txBox="1"/>
          <p:nvPr/>
        </p:nvSpPr>
        <p:spPr>
          <a:xfrm>
            <a:off x="360" y="2113560"/>
            <a:ext cx="4734360" cy="409860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主要經濟來源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無力轉型其他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土地利用的原因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 (1)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經費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 (2)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人口老化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6B9C28-759D-4622-80A1-4703B2D125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896000" cy="1262160"/>
          </a:xfrm>
        </p:spPr>
        <p:txBody>
          <a:bodyPr/>
          <a:lstStyle/>
          <a:p>
            <a:pPr lvl="0"/>
            <a:r>
              <a:rPr lang="zh-TW" altLang="en-US" sz="7200"/>
              <a:t>鹽化農地</a:t>
            </a:r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299F6196-9CE5-44AB-8254-4762670435A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65640" y="410760"/>
            <a:ext cx="4014360" cy="7149240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BB56F9E-3C76-41E8-BE55-65E1555DA60F}"/>
              </a:ext>
            </a:extLst>
          </p:cNvPr>
          <p:cNvSpPr txBox="1"/>
          <p:nvPr/>
        </p:nvSpPr>
        <p:spPr>
          <a:xfrm>
            <a:off x="1440" y="2113920"/>
            <a:ext cx="4225319" cy="22744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農作物收成少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惡性循環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8D11DA-53F6-4E53-8A6B-3DA917E259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356000" cy="1262160"/>
          </a:xfrm>
        </p:spPr>
        <p:txBody>
          <a:bodyPr/>
          <a:lstStyle/>
          <a:p>
            <a:pPr lvl="0"/>
            <a:r>
              <a:rPr lang="zh-TW" altLang="en-US" sz="7200"/>
              <a:t>水井</a:t>
            </a:r>
          </a:p>
        </p:txBody>
      </p:sp>
      <p:pic>
        <p:nvPicPr>
          <p:cNvPr id="3" name="圖片版面配置區 2">
            <a:extLst>
              <a:ext uri="{FF2B5EF4-FFF2-40B4-BE49-F238E27FC236}">
                <a16:creationId xmlns:a16="http://schemas.microsoft.com/office/drawing/2014/main" id="{BDA2D7D9-C98F-4798-8A11-AC9D7B2138B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34879" y="0"/>
            <a:ext cx="4245120" cy="7560000"/>
          </a:xfr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A3275B0-F7C8-4FE3-8C25-0FA5CB851B9E}"/>
              </a:ext>
            </a:extLst>
          </p:cNvPr>
          <p:cNvSpPr txBox="1"/>
          <p:nvPr/>
        </p:nvSpPr>
        <p:spPr>
          <a:xfrm>
            <a:off x="720" y="2113920"/>
            <a:ext cx="4734360" cy="22744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需要大量淡水的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最大的殺手之ㄧ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>
            <a:extLst>
              <a:ext uri="{FF2B5EF4-FFF2-40B4-BE49-F238E27FC236}">
                <a16:creationId xmlns:a16="http://schemas.microsoft.com/office/drawing/2014/main" id="{4C99AF71-CDC3-4BDF-BD2E-1F81F5F7347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25519" y="0"/>
            <a:ext cx="4254480" cy="7560000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086766FD-D030-4072-A474-D1F798AE60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3456000" cy="1262160"/>
          </a:xfrm>
        </p:spPr>
        <p:txBody>
          <a:bodyPr/>
          <a:lstStyle/>
          <a:p>
            <a:pPr lvl="0"/>
            <a:r>
              <a:rPr lang="zh-TW" altLang="en-US" sz="7200"/>
              <a:t>三合院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1D470E6-6A6E-4EEF-9F85-21CCF29F9BB6}"/>
              </a:ext>
            </a:extLst>
          </p:cNvPr>
          <p:cNvSpPr/>
          <p:nvPr/>
        </p:nvSpPr>
        <p:spPr>
          <a:xfrm>
            <a:off x="5220000" y="5400000"/>
            <a:ext cx="3420000" cy="900000"/>
          </a:xfrm>
          <a:prstGeom prst="rect">
            <a:avLst/>
          </a:prstGeom>
          <a:solidFill>
            <a:srgbClr val="99CCFF">
              <a:alpha val="0"/>
            </a:srgbClr>
          </a:solidFill>
          <a:ln w="72000">
            <a:solidFill>
              <a:srgbClr val="FFFF00"/>
            </a:solidFill>
            <a:prstDash val="solid"/>
          </a:ln>
        </p:spPr>
        <p:txBody>
          <a:bodyPr vert="horz" lIns="126000" tIns="81000" rIns="126000" bIns="81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5D381C-23E8-4D4D-A1C3-12A19F59E673}"/>
              </a:ext>
            </a:extLst>
          </p:cNvPr>
          <p:cNvSpPr/>
          <p:nvPr/>
        </p:nvSpPr>
        <p:spPr>
          <a:xfrm>
            <a:off x="6480000" y="3780000"/>
            <a:ext cx="3420000" cy="900000"/>
          </a:xfrm>
          <a:prstGeom prst="rect">
            <a:avLst/>
          </a:prstGeom>
          <a:solidFill>
            <a:srgbClr val="99CCFF">
              <a:alpha val="0"/>
            </a:srgbClr>
          </a:solidFill>
          <a:ln w="72000">
            <a:solidFill>
              <a:srgbClr val="FF0000"/>
            </a:solidFill>
            <a:prstDash val="solid"/>
          </a:ln>
        </p:spPr>
        <p:txBody>
          <a:bodyPr vert="horz" lIns="126000" tIns="81000" rIns="126000" bIns="81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B9553C5-0375-40DD-8DAA-01DBE2FCEDF7}"/>
              </a:ext>
            </a:extLst>
          </p:cNvPr>
          <p:cNvSpPr txBox="1"/>
          <p:nvPr/>
        </p:nvSpPr>
        <p:spPr>
          <a:xfrm>
            <a:off x="0" y="2113560"/>
            <a:ext cx="4734360" cy="288252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地層下陷的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速度非常快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4000" b="0" i="0" u="none" strike="noStrike" kern="1200">
              <a:ln>
                <a:noFill/>
              </a:ln>
              <a:solidFill>
                <a:srgbClr val="FFFFFF"/>
              </a:solidFill>
              <a:latin typeface="標楷體" pitchFamily="65"/>
              <a:ea typeface="標楷體" pitchFamily="65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新舊建築的差異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>
            <a:extLst>
              <a:ext uri="{FF2B5EF4-FFF2-40B4-BE49-F238E27FC236}">
                <a16:creationId xmlns:a16="http://schemas.microsoft.com/office/drawing/2014/main" id="{FFD2CC1F-B061-4C7D-B8F0-608AEE880C3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0" y="0"/>
            <a:ext cx="4320000" cy="7693560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934CE581-D264-4E2F-AA85-B61366D29A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4896000" cy="1262160"/>
          </a:xfrm>
        </p:spPr>
        <p:txBody>
          <a:bodyPr/>
          <a:lstStyle/>
          <a:p>
            <a:pPr lvl="0"/>
            <a:r>
              <a:rPr lang="zh-TW" altLang="en-US" sz="7200"/>
              <a:t>房屋墊高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C88B823-B5E2-46BC-853B-CC53061A3948}"/>
              </a:ext>
            </a:extLst>
          </p:cNvPr>
          <p:cNvSpPr txBox="1"/>
          <p:nvPr/>
        </p:nvSpPr>
        <p:spPr>
          <a:xfrm>
            <a:off x="1080" y="2113920"/>
            <a:ext cx="4734360" cy="2274480"/>
          </a:xfrm>
          <a:prstGeom prst="rect">
            <a:avLst/>
          </a:prstGeom>
          <a:noFill/>
          <a:ln>
            <a:noFill/>
          </a:ln>
        </p:spPr>
        <p:txBody>
          <a:bodyPr vert="horz" lIns="270000" tIns="225000" rIns="270000" bIns="22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1.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地層下陷的準備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2.</a:t>
            </a:r>
            <a:r>
              <a:rPr lang="zh-TW" sz="4000" b="0" i="0" u="none" strike="noStrike" kern="1200">
                <a:ln>
                  <a:noFill/>
                </a:ln>
                <a:solidFill>
                  <a:srgbClr val="FFFFFF"/>
                </a:solidFill>
                <a:latin typeface="標楷體" pitchFamily="65"/>
                <a:ea typeface="標楷體" pitchFamily="65"/>
                <a:cs typeface="Mangal" pitchFamily="2"/>
              </a:rPr>
              <a:t>每年淹水大家怕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403</Words>
  <Application>Microsoft Office PowerPoint</Application>
  <PresentationFormat>自訂</PresentationFormat>
  <Paragraphs>93</Paragraphs>
  <Slides>16</Slides>
  <Notes>16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細明體</vt:lpstr>
      <vt:lpstr>新細明體</vt:lpstr>
      <vt:lpstr>標楷體</vt:lpstr>
      <vt:lpstr>Arial</vt:lpstr>
      <vt:lpstr>Calibri</vt:lpstr>
      <vt:lpstr>Times New Roman</vt:lpstr>
      <vt:lpstr>預設</vt:lpstr>
      <vt:lpstr>「陷」入危機的東石 </vt:lpstr>
      <vt:lpstr>地層下陷區</vt:lpstr>
      <vt:lpstr>三色東石</vt:lpstr>
      <vt:lpstr>鰲鼓溼地</vt:lpstr>
      <vt:lpstr>漁塭</vt:lpstr>
      <vt:lpstr>鹽化農地</vt:lpstr>
      <vt:lpstr>水井</vt:lpstr>
      <vt:lpstr>三合院</vt:lpstr>
      <vt:lpstr>房屋墊高</vt:lpstr>
      <vt:lpstr>清明奇觀</vt:lpstr>
      <vt:lpstr>堤防、抽水站與朴子溪</vt:lpstr>
      <vt:lpstr>朴子溪與地層下陷的報導</vt:lpstr>
      <vt:lpstr>災害不只在海邊</vt:lpstr>
      <vt:lpstr>地層下陷的種類</vt:lpstr>
      <vt:lpstr>防治地層下陷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「陷」入危機的東石 </dc:title>
  <dc:creator>Administrator</dc:creator>
  <cp:lastModifiedBy>Administrator</cp:lastModifiedBy>
  <cp:revision>24</cp:revision>
  <dcterms:created xsi:type="dcterms:W3CDTF">2011-11-22T23:22:21Z</dcterms:created>
  <dcterms:modified xsi:type="dcterms:W3CDTF">2019-10-18T04:37:39Z</dcterms:modified>
</cp:coreProperties>
</file>