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08788" cy="9942513"/>
  <p:defaultTextStyle>
    <a:defPPr lvl="0">
      <a:defRPr lang="zh-TW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22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2178-0272-4A24-90E5-681B4C82F384}" type="datetimeFigureOut">
              <a:rPr lang="zh-TW" altLang="en-US" smtClean="0"/>
              <a:pPr/>
              <a:t>2019/7/27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879" y="4722694"/>
            <a:ext cx="54470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A5175-D4D6-413A-ABDD-FED0FA1C57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A5175-D4D6-413A-ABDD-FED0FA1C574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A5175-D4D6-413A-ABDD-FED0FA1C574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987824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福樂國小電子白板使用指南</a:t>
            </a:r>
          </a:p>
        </p:txBody>
      </p:sp>
      <p:sp>
        <p:nvSpPr>
          <p:cNvPr id="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915816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1898799" y="1025441"/>
            <a:ext cx="53142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000" b="1" dirty="0">
                <a:latin typeface="華康少女文字W3" pitchFamily="49" charset="-120"/>
                <a:ea typeface="華康少女文字W3" pitchFamily="49" charset="-120"/>
              </a:rPr>
              <a:t>福樂國小志工</a:t>
            </a:r>
            <a:endParaRPr lang="en-US" altLang="zh-TW" sz="5000" b="1" dirty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5000" b="1" dirty="0">
                <a:latin typeface="華康少女文字W3" pitchFamily="49" charset="-120"/>
                <a:ea typeface="華康少女文字W3" pitchFamily="49" charset="-120"/>
              </a:rPr>
              <a:t>電子白板使用指南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431138" y="515719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2019/07/25</a:t>
            </a:r>
            <a:endParaRPr lang="zh-TW" altLang="en-US" sz="3600" b="1" dirty="0"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- 隨身碟 2.jpg"/>
          <p:cNvPicPr>
            <a:picLocks noChangeAspect="1"/>
          </p:cNvPicPr>
          <p:nvPr/>
        </p:nvPicPr>
        <p:blipFill>
          <a:blip r:embed="rId2" cstate="print"/>
          <a:srcRect l="1176" t="4593" b="2265"/>
          <a:stretch>
            <a:fillRect/>
          </a:stretch>
        </p:blipFill>
        <p:spPr>
          <a:xfrm>
            <a:off x="380771" y="908720"/>
            <a:ext cx="8583717" cy="5472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2061345" y="4043564"/>
            <a:ext cx="108012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868615" y="5013176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選擇資料夾並開啟檔案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87624" y="386104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範例</a:t>
            </a:r>
          </a:p>
        </p:txBody>
      </p:sp>
      <p:sp>
        <p:nvSpPr>
          <p:cNvPr id="9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166861" y="203812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77433" y="159765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latin typeface="華康少女文字W3" pitchFamily="49" charset="-120"/>
                <a:ea typeface="華康少女文字W3" pitchFamily="49" charset="-120"/>
              </a:rPr>
              <a:t>多視窗：可切換使用已開啟的多個視窗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01527" y="873328"/>
            <a:ext cx="8403688" cy="5508000"/>
            <a:chOff x="372652" y="332656"/>
            <a:chExt cx="8403688" cy="5508000"/>
          </a:xfrm>
        </p:grpSpPr>
        <p:pic>
          <p:nvPicPr>
            <p:cNvPr id="2" name="圖片 1" descr="- 多視窗.jpg"/>
            <p:cNvPicPr>
              <a:picLocks noChangeAspect="1"/>
            </p:cNvPicPr>
            <p:nvPr/>
          </p:nvPicPr>
          <p:blipFill>
            <a:blip r:embed="rId2" cstate="print"/>
            <a:srcRect t="2395" r="1919" b="2414"/>
            <a:stretch>
              <a:fillRect/>
            </a:stretch>
          </p:blipFill>
          <p:spPr>
            <a:xfrm>
              <a:off x="372652" y="332656"/>
              <a:ext cx="8191787" cy="5508000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4355976" y="100924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視窗 </a:t>
              </a:r>
              <a:r>
                <a:rPr lang="en-US" altLang="zh-TW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1</a:t>
              </a:r>
              <a:endParaRPr lang="zh-TW" altLang="en-US" sz="2800" b="1" dirty="0">
                <a:solidFill>
                  <a:srgbClr val="FFFF00"/>
                </a:solidFill>
                <a:latin typeface="華康少女文字W3" pitchFamily="49" charset="-120"/>
                <a:ea typeface="華康少女文字W3" pitchFamily="49" charset="-12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3563888" y="1738949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視窗 </a:t>
              </a:r>
              <a:r>
                <a:rPr lang="en-US" altLang="zh-TW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2</a:t>
              </a:r>
              <a:endParaRPr lang="zh-TW" altLang="en-US" sz="2800" b="1" dirty="0">
                <a:solidFill>
                  <a:srgbClr val="FFFF00"/>
                </a:solidFill>
                <a:latin typeface="華康少女文字W3" pitchFamily="49" charset="-120"/>
                <a:ea typeface="華康少女文字W3" pitchFamily="49" charset="-120"/>
              </a:endParaRPr>
            </a:p>
          </p:txBody>
        </p:sp>
        <p:pic>
          <p:nvPicPr>
            <p:cNvPr id="24" name="圖片 23" descr="- 右拉選單 1.jpg"/>
            <p:cNvPicPr>
              <a:picLocks noChangeAspect="1"/>
            </p:cNvPicPr>
            <p:nvPr/>
          </p:nvPicPr>
          <p:blipFill>
            <a:blip r:embed="rId3" cstate="print"/>
            <a:srcRect l="14995" t="14301" r="40303" b="8001"/>
            <a:stretch>
              <a:fillRect/>
            </a:stretch>
          </p:blipFill>
          <p:spPr>
            <a:xfrm>
              <a:off x="7210024" y="764704"/>
              <a:ext cx="753462" cy="4320480"/>
            </a:xfrm>
            <a:prstGeom prst="rect">
              <a:avLst/>
            </a:prstGeom>
          </p:spPr>
        </p:pic>
        <p:sp>
          <p:nvSpPr>
            <p:cNvPr id="27" name="文字方塊 26"/>
            <p:cNvSpPr txBox="1"/>
            <p:nvPr/>
          </p:nvSpPr>
          <p:spPr>
            <a:xfrm>
              <a:off x="7668344" y="285835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多視窗</a:t>
              </a:r>
            </a:p>
          </p:txBody>
        </p:sp>
      </p:grpSp>
      <p:sp>
        <p:nvSpPr>
          <p:cNvPr id="13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77984" y="159765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使用 </a:t>
            </a:r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WPS office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9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3" name="圖片 12" descr="- 首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635" y="981320"/>
            <a:ext cx="8150829" cy="5328000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5580112" y="2963444"/>
            <a:ext cx="1224136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- 電子白板 6.jpg"/>
          <p:cNvPicPr>
            <a:picLocks noChangeAspect="1"/>
          </p:cNvPicPr>
          <p:nvPr/>
        </p:nvPicPr>
        <p:blipFill>
          <a:blip r:embed="rId2" cstate="print"/>
          <a:srcRect t="4637"/>
          <a:stretch>
            <a:fillRect/>
          </a:stretch>
        </p:blipFill>
        <p:spPr>
          <a:xfrm>
            <a:off x="684128" y="978497"/>
            <a:ext cx="5040000" cy="3170583"/>
          </a:xfrm>
          <a:prstGeom prst="rect">
            <a:avLst/>
          </a:prstGeom>
        </p:spPr>
      </p:pic>
      <p:pic>
        <p:nvPicPr>
          <p:cNvPr id="7" name="圖片 6" descr="- 電子白板 7.jpg"/>
          <p:cNvPicPr>
            <a:picLocks noChangeAspect="1"/>
          </p:cNvPicPr>
          <p:nvPr/>
        </p:nvPicPr>
        <p:blipFill>
          <a:blip r:embed="rId3" cstate="print"/>
          <a:srcRect l="1963" t="4850" b="2534"/>
          <a:stretch>
            <a:fillRect/>
          </a:stretch>
        </p:blipFill>
        <p:spPr>
          <a:xfrm>
            <a:off x="3131840" y="3140968"/>
            <a:ext cx="5322074" cy="342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266437" y="557007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取消勾選</a:t>
            </a:r>
          </a:p>
        </p:txBody>
      </p:sp>
      <p:sp>
        <p:nvSpPr>
          <p:cNvPr id="9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77984" y="159765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使用 </a:t>
            </a:r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WPS office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2483768" y="3140968"/>
            <a:ext cx="2232248" cy="216024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4716016" y="5085184"/>
            <a:ext cx="648072" cy="465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202768" y="1700808"/>
            <a:ext cx="66926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在所有使用中的畫面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均可使用電子白板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例如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4000" b="1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Powerpoint</a:t>
            </a:r>
            <a:r>
              <a:rPr lang="en-US" altLang="zh-TW" sz="4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/ YouTube / Word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437163" y="344850"/>
            <a:ext cx="2236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電子白板</a:t>
            </a:r>
          </a:p>
        </p:txBody>
      </p:sp>
      <p:sp>
        <p:nvSpPr>
          <p:cNvPr id="11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電子白板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84478"/>
            <a:ext cx="7986117" cy="5467975"/>
          </a:xfrm>
          <a:prstGeom prst="rect">
            <a:avLst/>
          </a:prstGeom>
        </p:spPr>
      </p:pic>
      <p:pic>
        <p:nvPicPr>
          <p:cNvPr id="4" name="圖片 3" descr="- 右拉選單 1.jpg"/>
          <p:cNvPicPr>
            <a:picLocks noChangeAspect="1"/>
          </p:cNvPicPr>
          <p:nvPr/>
        </p:nvPicPr>
        <p:blipFill>
          <a:blip r:embed="rId3" cstate="print"/>
          <a:srcRect l="14995" t="14301" r="40303" b="8001"/>
          <a:stretch>
            <a:fillRect/>
          </a:stretch>
        </p:blipFill>
        <p:spPr>
          <a:xfrm>
            <a:off x="7337179" y="976095"/>
            <a:ext cx="753462" cy="432048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795499" y="36827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電子白板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437163" y="82765"/>
            <a:ext cx="2236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電子白板</a:t>
            </a:r>
          </a:p>
        </p:txBody>
      </p:sp>
      <p:sp>
        <p:nvSpPr>
          <p:cNvPr id="11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電子白板 1.jpg"/>
          <p:cNvPicPr>
            <a:picLocks noChangeAspect="1"/>
          </p:cNvPicPr>
          <p:nvPr/>
        </p:nvPicPr>
        <p:blipFill>
          <a:blip r:embed="rId2" cstate="print"/>
          <a:srcRect l="76231" t="76385"/>
          <a:stretch>
            <a:fillRect/>
          </a:stretch>
        </p:blipFill>
        <p:spPr>
          <a:xfrm>
            <a:off x="588957" y="981328"/>
            <a:ext cx="7938491" cy="5400000"/>
          </a:xfrm>
          <a:prstGeom prst="rect">
            <a:avLst/>
          </a:prstGeom>
        </p:spPr>
      </p:pic>
      <p:sp>
        <p:nvSpPr>
          <p:cNvPr id="10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052170" y="82765"/>
            <a:ext cx="5006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電子白板 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橡皮擦選單功能</a:t>
            </a:r>
          </a:p>
        </p:txBody>
      </p:sp>
      <p:cxnSp>
        <p:nvCxnSpPr>
          <p:cNvPr id="13" name="直線單箭頭接點 12"/>
          <p:cNvCxnSpPr>
            <a:endCxn id="14" idx="2"/>
          </p:cNvCxnSpPr>
          <p:nvPr/>
        </p:nvCxnSpPr>
        <p:spPr>
          <a:xfrm flipH="1" flipV="1">
            <a:off x="2192447" y="2398241"/>
            <a:ext cx="723369" cy="52670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971600" y="162880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2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部分清除</a:t>
            </a:r>
            <a:endParaRPr lang="en-US" altLang="zh-TW" sz="2200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22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（滑到哪擦到哪）</a:t>
            </a:r>
          </a:p>
        </p:txBody>
      </p:sp>
      <p:cxnSp>
        <p:nvCxnSpPr>
          <p:cNvPr id="16" name="直線單箭頭接點 15"/>
          <p:cNvCxnSpPr/>
          <p:nvPr/>
        </p:nvCxnSpPr>
        <p:spPr>
          <a:xfrm flipH="1" flipV="1">
            <a:off x="4540556" y="1736960"/>
            <a:ext cx="12194" cy="1332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896519" y="980728"/>
            <a:ext cx="3288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2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逐條清除</a:t>
            </a:r>
            <a:endParaRPr lang="en-US" altLang="zh-TW" sz="2200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22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（點一下清除局部圖文）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706771" y="1637184"/>
            <a:ext cx="3852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2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一鍵清除</a:t>
            </a:r>
            <a:endParaRPr lang="en-US" altLang="zh-TW" sz="2200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2200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（清除整個板面標註的圖文）</a:t>
            </a:r>
          </a:p>
        </p:txBody>
      </p:sp>
      <p:cxnSp>
        <p:nvCxnSpPr>
          <p:cNvPr id="24" name="直線單箭頭接點 23"/>
          <p:cNvCxnSpPr/>
          <p:nvPr/>
        </p:nvCxnSpPr>
        <p:spPr>
          <a:xfrm>
            <a:off x="6732240" y="2384992"/>
            <a:ext cx="0" cy="9000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947717" y="731196"/>
            <a:ext cx="7200800" cy="5738574"/>
            <a:chOff x="1357581" y="692696"/>
            <a:chExt cx="7200800" cy="5738574"/>
          </a:xfrm>
        </p:grpSpPr>
        <p:pic>
          <p:nvPicPr>
            <p:cNvPr id="2" name="圖片 1" descr="- 電子白板 3.jpg"/>
            <p:cNvPicPr>
              <a:picLocks noChangeAspect="1"/>
            </p:cNvPicPr>
            <p:nvPr/>
          </p:nvPicPr>
          <p:blipFill>
            <a:blip r:embed="rId2" cstate="print"/>
            <a:srcRect l="77562" t="74715" b="3534"/>
            <a:stretch>
              <a:fillRect/>
            </a:stretch>
          </p:blipFill>
          <p:spPr>
            <a:xfrm>
              <a:off x="1357581" y="692696"/>
              <a:ext cx="7200800" cy="4968552"/>
            </a:xfrm>
            <a:prstGeom prst="rect">
              <a:avLst/>
            </a:prstGeom>
          </p:spPr>
        </p:pic>
        <p:cxnSp>
          <p:nvCxnSpPr>
            <p:cNvPr id="4" name="直線單箭頭接點 3"/>
            <p:cNvCxnSpPr/>
            <p:nvPr/>
          </p:nvCxnSpPr>
          <p:spPr>
            <a:xfrm>
              <a:off x="2581717" y="4797152"/>
              <a:ext cx="0" cy="1152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字方塊 4"/>
            <p:cNvSpPr txBox="1"/>
            <p:nvPr/>
          </p:nvSpPr>
          <p:spPr>
            <a:xfrm>
              <a:off x="2293685" y="5877272"/>
              <a:ext cx="422423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選擇筆的 粗細 與 顏色</a:t>
              </a:r>
            </a:p>
          </p:txBody>
        </p:sp>
        <p:cxnSp>
          <p:nvCxnSpPr>
            <p:cNvPr id="6" name="直線單箭頭接點 5"/>
            <p:cNvCxnSpPr/>
            <p:nvPr/>
          </p:nvCxnSpPr>
          <p:spPr>
            <a:xfrm>
              <a:off x="4525933" y="3789280"/>
              <a:ext cx="0" cy="2160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/>
            <p:cNvCxnSpPr/>
            <p:nvPr/>
          </p:nvCxnSpPr>
          <p:spPr>
            <a:xfrm>
              <a:off x="6110109" y="3789040"/>
              <a:ext cx="0" cy="2160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231706" y="82765"/>
            <a:ext cx="4647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電子白板 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畫筆選單功能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電子白板 2.jpg"/>
          <p:cNvPicPr>
            <a:picLocks noChangeAspect="1"/>
          </p:cNvPicPr>
          <p:nvPr/>
        </p:nvPicPr>
        <p:blipFill>
          <a:blip r:embed="rId2" cstate="print"/>
          <a:srcRect l="5437" t="10324" r="2129" b="4505"/>
          <a:stretch>
            <a:fillRect/>
          </a:stretch>
        </p:blipFill>
        <p:spPr>
          <a:xfrm>
            <a:off x="540000" y="786552"/>
            <a:ext cx="4032000" cy="2608940"/>
          </a:xfrm>
          <a:prstGeom prst="rect">
            <a:avLst/>
          </a:prstGeom>
        </p:spPr>
      </p:pic>
      <p:pic>
        <p:nvPicPr>
          <p:cNvPr id="3" name="圖片 2" descr="- 電子白板 4.jpg"/>
          <p:cNvPicPr>
            <a:picLocks noChangeAspect="1"/>
          </p:cNvPicPr>
          <p:nvPr/>
        </p:nvPicPr>
        <p:blipFill>
          <a:blip r:embed="rId3" cstate="print"/>
          <a:srcRect l="6688" t="13176" b="4511"/>
          <a:stretch>
            <a:fillRect/>
          </a:stretch>
        </p:blipFill>
        <p:spPr>
          <a:xfrm>
            <a:off x="4771258" y="784081"/>
            <a:ext cx="4032000" cy="2586078"/>
          </a:xfrm>
          <a:prstGeom prst="rect">
            <a:avLst/>
          </a:prstGeom>
        </p:spPr>
      </p:pic>
      <p:pic>
        <p:nvPicPr>
          <p:cNvPr id="5" name="圖片 4" descr="- 電子白板 5.jpg"/>
          <p:cNvPicPr>
            <a:picLocks noChangeAspect="1"/>
          </p:cNvPicPr>
          <p:nvPr/>
        </p:nvPicPr>
        <p:blipFill>
          <a:blip r:embed="rId4" cstate="print"/>
          <a:srcRect l="4326" t="13261" r="2751" b="2128"/>
          <a:stretch>
            <a:fillRect/>
          </a:stretch>
        </p:blipFill>
        <p:spPr>
          <a:xfrm>
            <a:off x="612008" y="3928459"/>
            <a:ext cx="4032000" cy="2596885"/>
          </a:xfrm>
          <a:prstGeom prst="rect">
            <a:avLst/>
          </a:prstGeom>
        </p:spPr>
      </p:pic>
      <p:pic>
        <p:nvPicPr>
          <p:cNvPr id="7" name="圖片 6" descr="- 電子白板 1.jpg"/>
          <p:cNvPicPr>
            <a:picLocks noChangeAspect="1"/>
          </p:cNvPicPr>
          <p:nvPr/>
        </p:nvPicPr>
        <p:blipFill>
          <a:blip r:embed="rId5" cstate="print"/>
          <a:srcRect l="11025" t="15326" b="3013"/>
          <a:stretch>
            <a:fillRect/>
          </a:stretch>
        </p:blipFill>
        <p:spPr>
          <a:xfrm>
            <a:off x="4860032" y="3928459"/>
            <a:ext cx="4032000" cy="253369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881564" y="3376328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電子白板筆的粗細與顏色應用範例</a:t>
            </a:r>
          </a:p>
        </p:txBody>
      </p:sp>
      <p:sp>
        <p:nvSpPr>
          <p:cNvPr id="10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電子白板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電子白板 1.jpg"/>
          <p:cNvPicPr>
            <a:picLocks noChangeAspect="1"/>
          </p:cNvPicPr>
          <p:nvPr/>
        </p:nvPicPr>
        <p:blipFill>
          <a:blip r:embed="rId2" cstate="print"/>
          <a:srcRect l="76231" t="76385"/>
          <a:stretch>
            <a:fillRect/>
          </a:stretch>
        </p:blipFill>
        <p:spPr>
          <a:xfrm>
            <a:off x="985858" y="924610"/>
            <a:ext cx="7200000" cy="489765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07474" y="602092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華康少女文字W3" pitchFamily="49" charset="-120"/>
                <a:ea typeface="華康少女文字W3" pitchFamily="49" charset="-120"/>
              </a:rPr>
              <a:t>結束白板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7513903" y="4545296"/>
            <a:ext cx="0" cy="154800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電子白板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福樂電子白板\遙控器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FAD9E"/>
              </a:clrFrom>
              <a:clrTo>
                <a:srgbClr val="AFAD9E">
                  <a:alpha val="0"/>
                </a:srgbClr>
              </a:clrTo>
            </a:clrChange>
            <a:lum bright="30000"/>
          </a:blip>
          <a:srcRect l="32463" t="2751" r="36976" b="2751"/>
          <a:stretch>
            <a:fillRect/>
          </a:stretch>
        </p:blipFill>
        <p:spPr bwMode="auto">
          <a:xfrm>
            <a:off x="5754949" y="188640"/>
            <a:ext cx="1728192" cy="648072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534560" y="260648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遙控器</a:t>
            </a:r>
            <a:endParaRPr lang="en-US" altLang="zh-TW" sz="4000" b="1" dirty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常用功能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371747" y="217515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開／關螢幕</a:t>
            </a:r>
          </a:p>
        </p:txBody>
      </p:sp>
      <p:cxnSp>
        <p:nvCxnSpPr>
          <p:cNvPr id="7" name="直線單箭頭接點 6"/>
          <p:cNvCxnSpPr/>
          <p:nvPr/>
        </p:nvCxnSpPr>
        <p:spPr>
          <a:xfrm>
            <a:off x="5468749" y="476672"/>
            <a:ext cx="46800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7687805" y="176805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靜音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7195109" y="431232"/>
            <a:ext cx="468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187624" y="3861608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調整音量</a:t>
            </a:r>
          </a:p>
        </p:txBody>
      </p:sp>
      <p:pic>
        <p:nvPicPr>
          <p:cNvPr id="17" name="圖片 16" descr="- 遙控器 1.jpg"/>
          <p:cNvPicPr>
            <a:picLocks noChangeAspect="1"/>
          </p:cNvPicPr>
          <p:nvPr/>
        </p:nvPicPr>
        <p:blipFill>
          <a:blip r:embed="rId4" cstate="print"/>
          <a:srcRect l="23034" r="17925"/>
          <a:stretch>
            <a:fillRect/>
          </a:stretch>
        </p:blipFill>
        <p:spPr>
          <a:xfrm>
            <a:off x="2987824" y="1341328"/>
            <a:ext cx="2232248" cy="5040000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2915816" y="3501568"/>
            <a:ext cx="100811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左右滑換頁.jpg"/>
          <p:cNvPicPr>
            <a:picLocks noChangeAspect="1"/>
          </p:cNvPicPr>
          <p:nvPr/>
        </p:nvPicPr>
        <p:blipFill>
          <a:blip r:embed="rId2" cstate="print"/>
          <a:srcRect l="1963" t="1766" r="1176" b="2887"/>
          <a:stretch>
            <a:fillRect/>
          </a:stretch>
        </p:blipFill>
        <p:spPr>
          <a:xfrm>
            <a:off x="425669" y="815594"/>
            <a:ext cx="8178779" cy="5652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364088" y="2564904"/>
            <a:ext cx="2869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 err="1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ppt</a:t>
            </a:r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播放時</a:t>
            </a:r>
            <a:endParaRPr lang="en-US" altLang="zh-TW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往左滑</a:t>
            </a:r>
            <a:r>
              <a:rPr lang="en-US" altLang="zh-TW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</a:t>
            </a:r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上一頁</a:t>
            </a:r>
            <a:endParaRPr lang="en-US" altLang="zh-TW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  <a:sym typeface="Wingdings" pitchFamily="2" charset="2"/>
            </a:endParaRPr>
          </a:p>
          <a:p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往右滑</a:t>
            </a:r>
            <a:r>
              <a:rPr lang="en-US" altLang="zh-TW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</a:t>
            </a:r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下一頁</a:t>
            </a:r>
            <a:endParaRPr lang="zh-TW" altLang="en-US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8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539483" y="82765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使用 </a:t>
            </a:r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PowerPoint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- 用Youtube 調整音量.jpg"/>
          <p:cNvPicPr>
            <a:picLocks noChangeAspect="1"/>
          </p:cNvPicPr>
          <p:nvPr/>
        </p:nvPicPr>
        <p:blipFill>
          <a:blip r:embed="rId2" cstate="print"/>
          <a:srcRect l="1963" t="2853" r="1176" b="4062"/>
          <a:stretch>
            <a:fillRect/>
          </a:stretch>
        </p:blipFill>
        <p:spPr>
          <a:xfrm>
            <a:off x="218017" y="765272"/>
            <a:ext cx="8165923" cy="5112000"/>
          </a:xfrm>
          <a:prstGeom prst="rect">
            <a:avLst/>
          </a:prstGeom>
        </p:spPr>
      </p:pic>
      <p:pic>
        <p:nvPicPr>
          <p:cNvPr id="7" name="圖片 6" descr="- 右拉選單 1.jpg"/>
          <p:cNvPicPr>
            <a:picLocks noChangeAspect="1"/>
          </p:cNvPicPr>
          <p:nvPr/>
        </p:nvPicPr>
        <p:blipFill>
          <a:blip r:embed="rId3" cstate="print"/>
          <a:srcRect l="14995" t="14301" r="40303" b="8001"/>
          <a:stretch>
            <a:fillRect/>
          </a:stretch>
        </p:blipFill>
        <p:spPr>
          <a:xfrm>
            <a:off x="7884368" y="553313"/>
            <a:ext cx="753462" cy="432048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352313" y="380718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設定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451180" y="5908963"/>
            <a:ext cx="65325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使用</a:t>
            </a:r>
            <a:r>
              <a:rPr lang="en-US" altLang="zh-TW" sz="3000" b="1" dirty="0">
                <a:latin typeface="華康少女文字W3" pitchFamily="49" charset="-120"/>
                <a:ea typeface="華康少女文字W3" pitchFamily="49" charset="-120"/>
              </a:rPr>
              <a:t>YouTube</a:t>
            </a:r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時，利用設定調整音量。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410700" y="3825288"/>
            <a:ext cx="0" cy="2196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924204" y="82765"/>
            <a:ext cx="3262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使用 </a:t>
            </a:r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YouTube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連電腦 1.jpg"/>
          <p:cNvPicPr>
            <a:picLocks noChangeAspect="1"/>
          </p:cNvPicPr>
          <p:nvPr/>
        </p:nvPicPr>
        <p:blipFill>
          <a:blip r:embed="rId2" cstate="print"/>
          <a:srcRect l="1012" t="3896" r="1438"/>
          <a:stretch>
            <a:fillRect/>
          </a:stretch>
        </p:blipFill>
        <p:spPr>
          <a:xfrm>
            <a:off x="107504" y="760071"/>
            <a:ext cx="8352928" cy="532859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879376" y="41879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輸入選擇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951290" y="6170296"/>
            <a:ext cx="38395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連接電腦：選擇</a:t>
            </a:r>
            <a:r>
              <a:rPr lang="en-US" altLang="zh-TW" sz="3000" b="1" dirty="0">
                <a:latin typeface="華康少女文字W3" pitchFamily="49" charset="-120"/>
                <a:ea typeface="華康少女文字W3" pitchFamily="49" charset="-120"/>
              </a:rPr>
              <a:t>HDMI3</a:t>
            </a:r>
            <a:endParaRPr lang="zh-TW" altLang="en-US" sz="3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207131" y="82765"/>
            <a:ext cx="2696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B: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連接電腦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876256" y="2708920"/>
            <a:ext cx="0" cy="3564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連接電腦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8" name="圖片 7" descr="- 連電腦 2.jpg"/>
          <p:cNvPicPr>
            <a:picLocks noChangeAspect="1"/>
          </p:cNvPicPr>
          <p:nvPr/>
        </p:nvPicPr>
        <p:blipFill>
          <a:blip r:embed="rId2" cstate="print"/>
          <a:srcRect t="30050" b="6279"/>
          <a:stretch>
            <a:fillRect/>
          </a:stretch>
        </p:blipFill>
        <p:spPr>
          <a:xfrm>
            <a:off x="539552" y="873296"/>
            <a:ext cx="7923925" cy="5220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547664" y="3789040"/>
            <a:ext cx="4416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連接電腦無信號時</a:t>
            </a:r>
            <a:endParaRPr lang="en-US" altLang="zh-TW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需檢視電腦主機後方線路</a:t>
            </a:r>
            <a:endParaRPr lang="en-US" altLang="zh-TW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en-US" altLang="zh-TW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(</a:t>
            </a:r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線路拔掉重插</a:t>
            </a:r>
            <a:r>
              <a:rPr lang="en-US" altLang="zh-TW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)</a:t>
            </a:r>
            <a:endParaRPr lang="zh-TW" altLang="en-US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連接電腦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6" name="圖片 5" descr="- 線路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2055" y="909320"/>
            <a:ext cx="7198377" cy="5400000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5076056" y="4293096"/>
            <a:ext cx="1152128" cy="792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691680" y="2996952"/>
            <a:ext cx="1224136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045024" y="357301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插頭必須插上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475656" y="2708920"/>
            <a:ext cx="415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1</a:t>
            </a:r>
            <a:endParaRPr lang="zh-TW" altLang="en-US" sz="3600" b="1" dirty="0">
              <a:solidFill>
                <a:srgbClr val="FF0000"/>
              </a:solidFill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44008" y="4221088"/>
            <a:ext cx="415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2</a:t>
            </a:r>
            <a:endParaRPr lang="zh-TW" altLang="en-US" sz="3600" b="1" dirty="0">
              <a:solidFill>
                <a:srgbClr val="FF0000"/>
              </a:solidFill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連接電腦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8" name="圖片 7" descr="- 線路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7198376" cy="5400000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2555776" y="2636912"/>
            <a:ext cx="1440160" cy="1656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123728" y="2132856"/>
            <a:ext cx="5693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FF0000"/>
                </a:solidFill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1</a:t>
            </a:r>
            <a:endParaRPr lang="zh-TW" altLang="en-US" sz="6000" b="1" dirty="0">
              <a:solidFill>
                <a:srgbClr val="FF0000"/>
              </a:solidFill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  <p:pic>
        <p:nvPicPr>
          <p:cNvPr id="14" name="圖片 13" descr="P_20190624_081759_vHDR_Auto.jpg"/>
          <p:cNvPicPr>
            <a:picLocks noChangeAspect="1"/>
          </p:cNvPicPr>
          <p:nvPr/>
        </p:nvPicPr>
        <p:blipFill>
          <a:blip r:embed="rId3" cstate="print"/>
          <a:srcRect l="4206" r="7466"/>
          <a:stretch>
            <a:fillRect/>
          </a:stretch>
        </p:blipFill>
        <p:spPr>
          <a:xfrm rot="5400000">
            <a:off x="4626220" y="1827036"/>
            <a:ext cx="4536504" cy="3852000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6516216" y="2420888"/>
            <a:ext cx="936104" cy="1368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連接電腦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8" name="圖片 7" descr="- 線路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7198376" cy="5400000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2555776" y="2636912"/>
            <a:ext cx="1440160" cy="1656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974776" y="2348880"/>
            <a:ext cx="5693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FF0000"/>
                </a:solidFill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1</a:t>
            </a:r>
            <a:endParaRPr lang="zh-TW" altLang="en-US" sz="6000" b="1" dirty="0">
              <a:solidFill>
                <a:srgbClr val="FF0000"/>
              </a:solidFill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  <p:pic>
        <p:nvPicPr>
          <p:cNvPr id="16" name="圖片 15" descr="P_20190624_081854_vHDR_Auto.jpg"/>
          <p:cNvPicPr>
            <a:picLocks noChangeAspect="1"/>
          </p:cNvPicPr>
          <p:nvPr/>
        </p:nvPicPr>
        <p:blipFill>
          <a:blip r:embed="rId3" cstate="print"/>
          <a:srcRect l="18752" t="27095" r="7490"/>
          <a:stretch>
            <a:fillRect/>
          </a:stretch>
        </p:blipFill>
        <p:spPr>
          <a:xfrm rot="5400000">
            <a:off x="4946141" y="3270883"/>
            <a:ext cx="3788221" cy="2808311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6876256" y="3429000"/>
            <a:ext cx="936104" cy="1368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292080" y="2132856"/>
            <a:ext cx="341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線鬆脫則無信號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37162" y="827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連接電腦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9" name="圖片 8" descr="- 線路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048" y="909320"/>
            <a:ext cx="7198376" cy="5400000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3923928" y="4365104"/>
            <a:ext cx="1440160" cy="1656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342928" y="4077072"/>
            <a:ext cx="5693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FF0000"/>
                </a:solidFill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2</a:t>
            </a:r>
            <a:endParaRPr lang="zh-TW" altLang="en-US" sz="6000" b="1" dirty="0">
              <a:solidFill>
                <a:srgbClr val="FF0000"/>
              </a:solidFill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連手機 1.jpg"/>
          <p:cNvPicPr>
            <a:picLocks noChangeAspect="1"/>
          </p:cNvPicPr>
          <p:nvPr/>
        </p:nvPicPr>
        <p:blipFill>
          <a:blip r:embed="rId2" cstate="print"/>
          <a:srcRect t="4251" r="5901" b="3014"/>
          <a:stretch>
            <a:fillRect/>
          </a:stretch>
        </p:blipFill>
        <p:spPr>
          <a:xfrm>
            <a:off x="44763" y="751038"/>
            <a:ext cx="8488779" cy="532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893634" y="415356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輸入選擇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200822" y="618927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連接手機：選擇</a:t>
            </a:r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HDMI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２</a:t>
            </a:r>
          </a:p>
        </p:txBody>
      </p:sp>
      <p:sp>
        <p:nvSpPr>
          <p:cNvPr id="11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199916" y="82765"/>
            <a:ext cx="2711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C: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連接手機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7092280" y="2708920"/>
            <a:ext cx="0" cy="3564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E758597E-3B81-4467-A29E-8D12C480C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481" y="1124744"/>
            <a:ext cx="9023519" cy="4901600"/>
          </a:xfrm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1FCB725B-129E-4D89-BA31-F020F28B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福樂國小電子白板使用指南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D0D3E8F-AA18-4DF6-A24B-E694AA47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774DC831-D4A7-4134-A074-5D712BCD9DE9}"/>
              </a:ext>
            </a:extLst>
          </p:cNvPr>
          <p:cNvSpPr txBox="1"/>
          <p:nvPr/>
        </p:nvSpPr>
        <p:spPr>
          <a:xfrm>
            <a:off x="406755" y="491369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err="1" smtClean="0">
                <a:solidFill>
                  <a:srgbClr val="C00000"/>
                </a:solidFill>
                <a:latin typeface="+mn-ea"/>
              </a:rPr>
              <a:t>iOS</a:t>
            </a:r>
            <a:r>
              <a:rPr lang="zh-TW" altLang="en-US" sz="2000" b="1" dirty="0" smtClean="0">
                <a:solidFill>
                  <a:srgbClr val="C00000"/>
                </a:solidFill>
                <a:latin typeface="+mn-ea"/>
              </a:rPr>
              <a:t>系統</a:t>
            </a:r>
            <a:endParaRPr lang="zh-TW" altLang="en-US" sz="20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54EA6F19-9B4F-4899-8E24-2A86F1AE5C5A}"/>
              </a:ext>
            </a:extLst>
          </p:cNvPr>
          <p:cNvSpPr txBox="1"/>
          <p:nvPr/>
        </p:nvSpPr>
        <p:spPr>
          <a:xfrm>
            <a:off x="6156176" y="552462"/>
            <a:ext cx="164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C00000"/>
                </a:solidFill>
                <a:latin typeface="+mn-ea"/>
              </a:rPr>
              <a:t>Android</a:t>
            </a:r>
            <a:r>
              <a:rPr lang="zh-TW" altLang="en-US" sz="2000" b="1" dirty="0">
                <a:solidFill>
                  <a:srgbClr val="C00000"/>
                </a:solidFill>
                <a:latin typeface="+mn-ea"/>
              </a:rPr>
              <a:t>系統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CED6308-A274-415C-9B4C-63E0BD4E5D91}"/>
              </a:ext>
            </a:extLst>
          </p:cNvPr>
          <p:cNvSpPr/>
          <p:nvPr/>
        </p:nvSpPr>
        <p:spPr>
          <a:xfrm>
            <a:off x="0" y="491369"/>
            <a:ext cx="4355976" cy="5707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6FE7DC0-CAF7-4B42-AA3B-5303B71EEDA8}"/>
              </a:ext>
            </a:extLst>
          </p:cNvPr>
          <p:cNvSpPr/>
          <p:nvPr/>
        </p:nvSpPr>
        <p:spPr>
          <a:xfrm>
            <a:off x="4572000" y="507392"/>
            <a:ext cx="4572000" cy="5657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713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563888" y="476672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觸控筆</a:t>
            </a:r>
          </a:p>
        </p:txBody>
      </p:sp>
      <p:pic>
        <p:nvPicPr>
          <p:cNvPr id="3" name="圖片 2" descr="- 觸控筆 2.jpg"/>
          <p:cNvPicPr>
            <a:picLocks noChangeAspect="1"/>
          </p:cNvPicPr>
          <p:nvPr/>
        </p:nvPicPr>
        <p:blipFill>
          <a:blip r:embed="rId2" cstate="print"/>
          <a:srcRect l="34100" t="8400" r="37610" b="8651"/>
          <a:stretch>
            <a:fillRect/>
          </a:stretch>
        </p:blipFill>
        <p:spPr>
          <a:xfrm rot="16200000">
            <a:off x="3995536" y="1197152"/>
            <a:ext cx="1584176" cy="7200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21385" y="5589326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華康少女文字W3" pitchFamily="49" charset="-120"/>
                <a:ea typeface="華康少女文字W3" pitchFamily="49" charset="-120"/>
              </a:rPr>
              <a:t>亦可使用其他自備觸控筆</a:t>
            </a:r>
          </a:p>
        </p:txBody>
      </p:sp>
      <p:pic>
        <p:nvPicPr>
          <p:cNvPr id="2" name="圖片 1" descr="- 觸控筆 1.jpg"/>
          <p:cNvPicPr>
            <a:picLocks noChangeAspect="1"/>
          </p:cNvPicPr>
          <p:nvPr/>
        </p:nvPicPr>
        <p:blipFill>
          <a:blip r:embed="rId3" cstate="print"/>
          <a:srcRect l="6688" t="6878" r="3538" b="62668"/>
          <a:stretch>
            <a:fillRect/>
          </a:stretch>
        </p:blipFill>
        <p:spPr>
          <a:xfrm>
            <a:off x="899592" y="1412776"/>
            <a:ext cx="7200000" cy="176842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71800" y="31887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華康少女文字W3" pitchFamily="49" charset="-120"/>
                <a:ea typeface="華康少女文字W3" pitchFamily="49" charset="-120"/>
              </a:rPr>
              <a:t>學校配備之觸控筆</a:t>
            </a: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347864" cy="365125"/>
          </a:xfrm>
        </p:spPr>
        <p:txBody>
          <a:bodyPr/>
          <a:lstStyle/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福樂國小志工電子白板使用指南 </a:t>
            </a:r>
            <a:fld id="{CF3108AA-A776-43D1-BD18-289788EB7FD5}" type="slidenum">
              <a:rPr lang="zh-TW" altLang="en-US" sz="1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/>
              <a:t>3</a:t>
            </a:fld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83083" y="573176"/>
            <a:ext cx="35886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連接手機</a:t>
            </a:r>
            <a:endParaRPr lang="en-US" altLang="zh-TW" sz="4000" b="1" dirty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(</a:t>
            </a:r>
            <a:r>
              <a:rPr lang="en-US" altLang="zh-TW" sz="4000" b="1" dirty="0" smtClean="0">
                <a:latin typeface="華康少女文字W3" pitchFamily="49" charset="-120"/>
                <a:ea typeface="華康少女文字W3" pitchFamily="49" charset="-120"/>
              </a:rPr>
              <a:t>Android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系統</a:t>
            </a:r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)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11" name="圖片 10" descr="- 連手機 1.jpg"/>
          <p:cNvPicPr>
            <a:picLocks noChangeAspect="1"/>
          </p:cNvPicPr>
          <p:nvPr/>
        </p:nvPicPr>
        <p:blipFill>
          <a:blip r:embed="rId2" cstate="print"/>
          <a:srcRect t="4251" r="5901" b="3014"/>
          <a:stretch>
            <a:fillRect/>
          </a:stretch>
        </p:blipFill>
        <p:spPr>
          <a:xfrm>
            <a:off x="4644008" y="332656"/>
            <a:ext cx="4187025" cy="2628000"/>
          </a:xfrm>
          <a:prstGeom prst="rect">
            <a:avLst/>
          </a:prstGeom>
        </p:spPr>
      </p:pic>
      <p:pic>
        <p:nvPicPr>
          <p:cNvPr id="15" name="圖片 14" descr="- EZMira 2.jpg"/>
          <p:cNvPicPr>
            <a:picLocks noChangeAspect="1"/>
          </p:cNvPicPr>
          <p:nvPr/>
        </p:nvPicPr>
        <p:blipFill>
          <a:blip r:embed="rId3" cstate="print"/>
          <a:srcRect l="22837" t="4884" r="1214" b="4607"/>
          <a:stretch>
            <a:fillRect/>
          </a:stretch>
        </p:blipFill>
        <p:spPr>
          <a:xfrm>
            <a:off x="539552" y="2852936"/>
            <a:ext cx="6120680" cy="3528392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H="1">
            <a:off x="4067944" y="2708920"/>
            <a:ext cx="3744416" cy="17281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3971694" y="4491117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掃瞄</a:t>
            </a:r>
            <a:r>
              <a:rPr lang="en-US" altLang="zh-TW" sz="2800" b="1" dirty="0" err="1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QRCode</a:t>
            </a:r>
            <a:endParaRPr lang="en-US" altLang="zh-TW" sz="28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下載</a:t>
            </a:r>
            <a:r>
              <a:rPr lang="en-US" altLang="zh-TW" sz="2800" b="1" dirty="0" err="1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EZMira</a:t>
            </a:r>
            <a:r>
              <a:rPr lang="en-US" altLang="zh-TW" sz="28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 APP</a:t>
            </a:r>
            <a:endParaRPr lang="zh-TW" altLang="en-US" sz="28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連手機 1.jpg"/>
          <p:cNvPicPr>
            <a:picLocks noChangeAspect="1"/>
          </p:cNvPicPr>
          <p:nvPr/>
        </p:nvPicPr>
        <p:blipFill>
          <a:blip r:embed="rId2" cstate="print"/>
          <a:srcRect t="4251" r="5901" b="3014"/>
          <a:stretch>
            <a:fillRect/>
          </a:stretch>
        </p:blipFill>
        <p:spPr>
          <a:xfrm>
            <a:off x="4283968" y="332976"/>
            <a:ext cx="4588524" cy="2880000"/>
          </a:xfrm>
          <a:prstGeom prst="rect">
            <a:avLst/>
          </a:prstGeom>
        </p:spPr>
      </p:pic>
      <p:sp>
        <p:nvSpPr>
          <p:cNvPr id="11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1560" y="836712"/>
            <a:ext cx="24753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先下載</a:t>
            </a:r>
            <a:endParaRPr lang="en-US" altLang="zh-TW" sz="4000" b="1" dirty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en-US" altLang="zh-TW" sz="2800" b="1" dirty="0" err="1">
                <a:latin typeface="華康少女文字W3" pitchFamily="49" charset="-120"/>
                <a:ea typeface="華康少女文字W3" pitchFamily="49" charset="-120"/>
              </a:rPr>
              <a:t>EZMira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的</a:t>
            </a:r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APP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10" name="直線單箭頭接點 9"/>
          <p:cNvCxnSpPr>
            <a:cxnSpLocks/>
          </p:cNvCxnSpPr>
          <p:nvPr/>
        </p:nvCxnSpPr>
        <p:spPr>
          <a:xfrm flipH="1">
            <a:off x="6578230" y="2653814"/>
            <a:ext cx="1445764" cy="156727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B9E0D093-4A51-4A96-B4CB-A9B66D595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6545" y="3581705"/>
            <a:ext cx="4602378" cy="2724562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1259632" y="3560353"/>
            <a:ext cx="5612362" cy="29646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連手機 2.jpg"/>
          <p:cNvPicPr>
            <a:picLocks noChangeAspect="1"/>
          </p:cNvPicPr>
          <p:nvPr/>
        </p:nvPicPr>
        <p:blipFill>
          <a:blip r:embed="rId2" cstate="print"/>
          <a:srcRect l="23127" t="5901" r="20176" b="651"/>
          <a:stretch>
            <a:fillRect/>
          </a:stretch>
        </p:blipFill>
        <p:spPr>
          <a:xfrm>
            <a:off x="6321175" y="448725"/>
            <a:ext cx="2664296" cy="5400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044158" y="2996952"/>
            <a:ext cx="37501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開</a:t>
            </a:r>
            <a:r>
              <a:rPr lang="en-US" altLang="zh-TW" sz="2800" b="1" dirty="0" err="1">
                <a:latin typeface="華康少女文字W3" pitchFamily="49" charset="-120"/>
                <a:ea typeface="華康少女文字W3" pitchFamily="49" charset="-120"/>
              </a:rPr>
              <a:t>WiFi</a:t>
            </a:r>
            <a:endParaRPr lang="en-US" altLang="zh-TW" sz="2800" b="1" dirty="0">
              <a:latin typeface="華康少女文字W3" pitchFamily="49" charset="-120"/>
              <a:ea typeface="華康少女文字W3" pitchFamily="49" charset="-120"/>
            </a:endParaRPr>
          </a:p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連</a:t>
            </a:r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UPF706 BFAD7581</a:t>
            </a:r>
          </a:p>
          <a:p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(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每間教室號碼不一</a:t>
            </a:r>
            <a:r>
              <a:rPr lang="en-US" altLang="zh-TW" sz="2800" b="1">
                <a:latin typeface="華康少女文字W3" pitchFamily="49" charset="-120"/>
                <a:ea typeface="華康少女文字W3" pitchFamily="49" charset="-120"/>
              </a:rPr>
              <a:t>)</a:t>
            </a:r>
          </a:p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密碼為</a:t>
            </a:r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88888888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6120368" y="3709275"/>
            <a:ext cx="1764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2" name="圖片 11" descr="- 連手機 WiFi 3.jpg"/>
          <p:cNvPicPr>
            <a:picLocks noChangeAspect="1"/>
          </p:cNvPicPr>
          <p:nvPr/>
        </p:nvPicPr>
        <p:blipFill>
          <a:blip r:embed="rId3" cstate="print"/>
          <a:srcRect b="12742"/>
          <a:stretch>
            <a:fillRect/>
          </a:stretch>
        </p:blipFill>
        <p:spPr>
          <a:xfrm>
            <a:off x="251520" y="1196752"/>
            <a:ext cx="2717883" cy="4932000"/>
          </a:xfrm>
          <a:prstGeom prst="rect">
            <a:avLst/>
          </a:prstGeom>
        </p:spPr>
      </p:pic>
      <p:cxnSp>
        <p:nvCxnSpPr>
          <p:cNvPr id="13" name="直線單箭頭接點 12"/>
          <p:cNvCxnSpPr/>
          <p:nvPr/>
        </p:nvCxnSpPr>
        <p:spPr>
          <a:xfrm>
            <a:off x="971600" y="4112528"/>
            <a:ext cx="2016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-23462" y="229861"/>
            <a:ext cx="6378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首次使用連接手機需先用</a:t>
            </a:r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Wife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設定密碼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連手機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807" y="908720"/>
            <a:ext cx="7740000" cy="4800592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3512851" y="3068400"/>
            <a:ext cx="864096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835696" y="5804704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此數字為連上網路的手機數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923928" y="3932496"/>
            <a:ext cx="0" cy="1980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6C0EB7C-7F4C-4C65-9D71-C3A54682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56" y="908720"/>
            <a:ext cx="3548915" cy="2736304"/>
          </a:xfrm>
        </p:spPr>
        <p:txBody>
          <a:bodyPr/>
          <a:lstStyle/>
          <a:p>
            <a:r>
              <a:rPr lang="zh-TW" altLang="en-US" sz="4000" b="1" dirty="0">
                <a:latin typeface="華康少女文字W3"/>
              </a:rPr>
              <a:t>手機</a:t>
            </a:r>
            <a:r>
              <a:rPr lang="zh-TW" altLang="en-US" b="1" dirty="0">
                <a:latin typeface="華康少女文字W3"/>
              </a:rPr>
              <a:t>找出</a:t>
            </a:r>
            <a:r>
              <a:rPr lang="en-US" altLang="zh-TW" b="1" dirty="0">
                <a:latin typeface="華康少女文字W3"/>
              </a:rPr>
              <a:t/>
            </a:r>
            <a:br>
              <a:rPr lang="en-US" altLang="zh-TW" b="1" dirty="0">
                <a:latin typeface="華康少女文字W3"/>
              </a:rPr>
            </a:br>
            <a:r>
              <a:rPr lang="en-US" altLang="zh-TW" b="1" dirty="0" err="1">
                <a:latin typeface="華康少女文字W3"/>
              </a:rPr>
              <a:t>EZMira</a:t>
            </a:r>
            <a:r>
              <a:rPr lang="en-US" altLang="zh-TW" b="1" dirty="0">
                <a:latin typeface="華康少女文字W3"/>
              </a:rPr>
              <a:t> App</a:t>
            </a:r>
            <a:br>
              <a:rPr lang="en-US" altLang="zh-TW" b="1" dirty="0">
                <a:latin typeface="華康少女文字W3"/>
              </a:rPr>
            </a:br>
            <a:r>
              <a:rPr lang="en-US" altLang="zh-TW" b="1" dirty="0">
                <a:latin typeface="華康少女文字W3"/>
              </a:rPr>
              <a:t>(</a:t>
            </a:r>
            <a:r>
              <a:rPr lang="zh-TW" altLang="en-US" b="1" dirty="0">
                <a:latin typeface="華康少女文字W3"/>
              </a:rPr>
              <a:t>易連</a:t>
            </a:r>
            <a:r>
              <a:rPr lang="en-US" altLang="zh-TW" b="1" dirty="0">
                <a:latin typeface="華康少女文字W3"/>
              </a:rPr>
              <a:t>)</a:t>
            </a:r>
            <a:br>
              <a:rPr lang="en-US" altLang="zh-TW" b="1" dirty="0">
                <a:latin typeface="華康少女文字W3"/>
              </a:rPr>
            </a:br>
            <a:endParaRPr lang="zh-TW" altLang="en-US" b="1" dirty="0">
              <a:latin typeface="華康少女文字W3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0E0CA2CC-1D8D-4EBB-8082-61FE3CD1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017" y="0"/>
            <a:ext cx="3548915" cy="6858000"/>
          </a:xfrm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A29FE6DD-A329-4EA6-BDB2-BA2FEECA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福樂國小電子白板使用指南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A8495905-C84D-43B0-9E3D-D503477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xmlns="" id="{69AF13AA-CDA0-4200-B6B4-9C61060B3344}"/>
              </a:ext>
            </a:extLst>
          </p:cNvPr>
          <p:cNvSpPr/>
          <p:nvPr/>
        </p:nvSpPr>
        <p:spPr>
          <a:xfrm flipH="1">
            <a:off x="6098438" y="1412776"/>
            <a:ext cx="648071" cy="10126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897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923928" y="4509120"/>
            <a:ext cx="41825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下載</a:t>
            </a:r>
            <a:r>
              <a:rPr lang="en-US" altLang="zh-TW" sz="3000" b="1" dirty="0" err="1">
                <a:latin typeface="華康少女文字W3" pitchFamily="49" charset="-120"/>
                <a:ea typeface="華康少女文字W3" pitchFamily="49" charset="-120"/>
              </a:rPr>
              <a:t>EZMira</a:t>
            </a:r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完成</a:t>
            </a:r>
            <a:r>
              <a:rPr lang="en-US" altLang="zh-TW" sz="3000" b="1" dirty="0"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</a:t>
            </a:r>
            <a:r>
              <a:rPr lang="zh-TW" altLang="en-US" sz="3000" b="1" dirty="0">
                <a:latin typeface="華康少女文字W3" pitchFamily="49" charset="-120"/>
                <a:ea typeface="華康少女文字W3" pitchFamily="49" charset="-120"/>
              </a:rPr>
              <a:t>連接</a:t>
            </a:r>
          </a:p>
        </p:txBody>
      </p:sp>
      <p:pic>
        <p:nvPicPr>
          <p:cNvPr id="9" name="圖片 8" descr="- EZMir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69304"/>
            <a:ext cx="2819000" cy="5796000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H="1">
            <a:off x="2987809" y="5121832"/>
            <a:ext cx="18000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4A814785-CCCA-4DF9-8D14-51FCEB57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福樂國小電子白板使用指南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75B144B-1294-4474-B623-F6993DB3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0B8EAFF-7091-4047-AD59-DD3622A8D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6372" y="27713"/>
            <a:ext cx="3335516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15F805D9-6FA2-43D3-9EB3-B8F2E2A91D28}"/>
              </a:ext>
            </a:extLst>
          </p:cNvPr>
          <p:cNvSpPr txBox="1"/>
          <p:nvPr/>
        </p:nvSpPr>
        <p:spPr>
          <a:xfrm>
            <a:off x="179512" y="1196752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/>
              </a:rPr>
              <a:t>手機連線完成</a:t>
            </a:r>
            <a:endParaRPr lang="en-US" altLang="zh-TW" sz="28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由手機操控電子白板</a:t>
            </a:r>
            <a:endParaRPr lang="en-US" altLang="zh-TW" sz="2800" b="1" dirty="0">
              <a:latin typeface="華康少女文字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9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C4859BDF-FCAE-4E21-9921-73671F71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福樂國小電子白板使用指南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D248465-9FFD-4D90-9479-C4F5D0C1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2454ED7-7CF4-4003-8049-1351EC409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837" y="-41222"/>
            <a:ext cx="3335516" cy="6858000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xmlns="" id="{9CFE5AEA-5895-4D08-8F20-D37D675BE4AB}"/>
              </a:ext>
            </a:extLst>
          </p:cNvPr>
          <p:cNvSpPr/>
          <p:nvPr/>
        </p:nvSpPr>
        <p:spPr>
          <a:xfrm>
            <a:off x="6686521" y="2204864"/>
            <a:ext cx="428907" cy="5040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xmlns="" id="{4DF55E42-9205-4082-9454-553990BE2C77}"/>
              </a:ext>
            </a:extLst>
          </p:cNvPr>
          <p:cNvSpPr/>
          <p:nvPr/>
        </p:nvSpPr>
        <p:spPr>
          <a:xfrm flipH="1" flipV="1">
            <a:off x="8626331" y="2060848"/>
            <a:ext cx="42890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A5847560-19DD-48B7-8A4F-DB3B42A21201}"/>
              </a:ext>
            </a:extLst>
          </p:cNvPr>
          <p:cNvSpPr txBox="1"/>
          <p:nvPr/>
        </p:nvSpPr>
        <p:spPr>
          <a:xfrm>
            <a:off x="45458" y="475798"/>
            <a:ext cx="57407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華康少女文字W3"/>
              </a:rPr>
              <a:t>退出連接手機：</a:t>
            </a:r>
            <a:endParaRPr lang="en-US" altLang="zh-TW" sz="2800" b="1" dirty="0">
              <a:latin typeface="華康少女文字W3"/>
            </a:endParaRPr>
          </a:p>
          <a:p>
            <a:endParaRPr lang="en-US" altLang="zh-TW" sz="28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一、可直接關掉</a:t>
            </a:r>
            <a:r>
              <a:rPr lang="en-US" altLang="zh-TW" sz="2800" b="1" dirty="0" err="1">
                <a:latin typeface="華康少女文字W3"/>
              </a:rPr>
              <a:t>Wifi</a:t>
            </a:r>
            <a:endParaRPr lang="en-US" altLang="zh-TW" sz="2800" b="1" dirty="0">
              <a:latin typeface="華康少女文字W3"/>
            </a:endParaRPr>
          </a:p>
          <a:p>
            <a:endParaRPr lang="en-US" altLang="zh-TW" sz="28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二、手機桌面找出圖型</a:t>
            </a:r>
            <a:endParaRPr lang="en-US" altLang="zh-TW" sz="2800" b="1" dirty="0">
              <a:latin typeface="華康少女文字W3"/>
            </a:endParaRPr>
          </a:p>
          <a:p>
            <a:r>
              <a:rPr lang="zh-TW" altLang="en-US" sz="4000" b="1" dirty="0">
                <a:latin typeface="華康少女文字W3"/>
              </a:rPr>
              <a:t>     </a:t>
            </a:r>
            <a:r>
              <a:rPr lang="en-US" altLang="zh-TW" sz="2000" b="1" dirty="0">
                <a:latin typeface="華康少女文字W3"/>
              </a:rPr>
              <a:t>(</a:t>
            </a:r>
            <a:r>
              <a:rPr lang="zh-TW" altLang="en-US" sz="2000" b="1" dirty="0">
                <a:latin typeface="華康少女文字W3"/>
              </a:rPr>
              <a:t>有些手機不會出現此圖型</a:t>
            </a:r>
            <a:r>
              <a:rPr lang="en-US" altLang="zh-TW" sz="2000" b="1" dirty="0">
                <a:latin typeface="華康少女文字W3"/>
              </a:rPr>
              <a:t>)</a:t>
            </a:r>
          </a:p>
          <a:p>
            <a:endParaRPr lang="en-US" altLang="zh-TW" sz="20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以上</a:t>
            </a:r>
            <a:r>
              <a:rPr lang="en-US" altLang="zh-TW" sz="2800" b="1" dirty="0">
                <a:latin typeface="華康少女文字W3"/>
              </a:rPr>
              <a:t>2</a:t>
            </a:r>
            <a:r>
              <a:rPr lang="zh-TW" altLang="en-US" sz="2800" b="1" dirty="0">
                <a:latin typeface="華康少女文字W3"/>
              </a:rPr>
              <a:t>種方法均可退出手機連線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xmlns="" id="{44F95794-E229-4E4A-AA64-91E5ED8C337F}"/>
              </a:ext>
            </a:extLst>
          </p:cNvPr>
          <p:cNvCxnSpPr>
            <a:cxnSpLocks/>
          </p:cNvCxnSpPr>
          <p:nvPr/>
        </p:nvCxnSpPr>
        <p:spPr>
          <a:xfrm>
            <a:off x="3695462" y="2456892"/>
            <a:ext cx="49308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19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646A86E1-04FE-47BF-8267-D0387FFE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福樂國小電子白板使用指南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BF25894-8560-40A7-8522-15453F51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CF32AA6-A8CB-4747-BA57-3DC5A8DE9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30" y="0"/>
            <a:ext cx="3335516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31A41A37-4A35-484A-ABC7-1EDB39A6C846}"/>
              </a:ext>
            </a:extLst>
          </p:cNvPr>
          <p:cNvSpPr txBox="1"/>
          <p:nvPr/>
        </p:nvSpPr>
        <p:spPr>
          <a:xfrm>
            <a:off x="89019" y="2060848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華康少女文字W3"/>
              </a:rPr>
              <a:t>退出手機方法二、</a:t>
            </a:r>
            <a:endParaRPr lang="en-US" altLang="zh-TW" b="1" dirty="0">
              <a:latin typeface="華康少女文字W3"/>
            </a:endParaRPr>
          </a:p>
          <a:p>
            <a:r>
              <a:rPr lang="zh-TW" altLang="en-US" b="1" dirty="0">
                <a:latin typeface="華康少女文字W3"/>
              </a:rPr>
              <a:t>手機桌面點下圖型</a:t>
            </a:r>
            <a:endParaRPr lang="en-US" altLang="zh-TW" b="1" dirty="0">
              <a:latin typeface="華康少女文字W3"/>
            </a:endParaRPr>
          </a:p>
          <a:p>
            <a:r>
              <a:rPr lang="zh-TW" altLang="en-US" b="1" dirty="0">
                <a:latin typeface="華康少女文字W3"/>
              </a:rPr>
              <a:t>中斷連線即可退出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xmlns="" id="{46E01F75-6D06-48AD-94B4-AE5699D9B87A}"/>
              </a:ext>
            </a:extLst>
          </p:cNvPr>
          <p:cNvCxnSpPr>
            <a:cxnSpLocks/>
          </p:cNvCxnSpPr>
          <p:nvPr/>
        </p:nvCxnSpPr>
        <p:spPr>
          <a:xfrm>
            <a:off x="2339752" y="2758232"/>
            <a:ext cx="1440160" cy="3335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C8F6D1E0-48DE-4C2F-A2C7-132B3C98A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8130" y="0"/>
            <a:ext cx="3335516" cy="6858000"/>
          </a:xfrm>
          <a:prstGeom prst="rect">
            <a:avLst/>
          </a:prstGeom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xmlns="" id="{349851EA-1454-4E33-B5D5-1B27EA7BDAB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20344" y="2492896"/>
            <a:ext cx="3171736" cy="296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31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61657" y="558924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藍燈為開機狀態</a:t>
            </a:r>
          </a:p>
        </p:txBody>
      </p:sp>
      <p:pic>
        <p:nvPicPr>
          <p:cNvPr id="8" name="圖片 7" descr="- 顯示與插孔.jpg"/>
          <p:cNvPicPr>
            <a:picLocks noChangeAspect="1"/>
          </p:cNvPicPr>
          <p:nvPr/>
        </p:nvPicPr>
        <p:blipFill>
          <a:blip r:embed="rId2" cstate="print"/>
          <a:srcRect t="40131" r="50030" b="41162"/>
          <a:stretch>
            <a:fillRect/>
          </a:stretch>
        </p:blipFill>
        <p:spPr>
          <a:xfrm>
            <a:off x="3186315" y="5517232"/>
            <a:ext cx="4606795" cy="1008112"/>
          </a:xfrm>
          <a:prstGeom prst="rect">
            <a:avLst/>
          </a:prstGeom>
        </p:spPr>
      </p:pic>
      <p:pic>
        <p:nvPicPr>
          <p:cNvPr id="9" name="圖片 8" descr="- 首頁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7406" y="197906"/>
            <a:ext cx="7889089" cy="525658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873825" y="1844824"/>
            <a:ext cx="104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少女文字W3" pitchFamily="49" charset="-120"/>
                <a:ea typeface="華康少女文字W3" pitchFamily="49" charset="-120"/>
              </a:rPr>
              <a:t>首頁</a:t>
            </a:r>
          </a:p>
        </p:txBody>
      </p:sp>
      <p:cxnSp>
        <p:nvCxnSpPr>
          <p:cNvPr id="6" name="直線單箭頭接點 5"/>
          <p:cNvCxnSpPr/>
          <p:nvPr/>
        </p:nvCxnSpPr>
        <p:spPr>
          <a:xfrm rot="16200000">
            <a:off x="4170117" y="5463185"/>
            <a:ext cx="756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- 首頁 2.jpg"/>
          <p:cNvPicPr>
            <a:picLocks noChangeAspect="1"/>
          </p:cNvPicPr>
          <p:nvPr/>
        </p:nvPicPr>
        <p:blipFill>
          <a:blip r:embed="rId2" cstate="print"/>
          <a:srcRect l="2751" t="2160" r="2751" b="6944"/>
          <a:stretch>
            <a:fillRect/>
          </a:stretch>
        </p:blipFill>
        <p:spPr>
          <a:xfrm>
            <a:off x="251520" y="188640"/>
            <a:ext cx="8640960" cy="547260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419872" y="5949280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latin typeface="華康少女文字W3" pitchFamily="49" charset="-120"/>
                <a:ea typeface="華康少女文字W3" pitchFamily="49" charset="-120"/>
              </a:rPr>
              <a:t>右／左方下拉選單說明見下頁</a:t>
            </a:r>
          </a:p>
        </p:txBody>
      </p:sp>
      <p:cxnSp>
        <p:nvCxnSpPr>
          <p:cNvPr id="9" name="直線單箭頭接點 8"/>
          <p:cNvCxnSpPr>
            <a:endCxn id="7" idx="0"/>
          </p:cNvCxnSpPr>
          <p:nvPr/>
        </p:nvCxnSpPr>
        <p:spPr>
          <a:xfrm flipH="1">
            <a:off x="6179602" y="4221088"/>
            <a:ext cx="163275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7596336" y="1916832"/>
            <a:ext cx="864096" cy="2376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4460111" y="188640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左／右方下拉選單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-108520" y="706954"/>
            <a:ext cx="8460432" cy="6151046"/>
            <a:chOff x="0" y="706954"/>
            <a:chExt cx="8460432" cy="6151046"/>
          </a:xfrm>
        </p:grpSpPr>
        <p:pic>
          <p:nvPicPr>
            <p:cNvPr id="2" name="圖片 1" descr="- 右拉選單 1.jpg"/>
            <p:cNvPicPr>
              <a:picLocks noChangeAspect="1"/>
            </p:cNvPicPr>
            <p:nvPr/>
          </p:nvPicPr>
          <p:blipFill>
            <a:blip r:embed="rId2" cstate="print"/>
            <a:srcRect l="14995" t="14301" r="40303" b="8001"/>
            <a:stretch>
              <a:fillRect/>
            </a:stretch>
          </p:blipFill>
          <p:spPr>
            <a:xfrm>
              <a:off x="3066388" y="706954"/>
              <a:ext cx="1152128" cy="5328592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5044112" y="1767824"/>
              <a:ext cx="3416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返回（前一頁）</a:t>
              </a: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044112" y="250216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首頁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044112" y="3265375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多視窗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44112" y="3990447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電子白板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044112" y="466739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設定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044112" y="5315466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輸入選擇</a:t>
              </a:r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4031726" y="2094356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4026375" y="2867194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4026375" y="3587274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4026375" y="4316979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4016750" y="5027434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4026375" y="5675506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圖片 23" descr="- 左拉選單.jpg"/>
            <p:cNvPicPr>
              <a:picLocks noChangeAspect="1"/>
            </p:cNvPicPr>
            <p:nvPr/>
          </p:nvPicPr>
          <p:blipFill>
            <a:blip r:embed="rId3" cstate="print"/>
            <a:srcRect l="19432" t="14301" r="31659" b="3801"/>
            <a:stretch>
              <a:fillRect/>
            </a:stretch>
          </p:blipFill>
          <p:spPr>
            <a:xfrm>
              <a:off x="1619676" y="740462"/>
              <a:ext cx="1092920" cy="5328000"/>
            </a:xfrm>
            <a:prstGeom prst="rect">
              <a:avLst/>
            </a:prstGeom>
          </p:spPr>
        </p:pic>
        <p:sp>
          <p:nvSpPr>
            <p:cNvPr id="23" name="頁尾版面配置區 13"/>
            <p:cNvSpPr txBox="1">
              <a:spLocks/>
            </p:cNvSpPr>
            <p:nvPr/>
          </p:nvSpPr>
          <p:spPr>
            <a:xfrm>
              <a:off x="0" y="6492875"/>
              <a:ext cx="3347864" cy="365125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福樂國小志工電子白板使用指南 </a:t>
              </a:r>
              <a:fld id="{CF3108AA-A776-43D1-BD18-289788EB7FD5}" type="slidenum"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顯示與插孔.jpg"/>
          <p:cNvPicPr>
            <a:picLocks noChangeAspect="1"/>
          </p:cNvPicPr>
          <p:nvPr/>
        </p:nvPicPr>
        <p:blipFill>
          <a:blip r:embed="rId2" cstate="print"/>
          <a:srcRect t="17668" b="41917"/>
          <a:stretch>
            <a:fillRect/>
          </a:stretch>
        </p:blipFill>
        <p:spPr>
          <a:xfrm>
            <a:off x="67376" y="1088976"/>
            <a:ext cx="8990601" cy="2124000"/>
          </a:xfrm>
          <a:prstGeom prst="rect">
            <a:avLst/>
          </a:prstGeom>
        </p:spPr>
      </p:pic>
      <p:pic>
        <p:nvPicPr>
          <p:cNvPr id="3" name="圖片 2" descr="- USB插孔.jpg"/>
          <p:cNvPicPr>
            <a:picLocks noChangeAspect="1"/>
          </p:cNvPicPr>
          <p:nvPr/>
        </p:nvPicPr>
        <p:blipFill>
          <a:blip r:embed="rId3" cstate="print"/>
          <a:srcRect t="20719" r="5900" b="4177"/>
          <a:stretch>
            <a:fillRect/>
          </a:stretch>
        </p:blipFill>
        <p:spPr>
          <a:xfrm>
            <a:off x="323528" y="3717032"/>
            <a:ext cx="8604448" cy="2088232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6804248" y="4005064"/>
            <a:ext cx="1512168" cy="18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166861" y="203812"/>
            <a:ext cx="5299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A: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084168" y="5877272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>
                <a:latin typeface="華康少女文字W3" pitchFamily="49" charset="-120"/>
                <a:ea typeface="華康少女文字W3" pitchFamily="49" charset="-120"/>
              </a:rPr>
              <a:t>右邊第一個插孔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7884368" y="3068960"/>
            <a:ext cx="5040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- 隨身碟 1.jpg"/>
          <p:cNvPicPr>
            <a:picLocks noChangeAspect="1"/>
          </p:cNvPicPr>
          <p:nvPr/>
        </p:nvPicPr>
        <p:blipFill>
          <a:blip r:embed="rId2" cstate="print"/>
          <a:srcRect l="1963" t="5015" r="1176" b="2583"/>
          <a:stretch>
            <a:fillRect/>
          </a:stretch>
        </p:blipFill>
        <p:spPr>
          <a:xfrm>
            <a:off x="179512" y="980728"/>
            <a:ext cx="8856984" cy="5472608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3343231" y="3481758"/>
            <a:ext cx="936104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166861" y="203812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- 隨身碟 2.jpg"/>
          <p:cNvPicPr>
            <a:picLocks noChangeAspect="1"/>
          </p:cNvPicPr>
          <p:nvPr/>
        </p:nvPicPr>
        <p:blipFill>
          <a:blip r:embed="rId2" cstate="print"/>
          <a:srcRect l="1176" t="4593" b="2265"/>
          <a:stretch>
            <a:fillRect/>
          </a:stretch>
        </p:blipFill>
        <p:spPr>
          <a:xfrm>
            <a:off x="361521" y="937595"/>
            <a:ext cx="8583717" cy="5472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683568" y="2752053"/>
            <a:ext cx="936104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頁尾版面配置區 13"/>
          <p:cNvSpPr txBox="1">
            <a:spLocks/>
          </p:cNvSpPr>
          <p:nvPr/>
        </p:nvSpPr>
        <p:spPr>
          <a:xfrm>
            <a:off x="0" y="6492875"/>
            <a:ext cx="334786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福樂國小志工電子白板使用指南 </a:t>
            </a:r>
            <a:fld id="{CF3108AA-A776-43D1-BD18-289788EB7FD5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166861" y="203812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806</Words>
  <Application>Microsoft Office PowerPoint</Application>
  <PresentationFormat>如螢幕大小 (4:3)</PresentationFormat>
  <Paragraphs>156</Paragraphs>
  <Slides>38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手機找出 EZMira App (易連) </vt:lpstr>
      <vt:lpstr>投影片 35</vt:lpstr>
      <vt:lpstr>投影片 36</vt:lpstr>
      <vt:lpstr>投影片 37</vt:lpstr>
      <vt:lpstr>投影片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asus</dc:creator>
  <cp:lastModifiedBy>asus</cp:lastModifiedBy>
  <cp:revision>4</cp:revision>
  <dcterms:modified xsi:type="dcterms:W3CDTF">2019-07-27T00:56:34Z</dcterms:modified>
</cp:coreProperties>
</file>