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2" r:id="rId4"/>
    <p:sldId id="263" r:id="rId5"/>
    <p:sldId id="264" r:id="rId6"/>
    <p:sldId id="265" r:id="rId7"/>
    <p:sldId id="258" r:id="rId8"/>
    <p:sldId id="261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9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B5A4-447C-4F2C-9BD0-44508B10531D}" type="datetimeFigureOut">
              <a:rPr lang="zh-TW" altLang="en-US" smtClean="0"/>
              <a:t>2019/10/18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6E909-D3EC-4412-898C-9BCA44DA01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19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祈使句型平時就常見了，只是同學們不知道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6E909-D3EC-4412-898C-9BCA44DA0152}" type="slidenum">
              <a:rPr lang="zh-TW" altLang="en-US" smtClean="0"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A153B5-6ED5-4C8B-AA5F-1D3EAC1A5CBD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FA828B-D5C1-4944-8EB6-E694C3251BF1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91CC52-8CF4-452D-8AAB-CB9ED556E30A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27575C-B029-4DE8-89CF-1DB58CF4ACAB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7292B2-92DB-444E-8C55-5CDF7A709F23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52C63F-D5D0-4820-8A07-EA4437906CD5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977702-44B1-4CA3-9676-930C0D112545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B71E24-E62C-409C-9904-CC77FCDBF916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92E57-48DA-4D99-9457-D57E4D50FA44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AAD01C-6A47-4B93-B597-DB3EDD4799C6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554B72-7B1B-438F-A8BD-680251C73040}" type="datetime1">
              <a:rPr lang="en-US" altLang="zh-TW" smtClean="0"/>
              <a:t>10/18/2019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1753F037-953F-4AE7-A8DC-9033DE8DD6C8}" type="datetime1">
              <a:rPr lang="en-US" altLang="zh-TW" smtClean="0"/>
              <a:t>10/18/2019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1640" y="260648"/>
            <a:ext cx="7406640" cy="1296144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</a:rPr>
              <a:t>公共場所常見的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英文標語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.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英文公告 </a:t>
            </a:r>
            <a:r>
              <a:rPr lang="zh-TW" altLang="en-US" b="1" dirty="0" smtClean="0"/>
              <a:t/>
            </a:r>
            <a:br>
              <a:rPr lang="zh-TW" altLang="en-US" b="1" dirty="0" smtClean="0"/>
            </a:b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547664" y="836712"/>
            <a:ext cx="66247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搭乘大眾運輸工具</a:t>
            </a:r>
            <a:r>
              <a:rPr lang="en-US" altLang="zh-TW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你會看到</a:t>
            </a:r>
            <a:r>
              <a:rPr lang="en-US" altLang="zh-TW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捷運列車上</a:t>
            </a:r>
            <a:endParaRPr lang="en-US" altLang="zh-TW" sz="3200" b="1" dirty="0" smtClean="0">
              <a:solidFill>
                <a:srgbClr val="00B0F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7" name="圖片 6" descr="小心行李掉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925674">
            <a:off x="524874" y="2408468"/>
            <a:ext cx="4820453" cy="40183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 descr="別餵我太多行李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64123">
            <a:off x="4390012" y="2720658"/>
            <a:ext cx="5048570" cy="43014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0"/>
            <a:ext cx="8146152" cy="1143000"/>
          </a:xfrm>
        </p:spPr>
        <p:txBody>
          <a:bodyPr>
            <a:normAutofit/>
          </a:bodyPr>
          <a:lstStyle/>
          <a:p>
            <a:r>
              <a:rPr lang="en-US" altLang="zh-TW" sz="4800" b="1" dirty="0" smtClean="0">
                <a:solidFill>
                  <a:srgbClr val="FF0000"/>
                </a:solidFill>
              </a:rPr>
              <a:t>Let’s</a:t>
            </a:r>
            <a:r>
              <a:rPr lang="en-US" altLang="zh-TW" sz="4800" dirty="0" smtClean="0">
                <a:solidFill>
                  <a:srgbClr val="FF0000"/>
                </a:solidFill>
              </a:rPr>
              <a:t> G</a:t>
            </a:r>
            <a:r>
              <a:rPr lang="en-US" altLang="zh-TW" sz="4800" dirty="0" smtClean="0">
                <a:solidFill>
                  <a:srgbClr val="0070C0"/>
                </a:solidFill>
              </a:rPr>
              <a:t>o</a:t>
            </a:r>
            <a:r>
              <a:rPr lang="en-US" altLang="zh-TW" sz="4800" dirty="0" smtClean="0">
                <a:solidFill>
                  <a:srgbClr val="FFFF00"/>
                </a:solidFill>
              </a:rPr>
              <a:t>o</a:t>
            </a:r>
            <a:r>
              <a:rPr lang="en-US" altLang="zh-TW" sz="4800" dirty="0" smtClean="0">
                <a:solidFill>
                  <a:srgbClr val="00B050"/>
                </a:solidFill>
              </a:rPr>
              <a:t>g</a:t>
            </a:r>
            <a:r>
              <a:rPr lang="en-US" altLang="zh-TW" sz="4800" dirty="0" smtClean="0">
                <a:solidFill>
                  <a:srgbClr val="0070C0"/>
                </a:solidFill>
              </a:rPr>
              <a:t>l</a:t>
            </a:r>
            <a:r>
              <a:rPr lang="en-US" altLang="zh-TW" sz="4800" dirty="0" smtClean="0">
                <a:solidFill>
                  <a:srgbClr val="FF0000"/>
                </a:solidFill>
              </a:rPr>
              <a:t>e</a:t>
            </a:r>
            <a:r>
              <a:rPr lang="zh-TW" altLang="en-US" dirty="0" smtClean="0"/>
              <a:t> 一下 </a:t>
            </a:r>
            <a:r>
              <a:rPr lang="en-US" altLang="zh-TW" dirty="0" smtClean="0"/>
              <a:t>“</a:t>
            </a:r>
            <a:r>
              <a:rPr lang="zh-TW" altLang="en-US" b="1" dirty="0" smtClean="0">
                <a:solidFill>
                  <a:srgbClr val="FF0000"/>
                </a:solidFill>
              </a:rPr>
              <a:t>乖寶寶守則</a:t>
            </a:r>
            <a:r>
              <a:rPr lang="en-US" altLang="zh-TW" dirty="0" smtClean="0"/>
              <a:t>”</a:t>
            </a:r>
            <a:endParaRPr lang="zh-TW" altLang="en-US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1645920" y="908720"/>
            <a:ext cx="7498080" cy="4800600"/>
          </a:xfrm>
        </p:spPr>
        <p:txBody>
          <a:bodyPr>
            <a:noAutofit/>
          </a:bodyPr>
          <a:lstStyle/>
          <a:p>
            <a:pPr marL="504000" indent="-324000">
              <a:lnSpc>
                <a:spcPct val="120000"/>
              </a:lnSpc>
            </a:pPr>
            <a:r>
              <a:rPr lang="en-US" altLang="zh-TW" sz="2000" dirty="0" smtClean="0"/>
              <a:t>Attention! </a:t>
            </a:r>
            <a:r>
              <a:rPr lang="zh-TW" altLang="en-US" sz="2000" dirty="0" smtClean="0"/>
              <a:t>注意 </a:t>
            </a:r>
            <a:br>
              <a:rPr lang="zh-TW" altLang="en-US" sz="2000" dirty="0" smtClean="0"/>
            </a:br>
            <a:r>
              <a:rPr lang="en-US" altLang="zh-TW" sz="2000" dirty="0" smtClean="0"/>
              <a:t>No dogs allowed</a:t>
            </a:r>
            <a:r>
              <a:rPr lang="zh-TW" altLang="en-US" sz="2000" dirty="0" smtClean="0"/>
              <a:t>　狗不可進入 </a:t>
            </a:r>
            <a:br>
              <a:rPr lang="zh-TW" altLang="en-US" sz="2000" dirty="0" smtClean="0"/>
            </a:br>
            <a:r>
              <a:rPr lang="en-US" altLang="zh-TW" sz="2000" dirty="0" smtClean="0"/>
              <a:t>No littering</a:t>
            </a:r>
            <a:r>
              <a:rPr lang="zh-TW" altLang="en-US" sz="2000" dirty="0" smtClean="0"/>
              <a:t>　請勿亂丟垃圾 </a:t>
            </a:r>
            <a:br>
              <a:rPr lang="zh-TW" altLang="en-US" sz="2000" dirty="0" smtClean="0"/>
            </a:br>
            <a:r>
              <a:rPr lang="en-US" altLang="zh-TW" sz="2000" dirty="0" smtClean="0"/>
              <a:t>No eating and drinking</a:t>
            </a:r>
            <a:r>
              <a:rPr lang="zh-TW" altLang="en-US" sz="2000" dirty="0" smtClean="0"/>
              <a:t>　請勿飲食 </a:t>
            </a:r>
            <a:br>
              <a:rPr lang="zh-TW" altLang="en-US" sz="2000" dirty="0" smtClean="0"/>
            </a:br>
            <a:r>
              <a:rPr lang="en-US" altLang="zh-TW" sz="2000" dirty="0" smtClean="0"/>
              <a:t>Beware of pickpockets</a:t>
            </a:r>
            <a:r>
              <a:rPr lang="zh-TW" altLang="en-US" sz="2000" dirty="0" smtClean="0"/>
              <a:t>　小心扒手 </a:t>
            </a:r>
            <a:br>
              <a:rPr lang="zh-TW" altLang="en-US" sz="2000" dirty="0" smtClean="0"/>
            </a:br>
            <a:r>
              <a:rPr lang="en-US" altLang="zh-TW" sz="2000" dirty="0" smtClean="0"/>
              <a:t>Keep your noise down</a:t>
            </a:r>
            <a:r>
              <a:rPr lang="zh-TW" altLang="en-US" sz="2000" dirty="0" smtClean="0"/>
              <a:t>　請保持安靜 </a:t>
            </a:r>
            <a:br>
              <a:rPr lang="zh-TW" altLang="en-US" sz="2000" dirty="0" smtClean="0"/>
            </a:br>
            <a:r>
              <a:rPr lang="en-US" altLang="zh-TW" sz="2000" dirty="0" smtClean="0"/>
              <a:t>Stop!</a:t>
            </a:r>
            <a:r>
              <a:rPr lang="zh-TW" altLang="en-US" sz="2000" dirty="0" smtClean="0"/>
              <a:t>　停　 </a:t>
            </a:r>
            <a:br>
              <a:rPr lang="zh-TW" altLang="en-US" sz="2000" dirty="0" smtClean="0"/>
            </a:br>
            <a:r>
              <a:rPr lang="en-US" altLang="zh-TW" sz="2000" dirty="0" smtClean="0"/>
              <a:t>No entry</a:t>
            </a:r>
            <a:r>
              <a:rPr lang="zh-TW" altLang="en-US" sz="2000" dirty="0" smtClean="0"/>
              <a:t>　禁止進入 </a:t>
            </a:r>
            <a:br>
              <a:rPr lang="zh-TW" altLang="en-US" sz="2000" dirty="0" smtClean="0"/>
            </a:br>
            <a:r>
              <a:rPr lang="en-US" altLang="zh-TW" sz="2000" dirty="0" smtClean="0"/>
              <a:t>Wet floor</a:t>
            </a:r>
            <a:r>
              <a:rPr lang="zh-TW" altLang="en-US" sz="2000" dirty="0" smtClean="0"/>
              <a:t>　小心地板溼滑</a:t>
            </a:r>
            <a:r>
              <a:rPr lang="en-US" altLang="zh-TW" sz="2000" dirty="0" smtClean="0"/>
              <a:t>(caution) </a:t>
            </a:r>
            <a:br>
              <a:rPr lang="en-US" altLang="zh-TW" sz="2000" dirty="0" smtClean="0"/>
            </a:br>
            <a:r>
              <a:rPr lang="en-US" altLang="zh-TW" sz="2000" dirty="0" smtClean="0"/>
              <a:t>Keep of the grass</a:t>
            </a:r>
            <a:r>
              <a:rPr lang="zh-TW" altLang="en-US" sz="2000" dirty="0" smtClean="0"/>
              <a:t>　請勿踐踏草皮 </a:t>
            </a:r>
            <a:br>
              <a:rPr lang="zh-TW" altLang="en-US" sz="2000" dirty="0" smtClean="0"/>
            </a:br>
            <a:r>
              <a:rPr lang="en-US" altLang="zh-TW" sz="2000" dirty="0" smtClean="0"/>
              <a:t>Don‘t play football</a:t>
            </a:r>
            <a:r>
              <a:rPr lang="zh-TW" altLang="en-US" sz="2000" dirty="0" smtClean="0"/>
              <a:t>　不可玩球＜＝直譯是美式足球 </a:t>
            </a:r>
            <a:br>
              <a:rPr lang="zh-TW" altLang="en-US" sz="2000" dirty="0" smtClean="0"/>
            </a:br>
            <a:r>
              <a:rPr lang="en-US" altLang="zh-TW" sz="2000" dirty="0" smtClean="0"/>
              <a:t>No hawking</a:t>
            </a:r>
            <a:r>
              <a:rPr lang="zh-TW" altLang="en-US" sz="2000" dirty="0" smtClean="0"/>
              <a:t> 禁止販賣　 </a:t>
            </a:r>
            <a:br>
              <a:rPr lang="zh-TW" altLang="en-US" sz="2000" dirty="0" smtClean="0"/>
            </a:br>
            <a:r>
              <a:rPr lang="en-US" altLang="zh-TW" sz="2000" dirty="0" smtClean="0"/>
              <a:t>Don't pick the flowers</a:t>
            </a:r>
            <a:r>
              <a:rPr lang="zh-TW" altLang="en-US" sz="2000" dirty="0" smtClean="0"/>
              <a:t>　請勿攀折 </a:t>
            </a:r>
            <a:br>
              <a:rPr lang="zh-TW" altLang="en-US" sz="2000" dirty="0" smtClean="0"/>
            </a:br>
            <a:r>
              <a:rPr lang="en-US" altLang="zh-TW" sz="2000" dirty="0" smtClean="0"/>
              <a:t>No smoking</a:t>
            </a:r>
            <a:r>
              <a:rPr lang="zh-TW" altLang="en-US" sz="2000" dirty="0" smtClean="0"/>
              <a:t>　請勿吸煙 </a:t>
            </a:r>
            <a:br>
              <a:rPr lang="zh-TW" altLang="en-US" sz="2000" dirty="0" smtClean="0"/>
            </a:br>
            <a:r>
              <a:rPr lang="en-US" altLang="zh-TW" sz="2000" dirty="0" smtClean="0"/>
              <a:t>Mind your head</a:t>
            </a:r>
            <a:r>
              <a:rPr lang="zh-TW" altLang="en-US" sz="2000" dirty="0" smtClean="0"/>
              <a:t>　小心撞到頭 </a:t>
            </a:r>
            <a:br>
              <a:rPr lang="zh-TW" altLang="en-US" sz="2000" dirty="0" smtClean="0"/>
            </a:br>
            <a:r>
              <a:rPr lang="en-US" altLang="zh-TW" sz="2000" dirty="0" smtClean="0"/>
              <a:t>No photo-taking</a:t>
            </a:r>
            <a:r>
              <a:rPr lang="zh-TW" altLang="en-US" sz="2000" dirty="0" smtClean="0"/>
              <a:t>　不可拍照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1259632" y="111259"/>
            <a:ext cx="7498080" cy="1738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u"/>
            </a:pPr>
            <a:r>
              <a:rPr lang="zh-TW" altLang="en-US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無論在哪裡都禁止的</a:t>
            </a:r>
            <a:r>
              <a:rPr lang="en-US" altLang="zh-TW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…</a:t>
            </a:r>
            <a:br>
              <a:rPr lang="en-US" altLang="zh-TW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不小心觸犯</a:t>
            </a:r>
            <a:r>
              <a:rPr lang="en-US" altLang="zh-TW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200" b="1" dirty="0" smtClean="0">
                <a:solidFill>
                  <a:srgbClr val="00B0F0"/>
                </a:solidFill>
                <a:latin typeface="標楷體" pitchFamily="65" charset="-120"/>
                <a:ea typeface="標楷體" pitchFamily="65" charset="-120"/>
              </a:rPr>
              <a:t>還會罰</a:t>
            </a:r>
            <a:endParaRPr lang="en-US" altLang="zh-TW" sz="3200" b="1" dirty="0" smtClean="0">
              <a:solidFill>
                <a:srgbClr val="00B0F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1259632" y="1196752"/>
            <a:ext cx="7498080" cy="4800600"/>
          </a:xfrm>
        </p:spPr>
        <p:txBody>
          <a:bodyPr/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菸害防制法只對以下公共場所吸菸者有處分 </a:t>
            </a:r>
            <a:b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第 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15 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條 下列場所全面禁止吸菸： 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</a:b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處新臺幣二千元以上一萬元以下罰鍰。 </a:t>
            </a:r>
            <a:r>
              <a:rPr lang="zh-TW" altLang="en-US" sz="2800" dirty="0" smtClean="0"/>
              <a:t/>
            </a:r>
            <a:br>
              <a:rPr lang="zh-TW" altLang="en-US" sz="2800" dirty="0" smtClean="0"/>
            </a:br>
            <a:endParaRPr lang="zh-TW" altLang="en-US" sz="2800" dirty="0"/>
          </a:p>
        </p:txBody>
      </p:sp>
      <p:pic>
        <p:nvPicPr>
          <p:cNvPr id="8" name="圖片 7" descr="禁止吸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3284984"/>
            <a:ext cx="3816424" cy="3373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 descr="禁制吸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3068960"/>
            <a:ext cx="2880320" cy="3552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請出示證件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404664"/>
            <a:ext cx="2740074" cy="3312368"/>
          </a:xfrm>
        </p:spPr>
      </p:pic>
      <p:pic>
        <p:nvPicPr>
          <p:cNvPr id="5" name="圖片 4" descr="使用後請多沖水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356992"/>
            <a:ext cx="3276600" cy="3228975"/>
          </a:xfrm>
          <a:prstGeom prst="rect">
            <a:avLst/>
          </a:prstGeom>
        </p:spPr>
      </p:pic>
      <p:sp>
        <p:nvSpPr>
          <p:cNvPr id="7" name="向右箭號 6"/>
          <p:cNvSpPr/>
          <p:nvPr/>
        </p:nvSpPr>
        <p:spPr>
          <a:xfrm rot="337566" flipH="1">
            <a:off x="4348413" y="1463001"/>
            <a:ext cx="4334964" cy="1850260"/>
          </a:xfrm>
          <a:prstGeom prst="rightArrow">
            <a:avLst>
              <a:gd name="adj1" fmla="val 51832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b="1" dirty="0" smtClean="0">
                <a:solidFill>
                  <a:srgbClr val="FFFF00"/>
                </a:solidFill>
              </a:rPr>
              <a:t>遇到警察杯杯的時候</a:t>
            </a:r>
          </a:p>
          <a:p>
            <a:pPr algn="ctr"/>
            <a:endParaRPr lang="zh-TW" altLang="en-US" dirty="0"/>
          </a:p>
        </p:txBody>
      </p:sp>
      <p:sp>
        <p:nvSpPr>
          <p:cNvPr id="8" name="向右箭號 7"/>
          <p:cNvSpPr/>
          <p:nvPr/>
        </p:nvSpPr>
        <p:spPr>
          <a:xfrm rot="337566">
            <a:off x="1125244" y="4112989"/>
            <a:ext cx="3761674" cy="1850260"/>
          </a:xfrm>
          <a:prstGeom prst="rightArrow">
            <a:avLst>
              <a:gd name="adj1" fmla="val 51832"/>
              <a:gd name="adj2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WC</a:t>
            </a:r>
            <a:endParaRPr lang="zh-TW" altLang="en-US" sz="72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1384774">
            <a:off x="922951" y="5531002"/>
            <a:ext cx="3803791" cy="865795"/>
          </a:xfrm>
        </p:spPr>
        <p:txBody>
          <a:bodyPr>
            <a:normAutofit/>
          </a:bodyPr>
          <a:lstStyle/>
          <a:p>
            <a:pPr marL="596646" indent="-514350"/>
            <a:r>
              <a:rPr lang="en-US" altLang="zh-TW" sz="3600" b="1" dirty="0" smtClean="0">
                <a:solidFill>
                  <a:srgbClr val="FF0000"/>
                </a:solidFill>
              </a:rPr>
              <a:t>Please+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原形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V</a:t>
            </a:r>
          </a:p>
        </p:txBody>
      </p:sp>
      <p:pic>
        <p:nvPicPr>
          <p:cNvPr id="4" name="內容版面配置區 3" descr="禁止停車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0"/>
            <a:ext cx="4176464" cy="37670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 descr="正在裝貨請勿靠近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415686"/>
            <a:ext cx="3160390" cy="3063643"/>
          </a:xfrm>
          <a:prstGeom prst="rect">
            <a:avLst/>
          </a:prstGeom>
        </p:spPr>
      </p:pic>
      <p:pic>
        <p:nvPicPr>
          <p:cNvPr id="6" name="圖片 5" descr="安全出口禁止賭塞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860032" y="3861048"/>
            <a:ext cx="3571875" cy="2714625"/>
          </a:xfrm>
          <a:prstGeom prst="rect">
            <a:avLst/>
          </a:prstGeom>
        </p:spPr>
      </p:pic>
      <p:pic>
        <p:nvPicPr>
          <p:cNvPr id="1026" name="Picture 2" descr="C:\Program Files (x86)\Microsoft Office\MEDIA\CAGCAT10\j0187423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461671">
            <a:off x="1156167" y="3525095"/>
            <a:ext cx="2322697" cy="24094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垃圾變黃金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40768"/>
            <a:ext cx="7306996" cy="3692783"/>
          </a:xfrm>
        </p:spPr>
      </p:pic>
      <p:sp>
        <p:nvSpPr>
          <p:cNvPr id="6" name="矩形 5"/>
          <p:cNvSpPr/>
          <p:nvPr/>
        </p:nvSpPr>
        <p:spPr>
          <a:xfrm>
            <a:off x="6444208" y="404664"/>
            <a:ext cx="2160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b="1" dirty="0" smtClean="0">
                <a:solidFill>
                  <a:srgbClr val="00B0F0"/>
                </a:solidFill>
              </a:rPr>
              <a:t>原形</a:t>
            </a:r>
            <a:r>
              <a:rPr lang="en-US" altLang="zh-TW" sz="4800" b="1" dirty="0" smtClean="0">
                <a:solidFill>
                  <a:srgbClr val="00B0F0"/>
                </a:solidFill>
              </a:rPr>
              <a:t>V</a:t>
            </a:r>
            <a:endParaRPr lang="zh-TW" altLang="en-US" sz="4800" dirty="0">
              <a:solidFill>
                <a:srgbClr val="00B0F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71600" y="404664"/>
            <a:ext cx="61206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b="1" dirty="0" smtClean="0">
                <a:solidFill>
                  <a:srgbClr val="FF0000"/>
                </a:solidFill>
              </a:rPr>
              <a:t>祈使句一定要用</a:t>
            </a:r>
            <a:r>
              <a:rPr lang="en-US" altLang="zh-TW" sz="4800" b="1" dirty="0" smtClean="0">
                <a:solidFill>
                  <a:srgbClr val="FF0000"/>
                </a:solidFill>
              </a:rPr>
              <a:t>…..</a:t>
            </a:r>
            <a:r>
              <a:rPr lang="zh-TW" altLang="en-US" sz="4800" b="1" dirty="0" smtClean="0">
                <a:solidFill>
                  <a:srgbClr val="FF0000"/>
                </a:solidFill>
              </a:rPr>
              <a:t> </a:t>
            </a:r>
            <a:endParaRPr lang="zh-TW" altLang="en-US" sz="480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779912" y="5661248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>
                <a:solidFill>
                  <a:srgbClr val="FF0000"/>
                </a:solidFill>
                <a:latin typeface="+mj-lt"/>
              </a:rPr>
              <a:t>Turn off </a:t>
            </a:r>
            <a:r>
              <a:rPr lang="en-US" altLang="zh-TW" sz="4000" dirty="0" smtClean="0">
                <a:solidFill>
                  <a:srgbClr val="00B050"/>
                </a:solidFill>
                <a:latin typeface="+mj-lt"/>
              </a:rPr>
              <a:t>your </a:t>
            </a:r>
            <a:r>
              <a:rPr lang="en-US" altLang="zh-TW" sz="4000" dirty="0" err="1" smtClean="0">
                <a:solidFill>
                  <a:srgbClr val="00B050"/>
                </a:solidFill>
                <a:latin typeface="+mj-lt"/>
              </a:rPr>
              <a:t>cellphone</a:t>
            </a:r>
            <a:r>
              <a:rPr lang="en-US" altLang="zh-TW" sz="4000" dirty="0" smtClean="0">
                <a:solidFill>
                  <a:srgbClr val="00B050"/>
                </a:solidFill>
                <a:latin typeface="+mj-lt"/>
              </a:rPr>
              <a:t>.</a:t>
            </a:r>
            <a:endParaRPr lang="zh-TW" altLang="en-US" sz="4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11560" y="5085184"/>
            <a:ext cx="46683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000" dirty="0" smtClean="0">
                <a:solidFill>
                  <a:srgbClr val="FF0000"/>
                </a:solidFill>
                <a:latin typeface="+mj-lt"/>
                <a:ea typeface="Cambria Math" pitchFamily="18" charset="0"/>
                <a:cs typeface="Arial Unicode MS" pitchFamily="34" charset="-120"/>
              </a:rPr>
              <a:t>Turn </a:t>
            </a:r>
            <a:r>
              <a:rPr lang="en-US" altLang="zh-TW" sz="4000" dirty="0" smtClean="0">
                <a:solidFill>
                  <a:srgbClr val="00B050"/>
                </a:solidFill>
                <a:latin typeface="+mj-lt"/>
                <a:ea typeface="Cambria Math" pitchFamily="18" charset="0"/>
                <a:cs typeface="Arial Unicode MS" pitchFamily="34" charset="-120"/>
              </a:rPr>
              <a:t>plastic into gold.</a:t>
            </a:r>
            <a:endParaRPr lang="zh-TW" altLang="en-US" sz="4000" dirty="0">
              <a:solidFill>
                <a:srgbClr val="00B050"/>
              </a:solidFill>
              <a:latin typeface="+mj-lt"/>
              <a:ea typeface="Gulim" pitchFamily="34" charset="-127"/>
              <a:cs typeface="Arial Unicode MS" pitchFamily="3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395536" y="6150114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>
                <a:solidFill>
                  <a:srgbClr val="FF0000"/>
                </a:solidFill>
              </a:rPr>
              <a:t>Be </a:t>
            </a:r>
            <a:r>
              <a:rPr lang="en-US" altLang="zh-TW" sz="4000" dirty="0" smtClean="0">
                <a:solidFill>
                  <a:srgbClr val="00B050"/>
                </a:solidFill>
              </a:rPr>
              <a:t>a good boy</a:t>
            </a:r>
            <a:r>
              <a:rPr lang="en-US" altLang="zh-TW" sz="4000" b="1" dirty="0" smtClean="0">
                <a:solidFill>
                  <a:srgbClr val="00B0F0"/>
                </a:solidFill>
              </a:rPr>
              <a:t>,</a:t>
            </a:r>
            <a:r>
              <a:rPr lang="en-US" altLang="zh-TW" sz="4000" dirty="0" smtClean="0">
                <a:solidFill>
                  <a:srgbClr val="FF0000"/>
                </a:solidFill>
              </a:rPr>
              <a:t> please.</a:t>
            </a:r>
            <a:endParaRPr lang="zh-TW" alt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 descr="請勿觸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188640"/>
            <a:ext cx="4680520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矩形 4"/>
          <p:cNvSpPr/>
          <p:nvPr/>
        </p:nvSpPr>
        <p:spPr>
          <a:xfrm>
            <a:off x="395536" y="3789040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zh-TW" altLang="en-US" sz="2800" u="sng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原形動詞</a:t>
            </a:r>
            <a:r>
              <a:rPr lang="zh-TW" altLang="en-US" sz="28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加</a:t>
            </a:r>
            <a:r>
              <a:rPr lang="en-US" altLang="zh-TW" sz="2800" dirty="0" smtClean="0">
                <a:solidFill>
                  <a:srgbClr val="FF0000"/>
                </a:solidFill>
                <a:latin typeface=" Arial"/>
                <a:ea typeface="標楷體" panose="03000509000000000000" pitchFamily="65" charset="-120"/>
                <a:cs typeface="Arial" panose="020B0604020202020204" pitchFamily="34" charset="0"/>
              </a:rPr>
              <a:t>don’t</a:t>
            </a:r>
            <a:r>
              <a:rPr lang="en-US" altLang="zh-TW" sz="2800" dirty="0" smtClean="0">
                <a:latin typeface=" Arial"/>
                <a:ea typeface="標楷體" panose="03000509000000000000" pitchFamily="65" charset="-120"/>
                <a:cs typeface="Arial" panose="020B0604020202020204" pitchFamily="34" charset="0"/>
              </a:rPr>
              <a:t>/</a:t>
            </a:r>
            <a:r>
              <a:rPr lang="en-US" altLang="zh-TW" sz="2800" dirty="0" smtClean="0">
                <a:solidFill>
                  <a:srgbClr val="FF0000"/>
                </a:solidFill>
                <a:latin typeface=" Arial"/>
                <a:ea typeface="標楷體" panose="03000509000000000000" pitchFamily="65" charset="-120"/>
                <a:cs typeface="Arial" panose="020B0604020202020204" pitchFamily="34" charset="0"/>
              </a:rPr>
              <a:t>do not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TW" sz="28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 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即成否定祈使句；而</a:t>
            </a:r>
            <a:r>
              <a:rPr lang="en-US" altLang="zh-TW" sz="2800" b="1" dirty="0" smtClean="0">
                <a:latin typeface=" Arial"/>
                <a:ea typeface="標楷體" panose="03000509000000000000" pitchFamily="65" charset="-120"/>
              </a:rPr>
              <a:t>do not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有加重禁止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的語氣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59632" y="5103674"/>
            <a:ext cx="71287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TW" sz="2400" dirty="0" smtClean="0">
                <a:solidFill>
                  <a:srgbClr val="00B0F0"/>
                </a:solidFill>
                <a:latin typeface=" Arial"/>
                <a:cs typeface="Arial" panose="020B0604020202020204" pitchFamily="34" charset="0"/>
              </a:rPr>
              <a:t>Andy,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  <a:latin typeface=" Arial"/>
                <a:cs typeface="Arial" panose="020B0604020202020204" pitchFamily="34" charset="0"/>
              </a:rPr>
              <a:t>don't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u="sng" dirty="0" smtClean="0">
                <a:latin typeface=" Arial"/>
                <a:cs typeface="Arial" panose="020B0604020202020204" pitchFamily="34" charset="0"/>
              </a:rPr>
              <a:t>eat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or </a:t>
            </a:r>
            <a:r>
              <a:rPr lang="en-US" altLang="zh-TW" sz="2400" u="sng" dirty="0" smtClean="0">
                <a:latin typeface=" Arial"/>
                <a:cs typeface="Arial" panose="020B0604020202020204" pitchFamily="34" charset="0"/>
              </a:rPr>
              <a:t>drink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in class</a:t>
            </a:r>
            <a:r>
              <a:rPr lang="en-US" altLang="zh-TW" sz="2400" dirty="0" smtClean="0">
                <a:solidFill>
                  <a:srgbClr val="00B0F0"/>
                </a:solidFill>
                <a:latin typeface=" Arial"/>
                <a:cs typeface="Arial" panose="020B0604020202020204" pitchFamily="34" charset="0"/>
              </a:rPr>
              <a:t>, please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.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= </a:t>
            </a:r>
            <a:r>
              <a:rPr lang="en-US" altLang="zh-TW" sz="2400" dirty="0" smtClean="0">
                <a:solidFill>
                  <a:srgbClr val="00B0F0"/>
                </a:solidFill>
                <a:latin typeface=" Arial"/>
                <a:cs typeface="Arial" panose="020B0604020202020204" pitchFamily="34" charset="0"/>
              </a:rPr>
              <a:t>Please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  <a:latin typeface=" Arial"/>
                <a:cs typeface="Arial" panose="020B0604020202020204" pitchFamily="34" charset="0"/>
              </a:rPr>
              <a:t>don't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u="sng" dirty="0" smtClean="0">
                <a:latin typeface=" Arial"/>
                <a:cs typeface="Arial" panose="020B0604020202020204" pitchFamily="34" charset="0"/>
              </a:rPr>
              <a:t>eat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or </a:t>
            </a:r>
            <a:r>
              <a:rPr lang="en-US" altLang="zh-TW" sz="2400" u="sng" dirty="0" smtClean="0">
                <a:latin typeface=" Arial"/>
                <a:cs typeface="Arial" panose="020B0604020202020204" pitchFamily="34" charset="0"/>
              </a:rPr>
              <a:t>drink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in class</a:t>
            </a:r>
            <a:r>
              <a:rPr lang="en-US" altLang="zh-TW" sz="2400" dirty="0" smtClean="0">
                <a:solidFill>
                  <a:srgbClr val="00B0F0"/>
                </a:solidFill>
                <a:latin typeface=" Arial"/>
                <a:cs typeface="Arial" panose="020B0604020202020204" pitchFamily="34" charset="0"/>
              </a:rPr>
              <a:t>, please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.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=</a:t>
            </a:r>
            <a:r>
              <a:rPr lang="en-US" altLang="zh-TW" sz="2400" dirty="0" smtClean="0">
                <a:solidFill>
                  <a:srgbClr val="00B0F0"/>
                </a:solidFill>
                <a:latin typeface=" Arial"/>
                <a:cs typeface="Arial" panose="020B0604020202020204" pitchFamily="34" charset="0"/>
              </a:rPr>
              <a:t>Andy,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dirty="0" smtClean="0">
                <a:solidFill>
                  <a:srgbClr val="0070C0"/>
                </a:solidFill>
                <a:latin typeface=" Arial"/>
                <a:cs typeface="Arial" panose="020B0604020202020204" pitchFamily="34" charset="0"/>
              </a:rPr>
              <a:t>please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b="1" dirty="0" smtClean="0">
                <a:solidFill>
                  <a:srgbClr val="FF0000"/>
                </a:solidFill>
                <a:latin typeface=" Arial"/>
                <a:cs typeface="Arial" panose="020B0604020202020204" pitchFamily="34" charset="0"/>
              </a:rPr>
              <a:t>don't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</a:t>
            </a:r>
            <a:r>
              <a:rPr lang="en-US" altLang="zh-TW" sz="2400" u="sng" dirty="0" smtClean="0">
                <a:latin typeface=" Arial"/>
                <a:cs typeface="Arial" panose="020B0604020202020204" pitchFamily="34" charset="0"/>
              </a:rPr>
              <a:t>eat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or </a:t>
            </a:r>
            <a:r>
              <a:rPr lang="en-US" altLang="zh-TW" sz="2400" u="sng" dirty="0" smtClean="0">
                <a:latin typeface=" Arial"/>
                <a:cs typeface="Arial" panose="020B0604020202020204" pitchFamily="34" charset="0"/>
              </a:rPr>
              <a:t>drink</a:t>
            </a:r>
            <a:r>
              <a:rPr lang="en-US" altLang="zh-TW" sz="2400" dirty="0" smtClean="0">
                <a:latin typeface=" Arial"/>
                <a:cs typeface="Arial" panose="020B0604020202020204" pitchFamily="34" charset="0"/>
              </a:rPr>
              <a:t> in class.</a:t>
            </a:r>
            <a:endParaRPr lang="en-US" altLang="zh-TW" sz="2400" dirty="0">
              <a:latin typeface=" Arial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祈使句</a:t>
            </a:r>
            <a:endParaRPr lang="zh-TW" altLang="en-US" sz="66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定義</a:t>
            </a:r>
            <a:r>
              <a:rPr lang="en-US" altLang="zh-TW" b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n-US" altLang="zh-TW" dirty="0" smtClean="0"/>
              <a:t>A:</a:t>
            </a:r>
            <a:r>
              <a:rPr lang="zh-TW" altLang="en-US" dirty="0" smtClean="0"/>
              <a:t>代表命令、勸告、要求、禁止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B:</a:t>
            </a:r>
            <a:r>
              <a:rPr lang="zh-TW" altLang="en-US" dirty="0" smtClean="0"/>
              <a:t>省略主詞 </a:t>
            </a:r>
            <a:r>
              <a:rPr lang="en-US" altLang="zh-TW" dirty="0" smtClean="0"/>
              <a:t>you</a:t>
            </a:r>
          </a:p>
          <a:p>
            <a:pPr>
              <a:buNone/>
            </a:pPr>
            <a:r>
              <a:rPr lang="en-US" altLang="zh-TW" dirty="0" smtClean="0"/>
              <a:t>C:</a:t>
            </a:r>
            <a:r>
              <a:rPr lang="zh-TW" altLang="en-US" dirty="0" smtClean="0"/>
              <a:t>否定用 </a:t>
            </a:r>
            <a:r>
              <a:rPr lang="en-US" altLang="zh-TW" dirty="0" smtClean="0"/>
              <a:t>don’t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339752" y="3789040"/>
            <a:ext cx="6048672" cy="92333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一定要用原形動詞</a:t>
            </a:r>
            <a:endParaRPr lang="zh-TW" alt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對象是主詞是</a:t>
            </a:r>
            <a:r>
              <a:rPr lang="en-US" altLang="zh-TW" b="1" dirty="0" smtClean="0">
                <a:solidFill>
                  <a:srgbClr val="FF0000"/>
                </a:solidFill>
                <a:latin typeface=" Arial"/>
                <a:ea typeface="微軟正黑體" panose="020B0604030504040204" pitchFamily="34" charset="-120"/>
              </a:rPr>
              <a:t>you(</a:t>
            </a:r>
            <a:r>
              <a:rPr lang="zh-TW" altLang="en-US" b="1" dirty="0" smtClean="0">
                <a:solidFill>
                  <a:srgbClr val="FF0000"/>
                </a:solidFill>
                <a:latin typeface=" Arial"/>
                <a:ea typeface="微軟正黑體" panose="020B0604030504040204" pitchFamily="34" charset="-120"/>
              </a:rPr>
              <a:t>你</a:t>
            </a:r>
            <a:r>
              <a:rPr lang="en-US" altLang="zh-TW" b="1" dirty="0" smtClean="0">
                <a:solidFill>
                  <a:srgbClr val="FF0000"/>
                </a:solidFill>
                <a:latin typeface=" Arial"/>
                <a:ea typeface="微軟正黑體" panose="020B0604030504040204" pitchFamily="34" charset="-120"/>
              </a:rPr>
              <a:t>/</a:t>
            </a:r>
            <a:r>
              <a:rPr lang="zh-TW" altLang="en-US" b="1" dirty="0" smtClean="0">
                <a:solidFill>
                  <a:srgbClr val="FF0000"/>
                </a:solidFill>
                <a:latin typeface=" Arial"/>
                <a:ea typeface="微軟正黑體" panose="020B0604030504040204" pitchFamily="34" charset="-120"/>
              </a:rPr>
              <a:t>妳</a:t>
            </a:r>
            <a:r>
              <a:rPr lang="en-US" altLang="zh-TW" b="1" dirty="0" smtClean="0">
                <a:solidFill>
                  <a:srgbClr val="FF0000"/>
                </a:solidFill>
                <a:latin typeface=" Arial"/>
                <a:ea typeface="微軟正黑體" panose="020B0604030504040204" pitchFamily="34" charset="-120"/>
              </a:rPr>
              <a:t>)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祈使句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>
              <a:buNone/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表達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命令、建議、請求、勸告與要求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，對象是主詞</a:t>
            </a:r>
            <a:r>
              <a:rPr lang="en-US" altLang="zh-TW" dirty="0" smtClean="0">
                <a:solidFill>
                  <a:srgbClr val="FF0000"/>
                </a:solidFill>
                <a:latin typeface=" Arial"/>
                <a:ea typeface="微軟正黑體" panose="020B0604030504040204" pitchFamily="34" charset="-120"/>
              </a:rPr>
              <a:t>you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第二人稱的你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你們，通常省略</a:t>
            </a:r>
            <a:r>
              <a:rPr lang="en-US" altLang="zh-TW" dirty="0" smtClean="0">
                <a:latin typeface=" Arial"/>
                <a:ea typeface="微軟正黑體" panose="020B0604030504040204" pitchFamily="34" charset="-120"/>
                <a:cs typeface="Arial" panose="020B0604020202020204" pitchFamily="34" charset="0"/>
              </a:rPr>
              <a:t>you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並以「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原形動詞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」開頭。</a:t>
            </a:r>
            <a:endParaRPr lang="en-US" altLang="zh-TW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  <p:pic>
        <p:nvPicPr>
          <p:cNvPr id="2050" name="Picture 2" descr="C:\Program Files (x86)\Microsoft Office\MEDIA\CAGCAT10\j029755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3429000"/>
            <a:ext cx="2520280" cy="3003920"/>
          </a:xfrm>
          <a:prstGeom prst="rect">
            <a:avLst/>
          </a:prstGeom>
          <a:noFill/>
        </p:spPr>
      </p:pic>
      <p:pic>
        <p:nvPicPr>
          <p:cNvPr id="2051" name="Picture 3" descr="C:\Program Files (x86)\Microsoft Office\MEDIA\CAGCAT10\j030125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645024"/>
            <a:ext cx="3282378" cy="2808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祈使句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用法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marL="596646" indent="-514350">
              <a:buAutoNum type="arabicPeriod"/>
            </a:pP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人名，原形</a:t>
            </a: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</a:t>
            </a: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，</a:t>
            </a: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please</a:t>
            </a:r>
          </a:p>
          <a:p>
            <a:pPr marL="596646" indent="-514350">
              <a:buAutoNum type="arabicPeriod"/>
            </a:pP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人名，</a:t>
            </a: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please+</a:t>
            </a: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原形</a:t>
            </a: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</a:t>
            </a:r>
          </a:p>
          <a:p>
            <a:pPr marL="596646" indent="-514350">
              <a:buAutoNum type="arabicPeriod"/>
            </a:pP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Please+</a:t>
            </a: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原形</a:t>
            </a: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V</a:t>
            </a: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，人名</a:t>
            </a:r>
            <a:endParaRPr lang="en-US" altLang="zh-TW" b="1" dirty="0" smtClean="0">
              <a:solidFill>
                <a:srgbClr val="0070C0"/>
              </a:solidFill>
              <a:latin typeface="Cambria Math" pitchFamily="18" charset="0"/>
              <a:ea typeface="Cambria Math" pitchFamily="18" charset="0"/>
            </a:endParaRPr>
          </a:p>
          <a:p>
            <a:pPr marL="596646" indent="-514350">
              <a:buNone/>
            </a:pPr>
            <a:r>
              <a:rPr lang="zh-TW" altLang="en-US" b="1" dirty="0" smtClean="0">
                <a:solidFill>
                  <a:srgbClr val="0070C0"/>
                </a:solidFill>
                <a:latin typeface="Cambria Math" pitchFamily="18" charset="0"/>
              </a:rPr>
              <a:t>例</a:t>
            </a: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marL="596646" indent="-514350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John open your book, please.</a:t>
            </a:r>
          </a:p>
          <a:p>
            <a:pPr marL="596646" indent="-514350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John, open your book.</a:t>
            </a:r>
          </a:p>
          <a:p>
            <a:pPr marL="596646" indent="-514350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Please open your book, John. </a:t>
            </a:r>
            <a:endParaRPr lang="zh-TW" altLang="en-US" b="1" dirty="0">
              <a:solidFill>
                <a:srgbClr val="0070C0"/>
              </a:solidFill>
              <a:latin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709</TotalTime>
  <Words>269</Words>
  <Application>Microsoft Office PowerPoint</Application>
  <PresentationFormat>如螢幕大小 (4:3)</PresentationFormat>
  <Paragraphs>43</Paragraphs>
  <Slides>10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Solstice</vt:lpstr>
      <vt:lpstr>公共場所常見的.英文標語.英文公告  </vt:lpstr>
      <vt:lpstr>無論在哪裡都禁止的… 不小心觸犯…還會罰 </vt:lpstr>
      <vt:lpstr>PowerPoint 簡報</vt:lpstr>
      <vt:lpstr>Please+原形V</vt:lpstr>
      <vt:lpstr>PowerPoint 簡報</vt:lpstr>
      <vt:lpstr>PowerPoint 簡報</vt:lpstr>
      <vt:lpstr>祈使句</vt:lpstr>
      <vt:lpstr>對象是主詞是you(你/妳)</vt:lpstr>
      <vt:lpstr>祈使句</vt:lpstr>
      <vt:lpstr>Let’s Google 一下 “乖寶寶守則”</vt:lpstr>
    </vt:vector>
  </TitlesOfParts>
  <Company>C.M.T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公共場所常見的.英文標語.英文公告</dc:title>
  <dc:creator>user</dc:creator>
  <cp:lastModifiedBy>明輝</cp:lastModifiedBy>
  <cp:revision>16</cp:revision>
  <dcterms:created xsi:type="dcterms:W3CDTF">2019-10-17T08:05:23Z</dcterms:created>
  <dcterms:modified xsi:type="dcterms:W3CDTF">2019-10-18T02:17:27Z</dcterms:modified>
</cp:coreProperties>
</file>