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4CF7-C6D5-41F9-B964-E2ADEB1D4429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200-5B3D-4839-988C-C47942D67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40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4CF7-C6D5-41F9-B964-E2ADEB1D4429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200-5B3D-4839-988C-C47942D67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72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4CF7-C6D5-41F9-B964-E2ADEB1D4429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200-5B3D-4839-988C-C47942D67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66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4CF7-C6D5-41F9-B964-E2ADEB1D4429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200-5B3D-4839-988C-C47942D67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90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4CF7-C6D5-41F9-B964-E2ADEB1D4429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200-5B3D-4839-988C-C47942D67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81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4CF7-C6D5-41F9-B964-E2ADEB1D4429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200-5B3D-4839-988C-C47942D67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8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4CF7-C6D5-41F9-B964-E2ADEB1D4429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200-5B3D-4839-988C-C47942D67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43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4CF7-C6D5-41F9-B964-E2ADEB1D4429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200-5B3D-4839-988C-C47942D67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17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4CF7-C6D5-41F9-B964-E2ADEB1D4429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200-5B3D-4839-988C-C47942D67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56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4CF7-C6D5-41F9-B964-E2ADEB1D4429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200-5B3D-4839-988C-C47942D67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68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4CF7-C6D5-41F9-B964-E2ADEB1D4429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200-5B3D-4839-988C-C47942D67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50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24CF7-C6D5-41F9-B964-E2ADEB1D4429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7B200-5B3D-4839-988C-C47942D67C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68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Fig.05-21 右投手的逆旋快速球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10869" r="58855" b="12077"/>
          <a:stretch/>
        </p:blipFill>
        <p:spPr bwMode="auto">
          <a:xfrm>
            <a:off x="-153873" y="373856"/>
            <a:ext cx="1751527" cy="180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10786" t="17515" r="28209" b="1429"/>
          <a:stretch/>
        </p:blipFill>
        <p:spPr>
          <a:xfrm>
            <a:off x="7418230" y="0"/>
            <a:ext cx="4675031" cy="4121239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 flipV="1">
            <a:off x="721890" y="1257531"/>
            <a:ext cx="3823370" cy="307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 descr="Fig.05-21 右投手的逆旋快速球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10869" r="58855" b="12077"/>
          <a:stretch/>
        </p:blipFill>
        <p:spPr bwMode="auto">
          <a:xfrm>
            <a:off x="-107324" y="2554678"/>
            <a:ext cx="1751527" cy="180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線接點 12"/>
          <p:cNvCxnSpPr/>
          <p:nvPr/>
        </p:nvCxnSpPr>
        <p:spPr>
          <a:xfrm flipV="1">
            <a:off x="721890" y="3461165"/>
            <a:ext cx="3823370" cy="307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4545260" y="3430439"/>
            <a:ext cx="3823370" cy="30726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" name="圖片 14" descr="Fig.05-21 右投手的逆旋快速球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10869" r="58855" b="12077"/>
          <a:stretch/>
        </p:blipFill>
        <p:spPr bwMode="auto">
          <a:xfrm>
            <a:off x="-107324" y="4717654"/>
            <a:ext cx="1751527" cy="180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線接點 15"/>
          <p:cNvCxnSpPr/>
          <p:nvPr/>
        </p:nvCxnSpPr>
        <p:spPr>
          <a:xfrm flipV="1">
            <a:off x="721890" y="5624141"/>
            <a:ext cx="3823370" cy="307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V="1">
            <a:off x="4545260" y="5593415"/>
            <a:ext cx="3823370" cy="30726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8368630" y="5562689"/>
            <a:ext cx="3823370" cy="30726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768439" y="1434695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球速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秒移動</a:t>
            </a:r>
            <a:r>
              <a:rPr lang="en-US" altLang="zh-TW" sz="3200" dirty="0" smtClean="0"/>
              <a:t>10</a:t>
            </a:r>
            <a:r>
              <a:rPr lang="zh-TW" altLang="en-US" sz="3200" dirty="0" smtClean="0"/>
              <a:t>公分</a:t>
            </a:r>
            <a:endParaRPr lang="zh-TW" altLang="en-US" sz="32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862842" y="3809633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球速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秒移動</a:t>
            </a:r>
            <a:r>
              <a:rPr lang="en-US" altLang="zh-TW" sz="3200" dirty="0" smtClean="0"/>
              <a:t>10</a:t>
            </a:r>
            <a:r>
              <a:rPr lang="zh-TW" altLang="en-US" sz="3200" dirty="0" smtClean="0"/>
              <a:t>公分</a:t>
            </a:r>
            <a:endParaRPr lang="zh-TW" altLang="en-US" sz="32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686212" y="3828851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球速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秒移動</a:t>
            </a:r>
            <a:r>
              <a:rPr lang="en-US" altLang="zh-TW" sz="3200" dirty="0" smtClean="0"/>
              <a:t>10</a:t>
            </a:r>
            <a:r>
              <a:rPr lang="zh-TW" altLang="en-US" sz="3200" dirty="0" smtClean="0"/>
              <a:t>公分</a:t>
            </a:r>
            <a:endParaRPr lang="zh-TW" altLang="en-US" sz="32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721890" y="5994621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球速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秒移動</a:t>
            </a:r>
            <a:r>
              <a:rPr lang="en-US" altLang="zh-TW" sz="3200" dirty="0" smtClean="0"/>
              <a:t>10</a:t>
            </a:r>
            <a:r>
              <a:rPr lang="zh-TW" altLang="en-US" sz="3200" dirty="0" smtClean="0"/>
              <a:t>公分</a:t>
            </a:r>
            <a:endParaRPr lang="zh-TW" altLang="en-US" sz="32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615736" y="5974770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球速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秒移動</a:t>
            </a:r>
            <a:r>
              <a:rPr lang="en-US" altLang="zh-TW" sz="3200" dirty="0" smtClean="0"/>
              <a:t>10</a:t>
            </a:r>
            <a:r>
              <a:rPr lang="zh-TW" altLang="en-US" sz="3200" dirty="0" smtClean="0"/>
              <a:t>公分</a:t>
            </a:r>
            <a:endParaRPr lang="zh-TW" altLang="en-US" sz="32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8439106" y="5974769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球速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秒移動</a:t>
            </a:r>
            <a:r>
              <a:rPr lang="en-US" altLang="zh-TW" sz="3200" dirty="0" smtClean="0"/>
              <a:t>10</a:t>
            </a:r>
            <a:r>
              <a:rPr lang="zh-TW" altLang="en-US" sz="3200" dirty="0" smtClean="0"/>
              <a:t>公分</a:t>
            </a:r>
            <a:endParaRPr lang="zh-TW" altLang="en-US" sz="32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282027" y="2000599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球速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193712" y="4394408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球速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126075" y="6391117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球速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58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31277 3.7037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62331 0.0050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59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93698 -0.00833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4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Fig.05-21 右投手的逆旋快速球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10869" r="58855" b="12077"/>
          <a:stretch/>
        </p:blipFill>
        <p:spPr bwMode="auto">
          <a:xfrm>
            <a:off x="-244699" y="0"/>
            <a:ext cx="1751527" cy="180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接點 6"/>
          <p:cNvCxnSpPr/>
          <p:nvPr/>
        </p:nvCxnSpPr>
        <p:spPr>
          <a:xfrm flipV="1">
            <a:off x="631064" y="883675"/>
            <a:ext cx="3823370" cy="307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 descr="Fig.05-21 右投手的逆旋快速球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10869" r="58855" b="12077"/>
          <a:stretch/>
        </p:blipFill>
        <p:spPr bwMode="auto">
          <a:xfrm>
            <a:off x="-198150" y="2180822"/>
            <a:ext cx="1751527" cy="180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線接點 12"/>
          <p:cNvCxnSpPr/>
          <p:nvPr/>
        </p:nvCxnSpPr>
        <p:spPr>
          <a:xfrm flipV="1">
            <a:off x="631064" y="3087309"/>
            <a:ext cx="3823370" cy="307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4454434" y="3056583"/>
            <a:ext cx="3823370" cy="30726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" name="圖片 14" descr="Fig.05-21 右投手的逆旋快速球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10869" r="58855" b="12077"/>
          <a:stretch/>
        </p:blipFill>
        <p:spPr bwMode="auto">
          <a:xfrm>
            <a:off x="-198150" y="4343798"/>
            <a:ext cx="1751527" cy="180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線接點 15"/>
          <p:cNvCxnSpPr/>
          <p:nvPr/>
        </p:nvCxnSpPr>
        <p:spPr>
          <a:xfrm flipV="1">
            <a:off x="631064" y="5250285"/>
            <a:ext cx="3823370" cy="307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V="1">
            <a:off x="4454434" y="5219559"/>
            <a:ext cx="3823370" cy="30726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8277804" y="5188833"/>
            <a:ext cx="3823370" cy="30726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772016" y="894456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球速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秒移動</a:t>
            </a:r>
            <a:r>
              <a:rPr lang="en-US" altLang="zh-TW" sz="3200" dirty="0" smtClean="0"/>
              <a:t>30</a:t>
            </a:r>
            <a:r>
              <a:rPr lang="zh-TW" altLang="en-US" sz="3200" dirty="0" smtClean="0"/>
              <a:t>公分</a:t>
            </a:r>
            <a:endParaRPr lang="zh-TW" altLang="en-US" sz="32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72016" y="3180308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球速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秒移動</a:t>
            </a:r>
            <a:r>
              <a:rPr lang="en-US" altLang="zh-TW" sz="3200" dirty="0" smtClean="0"/>
              <a:t>30</a:t>
            </a:r>
            <a:r>
              <a:rPr lang="zh-TW" altLang="en-US" sz="3200" dirty="0" smtClean="0"/>
              <a:t>公分</a:t>
            </a:r>
            <a:endParaRPr lang="zh-TW" altLang="en-US" sz="32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595386" y="3199526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球速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秒移動</a:t>
            </a:r>
            <a:r>
              <a:rPr lang="en-US" altLang="zh-TW" sz="3200" dirty="0" smtClean="0"/>
              <a:t>30</a:t>
            </a:r>
            <a:r>
              <a:rPr lang="zh-TW" altLang="en-US" sz="3200" dirty="0" smtClean="0"/>
              <a:t>公分</a:t>
            </a:r>
            <a:endParaRPr lang="zh-TW" altLang="en-US" sz="32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60588" y="5351311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球速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秒</a:t>
            </a:r>
            <a:r>
              <a:rPr lang="zh-TW" altLang="en-US" sz="3200" dirty="0" smtClean="0"/>
              <a:t>移動</a:t>
            </a:r>
            <a:r>
              <a:rPr lang="en-US" altLang="zh-TW" sz="3200" dirty="0" smtClean="0"/>
              <a:t>30</a:t>
            </a:r>
            <a:r>
              <a:rPr lang="zh-TW" altLang="en-US" sz="3200" dirty="0" smtClean="0"/>
              <a:t>公分</a:t>
            </a:r>
            <a:endParaRPr lang="zh-TW" altLang="en-US" sz="32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454434" y="5331460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球速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秒</a:t>
            </a:r>
            <a:r>
              <a:rPr lang="zh-TW" altLang="en-US" sz="3200" dirty="0" smtClean="0"/>
              <a:t>移動</a:t>
            </a:r>
            <a:r>
              <a:rPr lang="en-US" altLang="zh-TW" sz="3200" dirty="0" smtClean="0"/>
              <a:t>30</a:t>
            </a:r>
            <a:r>
              <a:rPr lang="zh-TW" altLang="en-US" sz="3200" dirty="0" smtClean="0"/>
              <a:t>公分</a:t>
            </a:r>
            <a:endParaRPr lang="zh-TW" altLang="en-US" sz="32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8277804" y="5331459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球速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秒</a:t>
            </a:r>
            <a:r>
              <a:rPr lang="zh-TW" altLang="en-US" sz="3200" dirty="0" smtClean="0"/>
              <a:t>移動</a:t>
            </a:r>
            <a:r>
              <a:rPr lang="en-US" altLang="zh-TW" sz="3200" dirty="0" smtClean="0"/>
              <a:t>30</a:t>
            </a:r>
            <a:r>
              <a:rPr lang="zh-TW" altLang="en-US" sz="3200" dirty="0" smtClean="0"/>
              <a:t>公分</a:t>
            </a:r>
            <a:endParaRPr lang="zh-TW" altLang="en-US" sz="32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191201" y="1626743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球速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774008" y="3775345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球速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035249" y="6017261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球速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66000" y="639109"/>
            <a:ext cx="5424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</a:t>
            </a:r>
            <a:r>
              <a:rPr lang="en-US" altLang="zh-TW" sz="2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秒鐘，球移動了多少距離？</a:t>
            </a:r>
            <a:endParaRPr lang="zh-TW" altLang="en-US" sz="28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147892" y="2658280"/>
            <a:ext cx="5424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</a:t>
            </a:r>
            <a:r>
              <a:rPr lang="en-US" altLang="zh-TW" sz="2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秒鐘，球移動了多少距離？</a:t>
            </a:r>
            <a:endParaRPr lang="zh-TW" altLang="en-US" sz="28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147892" y="4742428"/>
            <a:ext cx="5424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</a:t>
            </a:r>
            <a:r>
              <a:rPr lang="en-US" altLang="zh-TW" sz="2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秒鐘，球移動了多少距離？</a:t>
            </a:r>
            <a:endParaRPr lang="zh-TW" altLang="en-US" sz="28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035249" y="1594060"/>
            <a:ext cx="57054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行走了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秒鐘，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移動了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公分的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</a:p>
          <a:p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4867367" y="3731208"/>
            <a:ext cx="57054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行走了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秒鐘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移動了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254814" y="5958232"/>
            <a:ext cx="57054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行走了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秒鐘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移動了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82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31276 -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62331 0.0050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59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93698 -0.00833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4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6" grpId="0"/>
      <p:bldP spid="29" grpId="0"/>
      <p:bldP spid="30" grpId="0"/>
      <p:bldP spid="5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 flipV="1">
            <a:off x="1099744" y="2831764"/>
            <a:ext cx="1616952" cy="90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1450454" y="344607"/>
            <a:ext cx="6806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機器人以分速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公尺行走，是什麼意思？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362086" y="1082013"/>
            <a:ext cx="5686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機器人每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，行走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945173" y="1632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單位時間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8678377" y="164988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柱 9"/>
          <p:cNvSpPr/>
          <p:nvPr/>
        </p:nvSpPr>
        <p:spPr>
          <a:xfrm>
            <a:off x="924389" y="2279374"/>
            <a:ext cx="350710" cy="552390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924389" y="3153321"/>
            <a:ext cx="9041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機器人以分速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公尺行走，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分鐘：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公尺的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818372" y="4774405"/>
            <a:ext cx="7611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分鐘行走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公尺，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公尺的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          )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5" name="直線接點 34"/>
          <p:cNvCxnSpPr/>
          <p:nvPr/>
        </p:nvCxnSpPr>
        <p:spPr>
          <a:xfrm flipV="1">
            <a:off x="993727" y="4559975"/>
            <a:ext cx="1616952" cy="90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 flipV="1">
            <a:off x="2610679" y="4550924"/>
            <a:ext cx="1616952" cy="9051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4227631" y="4546398"/>
            <a:ext cx="1616952" cy="90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V="1">
            <a:off x="5844583" y="4537347"/>
            <a:ext cx="1616952" cy="9051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V="1">
            <a:off x="7461535" y="4519245"/>
            <a:ext cx="1616952" cy="90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圓柱 39"/>
          <p:cNvSpPr/>
          <p:nvPr/>
        </p:nvSpPr>
        <p:spPr>
          <a:xfrm>
            <a:off x="993727" y="3977409"/>
            <a:ext cx="350710" cy="552390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91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3269 -0.005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64883 0.00602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35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5" grpId="0"/>
      <p:bldP spid="32" grpId="0"/>
      <p:bldP spid="10" grpId="0" animBg="1"/>
      <p:bldP spid="33" grpId="0"/>
      <p:bldP spid="34" grpId="0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3" y="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請列關係式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830703"/>
              </p:ext>
            </p:extLst>
          </p:nvPr>
        </p:nvGraphicFramePr>
        <p:xfrm>
          <a:off x="838200" y="1207438"/>
          <a:ext cx="10515603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2229"/>
                <a:gridCol w="1502229"/>
                <a:gridCol w="1502229"/>
                <a:gridCol w="1502229"/>
                <a:gridCol w="1502229"/>
                <a:gridCol w="1502229"/>
                <a:gridCol w="1502229"/>
              </a:tblGrid>
              <a:tr h="1136516">
                <a:tc>
                  <a:txBody>
                    <a:bodyPr/>
                    <a:lstStyle/>
                    <a:p>
                      <a:r>
                        <a:rPr lang="zh-TW" altLang="en-US" sz="4400" dirty="0" smtClean="0"/>
                        <a:t>距離</a:t>
                      </a:r>
                      <a:r>
                        <a:rPr lang="en-US" altLang="zh-TW" sz="4400" dirty="0" smtClean="0"/>
                        <a:t>(</a:t>
                      </a:r>
                      <a:r>
                        <a:rPr lang="zh-TW" altLang="en-US" sz="4400" dirty="0" smtClean="0"/>
                        <a:t>公尺</a:t>
                      </a:r>
                      <a:r>
                        <a:rPr lang="en-US" altLang="zh-TW" sz="4400" dirty="0" smtClean="0"/>
                        <a:t>)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 smtClean="0"/>
                        <a:t>0.5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 smtClean="0"/>
                        <a:t>1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 smtClean="0"/>
                        <a:t>1.5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 smtClean="0"/>
                        <a:t>2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 smtClean="0"/>
                        <a:t>2.5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 smtClean="0"/>
                        <a:t>3</a:t>
                      </a:r>
                      <a:endParaRPr lang="zh-TW" altLang="en-US" sz="4400" dirty="0"/>
                    </a:p>
                  </a:txBody>
                  <a:tcPr/>
                </a:tc>
              </a:tr>
              <a:tr h="1326805">
                <a:tc>
                  <a:txBody>
                    <a:bodyPr/>
                    <a:lstStyle/>
                    <a:p>
                      <a:r>
                        <a:rPr lang="zh-TW" altLang="en-US" sz="4400" dirty="0" smtClean="0"/>
                        <a:t>時間</a:t>
                      </a:r>
                      <a:r>
                        <a:rPr lang="en-US" altLang="zh-TW" sz="4400" dirty="0" smtClean="0"/>
                        <a:t>(</a:t>
                      </a:r>
                      <a:r>
                        <a:rPr lang="zh-TW" altLang="en-US" sz="4400" dirty="0" smtClean="0"/>
                        <a:t>分鐘</a:t>
                      </a:r>
                      <a:r>
                        <a:rPr lang="en-US" altLang="zh-TW" sz="4400" dirty="0" smtClean="0"/>
                        <a:t>)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 smtClean="0"/>
                        <a:t>1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 smtClean="0"/>
                        <a:t>2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 smtClean="0"/>
                        <a:t>3</a:t>
                      </a:r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459865" y="1325563"/>
            <a:ext cx="1197735" cy="21903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044744" y="1325563"/>
            <a:ext cx="1197735" cy="21903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200583" y="4481847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4396180" y="4805013"/>
            <a:ext cx="183719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6514938" y="4481847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860766" y="6018909"/>
            <a:ext cx="16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    )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396180" y="6342075"/>
            <a:ext cx="183719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6514938" y="6018909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5" name="直線單箭頭接點 14"/>
          <p:cNvCxnSpPr>
            <a:stCxn id="6" idx="2"/>
          </p:cNvCxnSpPr>
          <p:nvPr/>
        </p:nvCxnSpPr>
        <p:spPr>
          <a:xfrm>
            <a:off x="3657600" y="5128178"/>
            <a:ext cx="0" cy="8907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804996" y="5275857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X4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>
            <a:off x="7186675" y="5092101"/>
            <a:ext cx="0" cy="8907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7334071" y="5239780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X4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6827373" y="4999367"/>
            <a:ext cx="0" cy="89198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6096002" y="5254483"/>
            <a:ext cx="73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÷4</a:t>
            </a:r>
            <a:endParaRPr lang="zh-TW" altLang="en-US" sz="32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8265512" y="5172782"/>
            <a:ext cx="2450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由已知算出兩個關係的倍數關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係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542081" y="5158045"/>
            <a:ext cx="3106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由算出的倍數關係，求出已知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710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10" grpId="0"/>
      <p:bldP spid="11" grpId="0"/>
      <p:bldP spid="13" grpId="0"/>
      <p:bldP spid="17" grpId="0"/>
      <p:bldP spid="19" grpId="0"/>
      <p:bldP spid="23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8668" y="8311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操場一圈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公尺，婉芸行走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圈花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請問她行走的分速是多少公尺？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4253236" y="963136"/>
            <a:ext cx="1834229" cy="321799"/>
          </a:xfrm>
          <a:prstGeom prst="line">
            <a:avLst/>
          </a:prstGeom>
          <a:ln w="952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6464787" y="1017471"/>
            <a:ext cx="1933416" cy="1189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464787" y="1063083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180x1</a:t>
            </a:r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00023" y="179835"/>
            <a:ext cx="1483251" cy="8991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486213" y="168146"/>
            <a:ext cx="1936488" cy="8991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298886" y="349368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494483" y="3816846"/>
            <a:ext cx="183719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6613241" y="3493680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298886" y="5030742"/>
            <a:ext cx="131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4494483" y="5353908"/>
            <a:ext cx="183719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6613241" y="5030742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      )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單箭頭接點 17"/>
          <p:cNvCxnSpPr>
            <a:stCxn id="12" idx="2"/>
          </p:cNvCxnSpPr>
          <p:nvPr/>
        </p:nvCxnSpPr>
        <p:spPr>
          <a:xfrm flipH="1">
            <a:off x="3755904" y="4140011"/>
            <a:ext cx="4006" cy="8907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3903299" y="4287690"/>
            <a:ext cx="736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÷3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7284978" y="4103934"/>
            <a:ext cx="0" cy="8907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7432374" y="4251613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÷3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 flipV="1">
            <a:off x="3493159" y="4138760"/>
            <a:ext cx="0" cy="89198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768728" y="4284734"/>
            <a:ext cx="73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7030A0"/>
                </a:solidFill>
              </a:rPr>
              <a:t>X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2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97547" y="1853867"/>
            <a:ext cx="1093223" cy="8991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5660486" y="1893462"/>
            <a:ext cx="2104671" cy="8991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7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/>
      <p:bldP spid="14" grpId="0"/>
      <p:bldP spid="15" grpId="0"/>
      <p:bldP spid="17" grpId="0"/>
      <p:bldP spid="19" grpId="0"/>
      <p:bldP spid="21" grpId="0"/>
      <p:bldP spid="23" grpId="0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8668" y="8311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操場一圈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公尺，婉芸行走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圈花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請問她行走的秒速是多少公尺？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4253236" y="963136"/>
            <a:ext cx="1834229" cy="321799"/>
          </a:xfrm>
          <a:prstGeom prst="line">
            <a:avLst/>
          </a:prstGeom>
          <a:ln w="952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6464787" y="1017471"/>
            <a:ext cx="1933416" cy="1189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464787" y="1063083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180x1</a:t>
            </a:r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00023" y="179835"/>
            <a:ext cx="1483251" cy="8991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486213" y="168146"/>
            <a:ext cx="1936488" cy="8991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569778" y="3491048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765375" y="3814214"/>
            <a:ext cx="183719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6884133" y="3491048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569778" y="5028110"/>
            <a:ext cx="131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4765375" y="5351276"/>
            <a:ext cx="183719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6884133" y="5028110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      )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單箭頭接點 17"/>
          <p:cNvCxnSpPr>
            <a:stCxn id="12" idx="2"/>
          </p:cNvCxnSpPr>
          <p:nvPr/>
        </p:nvCxnSpPr>
        <p:spPr>
          <a:xfrm flipH="1">
            <a:off x="4026796" y="4137379"/>
            <a:ext cx="4006" cy="8907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7555870" y="4101302"/>
            <a:ext cx="0" cy="8907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3764051" y="4136128"/>
            <a:ext cx="0" cy="89198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097547" y="1853867"/>
            <a:ext cx="1093223" cy="8991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5660486" y="1893462"/>
            <a:ext cx="2104671" cy="8991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3903299" y="1709414"/>
            <a:ext cx="1400221" cy="1083191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914021" y="3340356"/>
            <a:ext cx="859368" cy="8798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3914021" y="4916084"/>
            <a:ext cx="859368" cy="8798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914021" y="6095648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單位不同，需換算為同單位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299909" y="2995377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endParaRPr lang="zh-TW" altLang="en-US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82034" y="4244973"/>
            <a:ext cx="1125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rgbClr val="7030A0"/>
                </a:solidFill>
              </a:rPr>
              <a:t>X180</a:t>
            </a:r>
            <a:endParaRPr lang="en-US" altLang="zh-TW" sz="3600" dirty="0">
              <a:solidFill>
                <a:srgbClr val="7030A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243579" y="4275752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÷180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796372" y="4246384"/>
            <a:ext cx="1226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÷180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/>
      <p:bldP spid="14" grpId="0"/>
      <p:bldP spid="15" grpId="0"/>
      <p:bldP spid="17" grpId="0"/>
      <p:bldP spid="25" grpId="0" animBg="1"/>
      <p:bldP spid="26" grpId="0" animBg="1"/>
      <p:bldP spid="3" grpId="0" animBg="1"/>
      <p:bldP spid="4" grpId="0" animBg="1"/>
      <p:bldP spid="24" grpId="0" animBg="1"/>
      <p:bldP spid="6" grpId="0"/>
      <p:bldP spid="27" grpId="0"/>
      <p:bldP spid="28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1263" y="639445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文玲利用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分，一共行走了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2170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公尺，文玲行走的分速是多少公尺？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95075" y="403083"/>
            <a:ext cx="2251154" cy="8991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889154" y="403083"/>
            <a:ext cx="2597245" cy="8991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511819" y="1302227"/>
            <a:ext cx="1034056" cy="8991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075007" y="1302227"/>
            <a:ext cx="1952810" cy="8991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084841" y="3491048"/>
            <a:ext cx="240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4765375" y="3814214"/>
            <a:ext cx="183719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6884133" y="3491048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2170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569778" y="5028110"/>
            <a:ext cx="131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4765375" y="5351276"/>
            <a:ext cx="183719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6884133" y="5028110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      )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4074741" y="4204600"/>
            <a:ext cx="2418" cy="8536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7555870" y="4101302"/>
            <a:ext cx="0" cy="8907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3764051" y="4136128"/>
            <a:ext cx="0" cy="89198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3914021" y="6095648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單位不同，需換算為同單位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299909" y="2995377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zh-TW" altLang="en-US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82034" y="4244973"/>
            <a:ext cx="1034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en-US" altLang="zh-TW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36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en-US" altLang="zh-TW" sz="36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243579" y="4275752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÷70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796372" y="4246384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÷70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3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/>
      <p:bldP spid="12" grpId="0"/>
      <p:bldP spid="13" grpId="0"/>
      <p:bldP spid="15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9172" y="2507435"/>
            <a:ext cx="8776062" cy="1325563"/>
          </a:xfrm>
        </p:spPr>
        <p:txBody>
          <a:bodyPr>
            <a:noAutofit/>
          </a:bodyPr>
          <a:lstStyle/>
          <a:p>
            <a:r>
              <a:rPr lang="zh-TW" altLang="en-US" sz="6000" dirty="0" smtClean="0"/>
              <a:t>當題目概念為倍數關係時，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 smtClean="0"/>
              <a:t>都可採關係式列表解題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955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zh-TW" altLang="en-US" dirty="0" smtClean="0"/>
                  <a:t>有一條繩子，全長的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zh-TW" altLang="en-US" i="1">
                        <a:latin typeface="Cambria Math" panose="02040503050406030204" pitchFamily="18" charset="0"/>
                      </a:rPr>
                      <m:t>是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zh-TW" altLang="en-US" dirty="0" smtClean="0"/>
                  <a:t>公尺，繩子全長是幾公分？</a:t>
                </a:r>
                <a:endParaRPr lang="zh-TW" altLang="en-US" dirty="0"/>
              </a:p>
            </p:txBody>
          </p:sp>
        </mc:Choice>
        <mc:Fallback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7373" r="-928" b="-235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9164098" y="365125"/>
            <a:ext cx="1024931" cy="8991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131443" y="1264268"/>
            <a:ext cx="3222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繩子長度的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3327405" y="2555454"/>
                <a:ext cx="2406985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600" b="1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</m:ctrlPr>
                        </m:fPr>
                        <m:num>
                          <m:r>
                            <a:rPr lang="en-US" altLang="zh-TW" sz="3600" b="1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𝟓</m:t>
                          </m:r>
                        </m:num>
                        <m:den>
                          <m:r>
                            <a:rPr lang="en-US" altLang="zh-TW" sz="3600" b="1" i="1" dirty="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</a:rPr>
                            <m:t>𝟔</m:t>
                          </m:r>
                        </m:den>
                      </m:f>
                      <m:r>
                        <a:rPr lang="zh-TW" altLang="en-US" sz="3600" b="1" i="1" dirty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倍</m:t>
                      </m:r>
                    </m:oMath>
                  </m:oMathPara>
                </a14:m>
                <a:endPara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405" y="2555454"/>
                <a:ext cx="2406985" cy="11443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/>
          <p:nvPr/>
        </p:nvCxnSpPr>
        <p:spPr>
          <a:xfrm>
            <a:off x="5091947" y="3213322"/>
            <a:ext cx="183719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7145760" y="2732602"/>
                <a:ext cx="1309974" cy="891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36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𝟒</m:t>
                        </m:r>
                      </m:num>
                      <m:den>
                        <m:r>
                          <a:rPr lang="en-US" altLang="zh-TW" sz="36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𝟗</m:t>
                        </m:r>
                      </m:den>
                    </m:f>
                  </m:oMath>
                </a14:m>
                <a:r>
                  <a:rPr lang="zh-TW" altLang="en-US" sz="3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公尺</a:t>
                </a:r>
                <a:endPara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760" y="2732602"/>
                <a:ext cx="1309974" cy="891078"/>
              </a:xfrm>
              <a:prstGeom prst="rect">
                <a:avLst/>
              </a:prstGeom>
              <a:blipFill rotWithShape="0">
                <a:blip r:embed="rId4"/>
                <a:stretch>
                  <a:fillRect r="-13488" b="-109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4079229" y="5468737"/>
            <a:ext cx="131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5274826" y="5791903"/>
            <a:ext cx="183719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7393584" y="5468737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      )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584193" y="4190555"/>
            <a:ext cx="2418" cy="8536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7751813" y="4040402"/>
            <a:ext cx="0" cy="8907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4273503" y="4122083"/>
            <a:ext cx="0" cy="89198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/>
              <p:cNvSpPr/>
              <p:nvPr/>
            </p:nvSpPr>
            <p:spPr>
              <a:xfrm>
                <a:off x="3288631" y="4239891"/>
                <a:ext cx="808235" cy="900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3600" b="1" dirty="0" smtClean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</a:t>
                </a:r>
                <a:r>
                  <a:rPr lang="zh-TW" altLang="en-US" sz="3600" b="1" dirty="0" smtClean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3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𝟓</m:t>
                        </m:r>
                      </m:num>
                      <m:den>
                        <m:r>
                          <a:rPr lang="en-US" altLang="zh-TW" sz="3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𝟔</m:t>
                        </m:r>
                      </m:den>
                    </m:f>
                  </m:oMath>
                </a14:m>
                <a:endParaRPr lang="en-US" altLang="zh-TW" sz="3600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631" y="4239891"/>
                <a:ext cx="808235" cy="900824"/>
              </a:xfrm>
              <a:prstGeom prst="rect">
                <a:avLst/>
              </a:prstGeom>
              <a:blipFill rotWithShape="0">
                <a:blip r:embed="rId5"/>
                <a:stretch>
                  <a:fillRect l="-22556" b="-108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/>
              <p:cNvSpPr/>
              <p:nvPr/>
            </p:nvSpPr>
            <p:spPr>
              <a:xfrm>
                <a:off x="4753031" y="4261707"/>
                <a:ext cx="670376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TW" sz="3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𝟓</m:t>
                        </m:r>
                      </m:num>
                      <m:den>
                        <m:r>
                          <a:rPr lang="en-US" altLang="zh-TW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𝟔</m:t>
                        </m:r>
                      </m:den>
                    </m:f>
                  </m:oMath>
                </a14:m>
                <a:endParaRPr lang="zh-TW" alt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031" y="4261707"/>
                <a:ext cx="670376" cy="810991"/>
              </a:xfrm>
              <a:prstGeom prst="rect">
                <a:avLst/>
              </a:prstGeom>
              <a:blipFill rotWithShape="0">
                <a:blip r:embed="rId6"/>
                <a:stretch>
                  <a:fillRect l="-23636" b="-97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7992315" y="4185484"/>
                <a:ext cx="670376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TW" sz="32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𝟓</m:t>
                        </m:r>
                      </m:num>
                      <m:den>
                        <m:r>
                          <a:rPr lang="en-US" altLang="zh-TW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𝟔</m:t>
                        </m:r>
                      </m:den>
                    </m:f>
                  </m:oMath>
                </a14:m>
                <a:endParaRPr lang="zh-TW" alt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315" y="4185484"/>
                <a:ext cx="670376" cy="810991"/>
              </a:xfrm>
              <a:prstGeom prst="rect">
                <a:avLst/>
              </a:prstGeom>
              <a:blipFill rotWithShape="0">
                <a:blip r:embed="rId7"/>
                <a:stretch>
                  <a:fillRect l="-22727" b="-97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5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1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447</Words>
  <Application>Microsoft Office PowerPoint</Application>
  <PresentationFormat>寬螢幕</PresentationFormat>
  <Paragraphs>91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微軟正黑體</vt:lpstr>
      <vt:lpstr>新細明體</vt:lpstr>
      <vt:lpstr>Arial</vt:lpstr>
      <vt:lpstr>Calibri</vt:lpstr>
      <vt:lpstr>Calibri Light</vt:lpstr>
      <vt:lpstr>Cambria Math</vt:lpstr>
      <vt:lpstr>Office 佈景主題</vt:lpstr>
      <vt:lpstr>PowerPoint 簡報</vt:lpstr>
      <vt:lpstr>PowerPoint 簡報</vt:lpstr>
      <vt:lpstr>PowerPoint 簡報</vt:lpstr>
      <vt:lpstr>請列關係式</vt:lpstr>
      <vt:lpstr>操場一圈180公尺，婉芸行走1圈花3分鐘，   請問她行走的分速是多少公尺？</vt:lpstr>
      <vt:lpstr>操場一圈180公尺，婉芸行走1圈花3分鐘，   請問她行走的秒速是多少公尺？</vt:lpstr>
      <vt:lpstr>文玲利用1小時10分，一共行走了2170公尺，文玲行走的分速是多少公尺？</vt:lpstr>
      <vt:lpstr>當題目概念為倍數關係時，  都可採關係式列表解題</vt:lpstr>
      <vt:lpstr>有一條繩子，全長的5/6 是 4/9公尺，繩子全長是幾公分？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23</cp:revision>
  <dcterms:created xsi:type="dcterms:W3CDTF">2018-04-15T21:17:39Z</dcterms:created>
  <dcterms:modified xsi:type="dcterms:W3CDTF">2018-04-16T22:17:20Z</dcterms:modified>
</cp:coreProperties>
</file>