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44" r:id="rId1"/>
  </p:sldMasterIdLst>
  <p:notesMasterIdLst>
    <p:notesMasterId r:id="rId58"/>
  </p:notesMasterIdLst>
  <p:sldIdLst>
    <p:sldId id="256" r:id="rId2"/>
    <p:sldId id="294" r:id="rId3"/>
    <p:sldId id="295" r:id="rId4"/>
    <p:sldId id="259" r:id="rId5"/>
    <p:sldId id="296" r:id="rId6"/>
    <p:sldId id="260" r:id="rId7"/>
    <p:sldId id="261" r:id="rId8"/>
    <p:sldId id="257" r:id="rId9"/>
    <p:sldId id="258" r:id="rId10"/>
    <p:sldId id="262" r:id="rId11"/>
    <p:sldId id="263" r:id="rId12"/>
    <p:sldId id="264" r:id="rId13"/>
    <p:sldId id="265" r:id="rId14"/>
    <p:sldId id="266" r:id="rId15"/>
    <p:sldId id="267" r:id="rId16"/>
    <p:sldId id="275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3" r:id="rId29"/>
    <p:sldId id="314" r:id="rId30"/>
    <p:sldId id="297" r:id="rId31"/>
    <p:sldId id="322" r:id="rId32"/>
    <p:sldId id="323" r:id="rId33"/>
    <p:sldId id="324" r:id="rId34"/>
    <p:sldId id="325" r:id="rId35"/>
    <p:sldId id="326" r:id="rId36"/>
    <p:sldId id="298" r:id="rId37"/>
    <p:sldId id="299" r:id="rId38"/>
    <p:sldId id="276" r:id="rId39"/>
    <p:sldId id="300" r:id="rId40"/>
    <p:sldId id="316" r:id="rId41"/>
    <p:sldId id="317" r:id="rId42"/>
    <p:sldId id="318" r:id="rId43"/>
    <p:sldId id="319" r:id="rId44"/>
    <p:sldId id="320" r:id="rId45"/>
    <p:sldId id="321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</p:sldIdLst>
  <p:sldSz cx="9144000" cy="6858000" type="screen4x3"/>
  <p:notesSz cx="6808788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4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2178-0272-4A24-90E5-681B4C82F384}" type="datetimeFigureOut">
              <a:rPr lang="zh-TW" altLang="en-US" smtClean="0"/>
              <a:pPr/>
              <a:t>2019/9/30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879" y="4722694"/>
            <a:ext cx="54470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A5175-D4D6-413A-ABDD-FED0FA1C57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5175-D4D6-413A-ABDD-FED0FA1C574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5175-D4D6-413A-ABDD-FED0FA1C574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36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48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34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70052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79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81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47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228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8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fld id="{18FC28B6-2144-4760-B3DF-18C646FA52B1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6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38EA-B09F-4C97-9264-D1353869D1EA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福樂國小電子白板使用指南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3744373-4E6A-4414-AB5E-875CBE0A35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50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305020" y="1673834"/>
            <a:ext cx="46730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000" b="1" dirty="0" smtClean="0">
                <a:latin typeface="華康少女文字W3" pitchFamily="49" charset="-120"/>
                <a:ea typeface="華康少女文字W3" pitchFamily="49" charset="-120"/>
              </a:rPr>
              <a:t>嘉義縣智慧教室</a:t>
            </a:r>
            <a:endParaRPr lang="en-US" altLang="zh-TW" sz="5000" b="1" dirty="0" smtClean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zh-TW" altLang="en-US" sz="5000" b="1" dirty="0" smtClean="0">
                <a:latin typeface="華康少女文字W3" pitchFamily="49" charset="-120"/>
                <a:ea typeface="華康少女文字W3" pitchFamily="49" charset="-120"/>
              </a:rPr>
              <a:t>教學應用手冊</a:t>
            </a:r>
            <a:endParaRPr lang="zh-TW" altLang="en-US" sz="5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431138" y="515719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 smtClean="0">
                <a:latin typeface="Times New Roman" pitchFamily="18" charset="0"/>
                <a:ea typeface="華康少女文字W3" pitchFamily="49" charset="-120"/>
                <a:cs typeface="Times New Roman" pitchFamily="18" charset="0"/>
              </a:rPr>
              <a:t>2019/10/05</a:t>
            </a:r>
            <a:endParaRPr lang="zh-TW" altLang="en-US" sz="3600" b="1" dirty="0">
              <a:latin typeface="Times New Roman" pitchFamily="18" charset="0"/>
              <a:ea typeface="華康少女文字W3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顯示與插孔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53" y="1579418"/>
            <a:ext cx="8958224" cy="1799811"/>
          </a:xfrm>
          <a:prstGeom prst="rect">
            <a:avLst/>
          </a:prstGeom>
        </p:spPr>
      </p:pic>
      <p:pic>
        <p:nvPicPr>
          <p:cNvPr id="3" name="圖片 2" descr="- USB插孔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41" y="3897052"/>
            <a:ext cx="8604448" cy="2088232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6804248" y="4005064"/>
            <a:ext cx="1512168" cy="18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246057" y="6093296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在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電視上使用隨身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碟一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82621" y="3361142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>
                <a:latin typeface="華康少女文字W3" pitchFamily="49" charset="-120"/>
                <a:ea typeface="華康少女文字W3" pitchFamily="49" charset="-120"/>
              </a:rPr>
              <a:t>右邊第一個插孔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7884368" y="3068960"/>
            <a:ext cx="5040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296786" y="1341853"/>
            <a:ext cx="6749935" cy="4075895"/>
            <a:chOff x="1296786" y="1341853"/>
            <a:chExt cx="6749935" cy="4075895"/>
          </a:xfrm>
        </p:grpSpPr>
        <p:pic>
          <p:nvPicPr>
            <p:cNvPr id="9" name="圖片 8" descr="- 隨身碟 1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786" y="1341853"/>
              <a:ext cx="6749935" cy="4075895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>
              <a:off x="3581078" y="3174187"/>
              <a:ext cx="936104" cy="7920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2108672" y="6121092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碟二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924636" y="1451158"/>
            <a:ext cx="7338958" cy="4435346"/>
            <a:chOff x="924636" y="1451158"/>
            <a:chExt cx="7338958" cy="4435346"/>
          </a:xfrm>
        </p:grpSpPr>
        <p:pic>
          <p:nvPicPr>
            <p:cNvPr id="3" name="圖片 2" descr="- 隨身碟 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4636" y="1451158"/>
              <a:ext cx="7338958" cy="4435346"/>
            </a:xfrm>
            <a:prstGeom prst="rect">
              <a:avLst/>
            </a:prstGeom>
          </p:spPr>
        </p:pic>
        <p:sp>
          <p:nvSpPr>
            <p:cNvPr id="4" name="橢圓 3"/>
            <p:cNvSpPr/>
            <p:nvPr/>
          </p:nvSpPr>
          <p:spPr>
            <a:xfrm>
              <a:off x="1082579" y="2718802"/>
              <a:ext cx="936104" cy="7920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1936978" y="6150114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碟三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833055" y="1255221"/>
            <a:ext cx="7468921" cy="4493730"/>
            <a:chOff x="868615" y="1297727"/>
            <a:chExt cx="7789026" cy="4725545"/>
          </a:xfrm>
        </p:grpSpPr>
        <p:pic>
          <p:nvPicPr>
            <p:cNvPr id="3" name="圖片 2" descr="- 隨身碟 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615" y="1297727"/>
              <a:ext cx="7789026" cy="4725545"/>
            </a:xfrm>
            <a:prstGeom prst="rect">
              <a:avLst/>
            </a:prstGeom>
          </p:spPr>
        </p:pic>
        <p:grpSp>
          <p:nvGrpSpPr>
            <p:cNvPr id="2" name="群組 1"/>
            <p:cNvGrpSpPr/>
            <p:nvPr/>
          </p:nvGrpSpPr>
          <p:grpSpPr>
            <a:xfrm>
              <a:off x="1142935" y="3777921"/>
              <a:ext cx="3775393" cy="1675348"/>
              <a:chOff x="868615" y="3861048"/>
              <a:chExt cx="3775393" cy="1675348"/>
            </a:xfrm>
          </p:grpSpPr>
          <p:sp>
            <p:nvSpPr>
              <p:cNvPr id="4" name="橢圓 3"/>
              <p:cNvSpPr/>
              <p:nvPr/>
            </p:nvSpPr>
            <p:spPr>
              <a:xfrm>
                <a:off x="2061345" y="4043564"/>
                <a:ext cx="1080120" cy="93610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868615" y="5013176"/>
                <a:ext cx="37753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選擇資料夾並開啟檔案</a:t>
                </a:r>
              </a:p>
            </p:txBody>
          </p:sp>
          <p:sp>
            <p:nvSpPr>
              <p:cNvPr id="8" name="文字方塊 7"/>
              <p:cNvSpPr txBox="1"/>
              <p:nvPr/>
            </p:nvSpPr>
            <p:spPr>
              <a:xfrm>
                <a:off x="1187624" y="3861048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範例</a:t>
                </a:r>
              </a:p>
            </p:txBody>
          </p:sp>
        </p:grpSp>
      </p:grpSp>
      <p:sp>
        <p:nvSpPr>
          <p:cNvPr id="12" name="文字方塊 11"/>
          <p:cNvSpPr txBox="1"/>
          <p:nvPr/>
        </p:nvSpPr>
        <p:spPr>
          <a:xfrm>
            <a:off x="1910379" y="6105012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在電視上使用隨身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碟四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76844" y="6147800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latin typeface="華康少女文字W3" pitchFamily="49" charset="-120"/>
                <a:ea typeface="華康少女文字W3" pitchFamily="49" charset="-120"/>
              </a:rPr>
              <a:t>多視窗：可切換使用已開啟的多個視窗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93812" y="1321723"/>
            <a:ext cx="7932379" cy="4513811"/>
            <a:chOff x="372653" y="548295"/>
            <a:chExt cx="8403687" cy="5178830"/>
          </a:xfrm>
        </p:grpSpPr>
        <p:pic>
          <p:nvPicPr>
            <p:cNvPr id="2" name="圖片 1" descr="- 多視窗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653" y="548295"/>
              <a:ext cx="8119018" cy="5178830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4355976" y="100924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視窗 </a:t>
              </a:r>
              <a:r>
                <a:rPr lang="en-US" altLang="zh-TW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1</a:t>
              </a:r>
              <a:endParaRPr lang="zh-TW" altLang="en-US" sz="2800" b="1" dirty="0">
                <a:solidFill>
                  <a:srgbClr val="FFFF00"/>
                </a:solidFill>
                <a:latin typeface="華康少女文字W3" pitchFamily="49" charset="-120"/>
                <a:ea typeface="華康少女文字W3" pitchFamily="49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3563888" y="1738949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視窗 </a:t>
              </a:r>
              <a:r>
                <a:rPr lang="en-US" altLang="zh-TW" sz="2800" b="1" dirty="0">
                  <a:solidFill>
                    <a:srgbClr val="FFFF00"/>
                  </a:solidFill>
                  <a:latin typeface="華康少女文字W3" pitchFamily="49" charset="-120"/>
                  <a:ea typeface="華康少女文字W3" pitchFamily="49" charset="-120"/>
                </a:rPr>
                <a:t>2</a:t>
              </a:r>
              <a:endParaRPr lang="zh-TW" altLang="en-US" sz="2800" b="1" dirty="0">
                <a:solidFill>
                  <a:srgbClr val="FFFF00"/>
                </a:solidFill>
                <a:latin typeface="華康少女文字W3" pitchFamily="49" charset="-120"/>
                <a:ea typeface="華康少女文字W3" pitchFamily="49" charset="-120"/>
              </a:endParaRPr>
            </a:p>
          </p:txBody>
        </p:sp>
        <p:pic>
          <p:nvPicPr>
            <p:cNvPr id="24" name="圖片 23" descr="- 右拉選單 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10024" y="764704"/>
              <a:ext cx="753462" cy="4320480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7668344" y="285835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多視窗</a:t>
              </a:r>
            </a:p>
          </p:txBody>
        </p:sp>
      </p:grp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688389" y="606992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文書處理篇一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80363" y="1321723"/>
            <a:ext cx="7273637" cy="4247764"/>
            <a:chOff x="597636" y="1305098"/>
            <a:chExt cx="7989412" cy="5004222"/>
          </a:xfrm>
        </p:grpSpPr>
        <p:pic>
          <p:nvPicPr>
            <p:cNvPr id="13" name="圖片 12" descr="- 首頁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636" y="1305098"/>
              <a:ext cx="7989412" cy="5004222"/>
            </a:xfrm>
            <a:prstGeom prst="rect">
              <a:avLst/>
            </a:prstGeom>
          </p:spPr>
        </p:pic>
        <p:sp>
          <p:nvSpPr>
            <p:cNvPr id="14" name="橢圓 13"/>
            <p:cNvSpPr/>
            <p:nvPr/>
          </p:nvSpPr>
          <p:spPr>
            <a:xfrm>
              <a:off x="5580112" y="2963444"/>
              <a:ext cx="1224136" cy="10081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左右滑換頁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8" y="947650"/>
            <a:ext cx="7959582" cy="482969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364088" y="2564904"/>
            <a:ext cx="2869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簡報播放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時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往左</a:t>
            </a:r>
            <a:r>
              <a:rPr lang="zh-TW" altLang="en-US" sz="3000" b="1" dirty="0" smtClean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滑</a:t>
            </a:r>
            <a:r>
              <a:rPr lang="zh-TW" altLang="en-US" sz="3000" b="1" dirty="0" smtClean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上一頁</a:t>
            </a:r>
            <a:endParaRPr lang="en-US" altLang="zh-TW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  <a:sym typeface="Wingdings" pitchFamily="2" charset="2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往右滑</a:t>
            </a:r>
            <a:r>
              <a:rPr lang="en-US" altLang="zh-TW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</a:t>
            </a:r>
            <a:r>
              <a:rPr lang="zh-TW" altLang="en-US" sz="30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  <a:sym typeface="Wingdings" pitchFamily="2" charset="2"/>
              </a:rPr>
              <a:t>下一頁</a:t>
            </a:r>
            <a:endParaRPr lang="zh-TW" altLang="en-US" sz="3000" b="1" dirty="0">
              <a:solidFill>
                <a:srgbClr val="FF0000"/>
              </a:solidFill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88390" y="606992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文書處理篇二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70881" y="2033317"/>
            <a:ext cx="66926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在所有使用中的畫面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均可使用電子白板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例如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4000" b="1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Powerpoint</a:t>
            </a:r>
            <a:r>
              <a:rPr lang="en-US" altLang="zh-TW" sz="4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/ YouTube / Word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437081" y="615011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電子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白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板篇一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9746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- 電子白板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77" y="976095"/>
            <a:ext cx="7461747" cy="5108947"/>
          </a:xfrm>
          <a:prstGeom prst="rect">
            <a:avLst/>
          </a:prstGeom>
        </p:spPr>
      </p:pic>
      <p:pic>
        <p:nvPicPr>
          <p:cNvPr id="4" name="圖片 3" descr="- 右拉選單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7179" y="976095"/>
            <a:ext cx="753462" cy="432048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795499" y="36827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rPr>
              <a:t>電子白板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437079" y="615011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電子白板篇二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541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1154677" y="615011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電子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白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板橡皮擦選單功能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749690" y="1072342"/>
            <a:ext cx="8199325" cy="4985613"/>
            <a:chOff x="749690" y="1072342"/>
            <a:chExt cx="8199325" cy="4985613"/>
          </a:xfrm>
        </p:grpSpPr>
        <p:grpSp>
          <p:nvGrpSpPr>
            <p:cNvPr id="3" name="群組 2"/>
            <p:cNvGrpSpPr/>
            <p:nvPr/>
          </p:nvGrpSpPr>
          <p:grpSpPr>
            <a:xfrm>
              <a:off x="749690" y="1072342"/>
              <a:ext cx="7611457" cy="4985613"/>
              <a:chOff x="598517" y="980728"/>
              <a:chExt cx="7960591" cy="5235169"/>
            </a:xfrm>
          </p:grpSpPr>
          <p:pic>
            <p:nvPicPr>
              <p:cNvPr id="2" name="圖片 1" descr="- 電子白板 1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8517" y="980728"/>
                <a:ext cx="7696175" cy="5235169"/>
              </a:xfrm>
              <a:prstGeom prst="rect">
                <a:avLst/>
              </a:prstGeom>
            </p:spPr>
          </p:pic>
          <p:cxnSp>
            <p:nvCxnSpPr>
              <p:cNvPr id="13" name="直線單箭頭接點 12"/>
              <p:cNvCxnSpPr>
                <a:endCxn id="14" idx="2"/>
              </p:cNvCxnSpPr>
              <p:nvPr/>
            </p:nvCxnSpPr>
            <p:spPr>
              <a:xfrm flipH="1" flipV="1">
                <a:off x="2192447" y="2398241"/>
                <a:ext cx="723369" cy="52670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字方塊 13"/>
              <p:cNvSpPr txBox="1"/>
              <p:nvPr/>
            </p:nvSpPr>
            <p:spPr>
              <a:xfrm>
                <a:off x="971600" y="1628800"/>
                <a:ext cx="244169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部分清除</a:t>
                </a:r>
                <a:endParaRPr lang="en-US" altLang="zh-TW" sz="2200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endParaRPr>
              </a:p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（滑到哪擦到哪）</a:t>
                </a:r>
              </a:p>
            </p:txBody>
          </p:sp>
          <p:cxnSp>
            <p:nvCxnSpPr>
              <p:cNvPr id="16" name="直線單箭頭接點 15"/>
              <p:cNvCxnSpPr/>
              <p:nvPr/>
            </p:nvCxnSpPr>
            <p:spPr>
              <a:xfrm flipH="1" flipV="1">
                <a:off x="4540556" y="1736960"/>
                <a:ext cx="12194" cy="1332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字方塊 16"/>
              <p:cNvSpPr txBox="1"/>
              <p:nvPr/>
            </p:nvSpPr>
            <p:spPr>
              <a:xfrm>
                <a:off x="2896519" y="980728"/>
                <a:ext cx="328808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逐條清除</a:t>
                </a:r>
                <a:endParaRPr lang="en-US" altLang="zh-TW" sz="2200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endParaRPr>
              </a:p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（點一下清除局部圖文）</a:t>
                </a: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4706771" y="1637184"/>
                <a:ext cx="38523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一鍵清除</a:t>
                </a:r>
                <a:endParaRPr lang="en-US" altLang="zh-TW" sz="2200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endParaRPr>
              </a:p>
              <a:p>
                <a:pPr algn="ctr"/>
                <a:r>
                  <a:rPr lang="zh-TW" altLang="en-US" sz="2200" dirty="0">
                    <a:solidFill>
                      <a:srgbClr val="FF0000"/>
                    </a:solidFill>
                    <a:latin typeface="華康少女文字W3" pitchFamily="49" charset="-120"/>
                    <a:ea typeface="華康少女文字W3" pitchFamily="49" charset="-120"/>
                  </a:rPr>
                  <a:t>（清除整個板面標註的圖文）</a:t>
                </a:r>
              </a:p>
            </p:txBody>
          </p:sp>
          <p:cxnSp>
            <p:nvCxnSpPr>
              <p:cNvPr id="24" name="直線單箭頭接點 23"/>
              <p:cNvCxnSpPr/>
              <p:nvPr/>
            </p:nvCxnSpPr>
            <p:spPr>
              <a:xfrm>
                <a:off x="6732240" y="2384992"/>
                <a:ext cx="0" cy="900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直線單箭頭接點 4"/>
            <p:cNvCxnSpPr/>
            <p:nvPr/>
          </p:nvCxnSpPr>
          <p:spPr>
            <a:xfrm>
              <a:off x="7423265" y="4854633"/>
              <a:ext cx="606830" cy="498763"/>
            </a:xfrm>
            <a:prstGeom prst="straightConnector1">
              <a:avLst/>
            </a:pr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7726680" y="5353396"/>
              <a:ext cx="1222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FF0000"/>
                  </a:solidFill>
                </a:rPr>
                <a:t>結束白板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3961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8684" y="1188929"/>
            <a:ext cx="6571343" cy="598307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目錄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1510" y="2200636"/>
            <a:ext cx="6571343" cy="3288635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基本認識篇</a:t>
            </a:r>
            <a:endParaRPr lang="en-US" altLang="zh-TW" sz="2800" dirty="0" smtClean="0"/>
          </a:p>
          <a:p>
            <a:r>
              <a:rPr lang="zh-TW" altLang="en-US" sz="2800" dirty="0" smtClean="0"/>
              <a:t>輔助教學篇</a:t>
            </a:r>
            <a:endParaRPr lang="en-US" altLang="zh-TW" sz="2800" dirty="0" smtClean="0"/>
          </a:p>
          <a:p>
            <a:r>
              <a:rPr lang="zh-TW" altLang="en-US" sz="2800" dirty="0" smtClean="0"/>
              <a:t>互動模式篇</a:t>
            </a:r>
            <a:endParaRPr lang="en-US" altLang="zh-TW" sz="2800" dirty="0" smtClean="0"/>
          </a:p>
          <a:p>
            <a:r>
              <a:rPr lang="zh-TW" altLang="en-US" sz="2800" dirty="0" smtClean="0"/>
              <a:t>創新應用篇</a:t>
            </a:r>
            <a:endParaRPr lang="zh-TW" altLang="en-US" sz="2800" dirty="0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391682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446414" y="964277"/>
            <a:ext cx="6594037" cy="5162204"/>
            <a:chOff x="1357581" y="692696"/>
            <a:chExt cx="7200800" cy="5738574"/>
          </a:xfrm>
        </p:grpSpPr>
        <p:pic>
          <p:nvPicPr>
            <p:cNvPr id="2" name="圖片 1" descr="- 電子白板 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57581" y="692696"/>
              <a:ext cx="7200800" cy="4968552"/>
            </a:xfrm>
            <a:prstGeom prst="rect">
              <a:avLst/>
            </a:prstGeom>
          </p:spPr>
        </p:pic>
        <p:cxnSp>
          <p:nvCxnSpPr>
            <p:cNvPr id="4" name="直線單箭頭接點 3"/>
            <p:cNvCxnSpPr/>
            <p:nvPr/>
          </p:nvCxnSpPr>
          <p:spPr>
            <a:xfrm>
              <a:off x="2581717" y="4797152"/>
              <a:ext cx="0" cy="1152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字方塊 4"/>
            <p:cNvSpPr txBox="1"/>
            <p:nvPr/>
          </p:nvSpPr>
          <p:spPr>
            <a:xfrm>
              <a:off x="2293685" y="5877272"/>
              <a:ext cx="42242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選擇筆的 粗細 與 顏色</a:t>
              </a:r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4525933" y="3789280"/>
              <a:ext cx="0" cy="2160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>
              <a:off x="6110109" y="3789040"/>
              <a:ext cx="0" cy="21600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/>
          <p:cNvSpPr txBox="1"/>
          <p:nvPr/>
        </p:nvSpPr>
        <p:spPr>
          <a:xfrm>
            <a:off x="1411157" y="6150114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電子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白</a:t>
            </a:r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板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畫筆選單功能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55045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287767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手機平板無線投影一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55223" y="1371600"/>
            <a:ext cx="7473103" cy="4583962"/>
            <a:chOff x="44763" y="751038"/>
            <a:chExt cx="9498108" cy="6138944"/>
          </a:xfrm>
        </p:grpSpPr>
        <p:pic>
          <p:nvPicPr>
            <p:cNvPr id="2" name="圖片 1" descr="- 連手機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763" y="751038"/>
              <a:ext cx="8488779" cy="5328000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7893634" y="4153563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3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輸入選擇</a:t>
              </a: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200822" y="6189274"/>
              <a:ext cx="4342049" cy="700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latin typeface="華康少女文字W3" pitchFamily="49" charset="-120"/>
                  <a:ea typeface="華康少女文字W3" pitchFamily="49" charset="-120"/>
                </a:rPr>
                <a:t>連接手機：選擇</a:t>
              </a:r>
              <a:r>
                <a:rPr lang="en-US" altLang="zh-TW" sz="2800" b="1" dirty="0" smtClean="0">
                  <a:latin typeface="華康少女文字W3" pitchFamily="49" charset="-120"/>
                  <a:ea typeface="華康少女文字W3" pitchFamily="49" charset="-120"/>
                </a:rPr>
                <a:t>HDMI</a:t>
              </a:r>
              <a:endParaRPr lang="zh-TW" altLang="en-US" sz="2800" b="1" dirty="0">
                <a:latin typeface="華康少女文字W3" pitchFamily="49" charset="-120"/>
                <a:ea typeface="華康少女文字W3" pitchFamily="49" charset="-120"/>
              </a:endParaRPr>
            </a:p>
          </p:txBody>
        </p:sp>
        <p:cxnSp>
          <p:nvCxnSpPr>
            <p:cNvPr id="13" name="直線單箭頭接點 12"/>
            <p:cNvCxnSpPr/>
            <p:nvPr/>
          </p:nvCxnSpPr>
          <p:spPr>
            <a:xfrm>
              <a:off x="7092280" y="2708920"/>
              <a:ext cx="0" cy="3564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46891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758597E-3B81-4467-A29E-8D12C480C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11" y="1422792"/>
            <a:ext cx="8138160" cy="4420671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74DC831-D4A7-4134-A074-5D712BCD9DE9}"/>
              </a:ext>
            </a:extLst>
          </p:cNvPr>
          <p:cNvSpPr txBox="1"/>
          <p:nvPr/>
        </p:nvSpPr>
        <p:spPr>
          <a:xfrm>
            <a:off x="591517" y="941652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err="1" smtClean="0">
                <a:solidFill>
                  <a:srgbClr val="C00000"/>
                </a:solidFill>
                <a:latin typeface="+mn-ea"/>
              </a:rPr>
              <a:t>iOS</a:t>
            </a:r>
            <a:r>
              <a:rPr lang="zh-TW" altLang="en-US" sz="2000" b="1" dirty="0" smtClean="0">
                <a:solidFill>
                  <a:srgbClr val="C00000"/>
                </a:solidFill>
                <a:latin typeface="+mn-ea"/>
              </a:rPr>
              <a:t>系統</a:t>
            </a:r>
            <a:endParaRPr lang="zh-TW" altLang="en-US" sz="2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4EA6F19-9B4F-4899-8E24-2A86F1AE5C5A}"/>
              </a:ext>
            </a:extLst>
          </p:cNvPr>
          <p:cNvSpPr txBox="1"/>
          <p:nvPr/>
        </p:nvSpPr>
        <p:spPr>
          <a:xfrm>
            <a:off x="4817827" y="964809"/>
            <a:ext cx="164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  <a:latin typeface="+mn-ea"/>
              </a:rPr>
              <a:t>Android</a:t>
            </a:r>
            <a:r>
              <a:rPr lang="zh-TW" altLang="en-US" sz="2000" b="1" dirty="0">
                <a:solidFill>
                  <a:srgbClr val="C00000"/>
                </a:solidFill>
                <a:latin typeface="+mn-ea"/>
              </a:rPr>
              <a:t>系統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ED6308-A274-415C-9B4C-63E0BD4E5D91}"/>
              </a:ext>
            </a:extLst>
          </p:cNvPr>
          <p:cNvSpPr/>
          <p:nvPr/>
        </p:nvSpPr>
        <p:spPr>
          <a:xfrm>
            <a:off x="365760" y="941652"/>
            <a:ext cx="3990216" cy="2333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FE7DC0-CAF7-4B42-AA3B-5303B71EEDA8}"/>
              </a:ext>
            </a:extLst>
          </p:cNvPr>
          <p:cNvSpPr/>
          <p:nvPr/>
        </p:nvSpPr>
        <p:spPr>
          <a:xfrm>
            <a:off x="4572000" y="941653"/>
            <a:ext cx="4151422" cy="3671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ED6308-A274-415C-9B4C-63E0BD4E5D91}"/>
              </a:ext>
            </a:extLst>
          </p:cNvPr>
          <p:cNvSpPr/>
          <p:nvPr/>
        </p:nvSpPr>
        <p:spPr>
          <a:xfrm>
            <a:off x="365760" y="3333089"/>
            <a:ext cx="3990216" cy="128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4DC831-D4A7-4134-A074-5D712BCD9DE9}"/>
              </a:ext>
            </a:extLst>
          </p:cNvPr>
          <p:cNvSpPr txBox="1"/>
          <p:nvPr/>
        </p:nvSpPr>
        <p:spPr>
          <a:xfrm>
            <a:off x="437252" y="3356244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C00000"/>
                </a:solidFill>
                <a:latin typeface="+mn-ea"/>
              </a:rPr>
              <a:t>windows</a:t>
            </a:r>
            <a:r>
              <a:rPr lang="zh-TW" altLang="en-US" sz="2000" b="1" dirty="0" smtClean="0">
                <a:solidFill>
                  <a:srgbClr val="C00000"/>
                </a:solidFill>
                <a:latin typeface="+mn-ea"/>
              </a:rPr>
              <a:t>系統</a:t>
            </a:r>
            <a:endParaRPr lang="zh-TW" altLang="en-US" sz="2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手機平板無線投影二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6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7610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539552" y="984936"/>
            <a:ext cx="35886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連接手機</a:t>
            </a:r>
            <a:endParaRPr lang="en-US" altLang="zh-TW" sz="4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(</a:t>
            </a:r>
            <a:r>
              <a:rPr lang="en-US" altLang="zh-TW" sz="4000" b="1" dirty="0" smtClean="0">
                <a:latin typeface="華康少女文字W3" pitchFamily="49" charset="-120"/>
                <a:ea typeface="華康少女文字W3" pitchFamily="49" charset="-120"/>
              </a:rPr>
              <a:t>Android</a:t>
            </a:r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系統</a:t>
            </a:r>
            <a:r>
              <a:rPr lang="en-US" altLang="zh-TW" sz="4000" b="1" dirty="0">
                <a:latin typeface="華康少女文字W3" pitchFamily="49" charset="-120"/>
                <a:ea typeface="華康少女文字W3" pitchFamily="49" charset="-120"/>
              </a:rPr>
              <a:t>)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54975" y="984936"/>
            <a:ext cx="7176800" cy="5051292"/>
            <a:chOff x="539552" y="332656"/>
            <a:chExt cx="8291481" cy="6048672"/>
          </a:xfrm>
        </p:grpSpPr>
        <p:pic>
          <p:nvPicPr>
            <p:cNvPr id="11" name="圖片 10" descr="- 連手機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44008" y="332656"/>
              <a:ext cx="4187025" cy="2628000"/>
            </a:xfrm>
            <a:prstGeom prst="rect">
              <a:avLst/>
            </a:prstGeom>
          </p:spPr>
        </p:pic>
        <p:pic>
          <p:nvPicPr>
            <p:cNvPr id="15" name="圖片 14" descr="- EZMira 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9552" y="2852936"/>
              <a:ext cx="6120680" cy="3528392"/>
            </a:xfrm>
            <a:prstGeom prst="rect">
              <a:avLst/>
            </a:prstGeom>
          </p:spPr>
        </p:pic>
        <p:cxnSp>
          <p:nvCxnSpPr>
            <p:cNvPr id="17" name="直線單箭頭接點 16"/>
            <p:cNvCxnSpPr/>
            <p:nvPr/>
          </p:nvCxnSpPr>
          <p:spPr>
            <a:xfrm flipH="1">
              <a:off x="4067944" y="2708920"/>
              <a:ext cx="3744416" cy="17281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3971694" y="4491117"/>
              <a:ext cx="2698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掃瞄</a:t>
              </a:r>
              <a:r>
                <a:rPr lang="en-US" altLang="zh-TW" sz="2800" b="1" dirty="0" err="1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QRCode</a:t>
              </a:r>
              <a:endParaRPr lang="en-US" altLang="zh-TW" sz="28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endParaRPr>
            </a:p>
            <a:p>
              <a:r>
                <a:rPr lang="zh-TW" altLang="en-US" sz="28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下載</a:t>
              </a:r>
              <a:r>
                <a:rPr lang="en-US" altLang="zh-TW" sz="2800" b="1" dirty="0" err="1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EZMira</a:t>
              </a:r>
              <a:r>
                <a:rPr lang="en-US" altLang="zh-TW" sz="28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 APP</a:t>
              </a:r>
              <a:endParaRPr lang="zh-TW" altLang="en-US" sz="2800" b="1" dirty="0">
                <a:solidFill>
                  <a:srgbClr val="FF0000"/>
                </a:solidFill>
                <a:latin typeface="華康少女文字W3" pitchFamily="49" charset="-120"/>
                <a:ea typeface="華康少女文字W3" pitchFamily="49" charset="-120"/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手機平板無線投影三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2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39801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1334768" y="1757758"/>
            <a:ext cx="24753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先下載</a:t>
            </a:r>
            <a:endParaRPr lang="en-US" altLang="zh-TW" sz="4000" b="1" dirty="0">
              <a:latin typeface="華康少女文字W3" pitchFamily="49" charset="-120"/>
              <a:ea typeface="華康少女文字W3" pitchFamily="49" charset="-120"/>
            </a:endParaRPr>
          </a:p>
          <a:p>
            <a:pPr algn="ctr"/>
            <a:r>
              <a:rPr lang="en-US" altLang="zh-TW" sz="2800" b="1" dirty="0" err="1">
                <a:latin typeface="華康少女文字W3" pitchFamily="49" charset="-120"/>
                <a:ea typeface="華康少女文字W3" pitchFamily="49" charset="-120"/>
              </a:rPr>
              <a:t>EZMira</a:t>
            </a:r>
            <a:r>
              <a:rPr lang="zh-TW" altLang="en-US" sz="2800" b="1" dirty="0">
                <a:latin typeface="華康少女文字W3" pitchFamily="49" charset="-120"/>
                <a:ea typeface="華康少女文字W3" pitchFamily="49" charset="-120"/>
              </a:rPr>
              <a:t>的</a:t>
            </a:r>
            <a:r>
              <a:rPr lang="en-US" altLang="zh-TW" sz="2800" b="1" dirty="0">
                <a:latin typeface="華康少女文字W3" pitchFamily="49" charset="-120"/>
                <a:ea typeface="華康少女文字W3" pitchFamily="49" charset="-120"/>
              </a:rPr>
              <a:t>APP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46167" y="1130529"/>
            <a:ext cx="6719496" cy="4912355"/>
            <a:chOff x="1259632" y="332976"/>
            <a:chExt cx="7612860" cy="6192048"/>
          </a:xfrm>
        </p:grpSpPr>
        <p:pic>
          <p:nvPicPr>
            <p:cNvPr id="2" name="圖片 1" descr="- 連手機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83968" y="332976"/>
              <a:ext cx="4588524" cy="2880000"/>
            </a:xfrm>
            <a:prstGeom prst="rect">
              <a:avLst/>
            </a:prstGeom>
          </p:spPr>
        </p:pic>
        <p:cxnSp>
          <p:nvCxnSpPr>
            <p:cNvPr id="10" name="直線單箭頭接點 9"/>
            <p:cNvCxnSpPr>
              <a:cxnSpLocks/>
            </p:cNvCxnSpPr>
            <p:nvPr/>
          </p:nvCxnSpPr>
          <p:spPr>
            <a:xfrm flipH="1">
              <a:off x="6578230" y="2653814"/>
              <a:ext cx="1445764" cy="156727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9E0D093-4A51-4A96-B4CB-A9B66D59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545" y="3581705"/>
              <a:ext cx="4602378" cy="2724562"/>
            </a:xfrm>
            <a:prstGeom prst="rect">
              <a:avLst/>
            </a:prstGeom>
          </p:spPr>
        </p:pic>
        <p:sp>
          <p:nvSpPr>
            <p:cNvPr id="9" name="橢圓 8"/>
            <p:cNvSpPr/>
            <p:nvPr/>
          </p:nvSpPr>
          <p:spPr>
            <a:xfrm>
              <a:off x="1259632" y="3560353"/>
              <a:ext cx="5612362" cy="29646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手機平板無線投影四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5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1731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874975" y="814647"/>
            <a:ext cx="7870015" cy="4948345"/>
            <a:chOff x="251520" y="448725"/>
            <a:chExt cx="8733951" cy="5680027"/>
          </a:xfrm>
        </p:grpSpPr>
        <p:pic>
          <p:nvPicPr>
            <p:cNvPr id="2" name="圖片 1" descr="- 連手機 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21175" y="448725"/>
              <a:ext cx="2664296" cy="5400000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3044158" y="2996952"/>
              <a:ext cx="3279004" cy="1801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華康少女文字W3" pitchFamily="49" charset="-120"/>
                  <a:ea typeface="華康少女文字W3" pitchFamily="49" charset="-120"/>
                </a:rPr>
                <a:t>開</a:t>
              </a:r>
              <a:r>
                <a:rPr lang="en-US" altLang="zh-TW" sz="2400" b="1" dirty="0" err="1">
                  <a:latin typeface="華康少女文字W3" pitchFamily="49" charset="-120"/>
                  <a:ea typeface="華康少女文字W3" pitchFamily="49" charset="-120"/>
                </a:rPr>
                <a:t>WiFi</a:t>
              </a:r>
              <a:endParaRPr lang="en-US" altLang="zh-TW" sz="2400" b="1" dirty="0">
                <a:latin typeface="華康少女文字W3" pitchFamily="49" charset="-120"/>
                <a:ea typeface="華康少女文字W3" pitchFamily="49" charset="-120"/>
              </a:endParaRPr>
            </a:p>
            <a:p>
              <a:r>
                <a:rPr lang="zh-TW" altLang="en-US" sz="2400" b="1" dirty="0">
                  <a:latin typeface="華康少女文字W3" pitchFamily="49" charset="-120"/>
                  <a:ea typeface="華康少女文字W3" pitchFamily="49" charset="-120"/>
                </a:rPr>
                <a:t>連</a:t>
              </a:r>
              <a:r>
                <a:rPr lang="en-US" altLang="zh-TW" sz="2400" b="1" dirty="0">
                  <a:latin typeface="華康少女文字W3" pitchFamily="49" charset="-120"/>
                  <a:ea typeface="華康少女文字W3" pitchFamily="49" charset="-120"/>
                </a:rPr>
                <a:t>UPF706 BFAD7581</a:t>
              </a:r>
            </a:p>
            <a:p>
              <a:r>
                <a:rPr lang="en-US" altLang="zh-TW" sz="2400" b="1" dirty="0">
                  <a:latin typeface="華康少女文字W3" pitchFamily="49" charset="-120"/>
                  <a:ea typeface="華康少女文字W3" pitchFamily="49" charset="-120"/>
                </a:rPr>
                <a:t>(</a:t>
              </a:r>
              <a:r>
                <a:rPr lang="zh-TW" altLang="en-US" sz="2400" b="1" dirty="0">
                  <a:latin typeface="華康少女文字W3" pitchFamily="49" charset="-120"/>
                  <a:ea typeface="華康少女文字W3" pitchFamily="49" charset="-120"/>
                </a:rPr>
                <a:t>每間教室號碼不一</a:t>
              </a:r>
              <a:r>
                <a:rPr lang="en-US" altLang="zh-TW" sz="2400" b="1" dirty="0">
                  <a:latin typeface="華康少女文字W3" pitchFamily="49" charset="-120"/>
                  <a:ea typeface="華康少女文字W3" pitchFamily="49" charset="-120"/>
                </a:rPr>
                <a:t>)</a:t>
              </a:r>
            </a:p>
            <a:p>
              <a:r>
                <a:rPr lang="zh-TW" altLang="en-US" sz="2400" b="1" dirty="0">
                  <a:latin typeface="華康少女文字W3" pitchFamily="49" charset="-120"/>
                  <a:ea typeface="華康少女文字W3" pitchFamily="49" charset="-120"/>
                </a:rPr>
                <a:t>密碼為</a:t>
              </a:r>
              <a:r>
                <a:rPr lang="en-US" altLang="zh-TW" sz="2400" b="1" dirty="0">
                  <a:latin typeface="華康少女文字W3" pitchFamily="49" charset="-120"/>
                  <a:ea typeface="華康少女文字W3" pitchFamily="49" charset="-120"/>
                </a:rPr>
                <a:t>88888888</a:t>
              </a:r>
              <a:endParaRPr lang="zh-TW" altLang="en-US" sz="2400" b="1" dirty="0">
                <a:latin typeface="華康少女文字W3" pitchFamily="49" charset="-120"/>
                <a:ea typeface="華康少女文字W3" pitchFamily="49" charset="-120"/>
              </a:endParaRPr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6120368" y="3709275"/>
              <a:ext cx="176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圖片 11" descr="- 連手機 WiFi 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1520" y="1196752"/>
              <a:ext cx="2717883" cy="4932000"/>
            </a:xfrm>
            <a:prstGeom prst="rect">
              <a:avLst/>
            </a:prstGeom>
          </p:spPr>
        </p:pic>
        <p:cxnSp>
          <p:nvCxnSpPr>
            <p:cNvPr id="13" name="直線單箭頭接點 12"/>
            <p:cNvCxnSpPr/>
            <p:nvPr/>
          </p:nvCxnSpPr>
          <p:spPr>
            <a:xfrm>
              <a:off x="971600" y="4112528"/>
              <a:ext cx="2016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字方塊 13"/>
          <p:cNvSpPr txBox="1"/>
          <p:nvPr/>
        </p:nvSpPr>
        <p:spPr>
          <a:xfrm>
            <a:off x="874975" y="916594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latin typeface="華康少女文字W3" pitchFamily="49" charset="-120"/>
                <a:ea typeface="華康少女文字W3" pitchFamily="49" charset="-120"/>
              </a:rPr>
              <a:t>首次使用連接手機需先用</a:t>
            </a:r>
            <a:r>
              <a:rPr lang="en-US" altLang="zh-TW" sz="2000" b="1" dirty="0">
                <a:latin typeface="華康少女文字W3" pitchFamily="49" charset="-120"/>
                <a:ea typeface="華康少女文字W3" pitchFamily="49" charset="-120"/>
              </a:rPr>
              <a:t>Wife</a:t>
            </a:r>
            <a:r>
              <a:rPr lang="zh-TW" altLang="en-US" sz="2000" b="1" dirty="0">
                <a:latin typeface="華康少女文字W3" pitchFamily="49" charset="-120"/>
                <a:ea typeface="華康少女文字W3" pitchFamily="49" charset="-120"/>
              </a:rPr>
              <a:t>設定密碼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手機平板無線投影五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5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0041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710807" y="908720"/>
            <a:ext cx="7452291" cy="4694058"/>
            <a:chOff x="710807" y="908720"/>
            <a:chExt cx="7740000" cy="5419204"/>
          </a:xfrm>
        </p:grpSpPr>
        <p:pic>
          <p:nvPicPr>
            <p:cNvPr id="2" name="圖片 1" descr="- 連手機 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807" y="908720"/>
              <a:ext cx="7740000" cy="4800592"/>
            </a:xfrm>
            <a:prstGeom prst="rect">
              <a:avLst/>
            </a:prstGeom>
          </p:spPr>
        </p:pic>
        <p:sp>
          <p:nvSpPr>
            <p:cNvPr id="3" name="橢圓 2"/>
            <p:cNvSpPr/>
            <p:nvPr/>
          </p:nvSpPr>
          <p:spPr>
            <a:xfrm>
              <a:off x="3512851" y="3068400"/>
              <a:ext cx="864096" cy="7200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835696" y="5804704"/>
              <a:ext cx="4493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latin typeface="華康少女文字W3" pitchFamily="49" charset="-120"/>
                  <a:ea typeface="華康少女文字W3" pitchFamily="49" charset="-120"/>
                </a:rPr>
                <a:t>此數字為連上網路的手機數</a:t>
              </a:r>
            </a:p>
          </p:txBody>
        </p:sp>
        <p:cxnSp>
          <p:nvCxnSpPr>
            <p:cNvPr id="11" name="直線單箭頭接點 10"/>
            <p:cNvCxnSpPr/>
            <p:nvPr/>
          </p:nvCxnSpPr>
          <p:spPr>
            <a:xfrm>
              <a:off x="3923928" y="3932496"/>
              <a:ext cx="0" cy="1980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手機平板無線投影六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2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63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C0EB7C-7F4C-4C65-9D71-C3A54682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56" y="4432108"/>
            <a:ext cx="2255115" cy="2736304"/>
          </a:xfrm>
        </p:spPr>
        <p:txBody>
          <a:bodyPr/>
          <a:lstStyle/>
          <a:p>
            <a:r>
              <a:rPr lang="zh-TW" altLang="en-US" sz="4000" b="1" dirty="0">
                <a:latin typeface="華康少女文字W3"/>
              </a:rPr>
              <a:t>手機</a:t>
            </a:r>
            <a:r>
              <a:rPr lang="zh-TW" altLang="en-US" b="1" dirty="0">
                <a:latin typeface="華康少女文字W3"/>
              </a:rPr>
              <a:t>找出</a:t>
            </a:r>
            <a:r>
              <a:rPr lang="en-US" altLang="zh-TW" b="1" dirty="0">
                <a:latin typeface="華康少女文字W3"/>
              </a:rPr>
              <a:t/>
            </a:r>
            <a:br>
              <a:rPr lang="en-US" altLang="zh-TW" b="1" dirty="0">
                <a:latin typeface="華康少女文字W3"/>
              </a:rPr>
            </a:br>
            <a:r>
              <a:rPr lang="en-US" altLang="zh-TW" b="1" dirty="0" err="1">
                <a:latin typeface="華康少女文字W3"/>
              </a:rPr>
              <a:t>EZMira</a:t>
            </a:r>
            <a:r>
              <a:rPr lang="en-US" altLang="zh-TW" b="1" dirty="0">
                <a:latin typeface="華康少女文字W3"/>
              </a:rPr>
              <a:t> App</a:t>
            </a:r>
            <a:br>
              <a:rPr lang="en-US" altLang="zh-TW" b="1" dirty="0">
                <a:latin typeface="華康少女文字W3"/>
              </a:rPr>
            </a:br>
            <a:r>
              <a:rPr lang="en-US" altLang="zh-TW" b="1" dirty="0">
                <a:latin typeface="華康少女文字W3"/>
              </a:rPr>
              <a:t>(</a:t>
            </a:r>
            <a:r>
              <a:rPr lang="zh-TW" altLang="en-US" b="1" dirty="0">
                <a:latin typeface="華康少女文字W3"/>
              </a:rPr>
              <a:t>易連</a:t>
            </a:r>
            <a:r>
              <a:rPr lang="en-US" altLang="zh-TW" b="1" dirty="0">
                <a:latin typeface="華康少女文字W3"/>
              </a:rPr>
              <a:t>)</a:t>
            </a:r>
            <a:br>
              <a:rPr lang="en-US" altLang="zh-TW" b="1" dirty="0">
                <a:latin typeface="華康少女文字W3"/>
              </a:rPr>
            </a:br>
            <a:endParaRPr lang="zh-TW" altLang="en-US" b="1" dirty="0">
              <a:latin typeface="華康少女文字W3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E0CA2CC-1D8D-4EBB-8082-61FE3CD1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996" y="1039622"/>
            <a:ext cx="3481830" cy="3291840"/>
          </a:xfr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69AF13AA-CDA0-4200-B6B4-9C61060B3344}"/>
              </a:ext>
            </a:extLst>
          </p:cNvPr>
          <p:cNvSpPr/>
          <p:nvPr/>
        </p:nvSpPr>
        <p:spPr>
          <a:xfrm flipH="1">
            <a:off x="1974875" y="1920383"/>
            <a:ext cx="648071" cy="10126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318073" y="859755"/>
            <a:ext cx="3836354" cy="5216849"/>
            <a:chOff x="361829" y="369304"/>
            <a:chExt cx="4425980" cy="5796000"/>
          </a:xfrm>
        </p:grpSpPr>
        <p:pic>
          <p:nvPicPr>
            <p:cNvPr id="10" name="圖片 9" descr="- EZMira 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608" y="369304"/>
              <a:ext cx="2819000" cy="5796000"/>
            </a:xfrm>
            <a:prstGeom prst="rect">
              <a:avLst/>
            </a:prstGeom>
          </p:spPr>
        </p:pic>
        <p:cxnSp>
          <p:nvCxnSpPr>
            <p:cNvPr id="11" name="直線單箭頭接點 10"/>
            <p:cNvCxnSpPr/>
            <p:nvPr/>
          </p:nvCxnSpPr>
          <p:spPr>
            <a:xfrm flipH="1">
              <a:off x="2987809" y="5121832"/>
              <a:ext cx="180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361829" y="4338244"/>
              <a:ext cx="41825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下載</a:t>
              </a:r>
              <a:r>
                <a:rPr lang="en-US" altLang="zh-TW" sz="3000" b="1" dirty="0" err="1">
                  <a:latin typeface="華康少女文字W3" pitchFamily="49" charset="-120"/>
                  <a:ea typeface="華康少女文字W3" pitchFamily="49" charset="-120"/>
                </a:rPr>
                <a:t>EZMira</a:t>
              </a:r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完成</a:t>
              </a:r>
              <a:r>
                <a:rPr lang="en-US" altLang="zh-TW" sz="3000" b="1" dirty="0">
                  <a:latin typeface="華康少女文字W3" pitchFamily="49" charset="-120"/>
                  <a:ea typeface="華康少女文字W3" pitchFamily="49" charset="-120"/>
                  <a:sym typeface="Wingdings" pitchFamily="2" charset="2"/>
                </a:rPr>
                <a:t></a:t>
              </a:r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連接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手機平板無線投影七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5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5484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0B8EAFF-7091-4047-AD59-DD3622A8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069" y="814648"/>
            <a:ext cx="3172292" cy="525364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F805D9-6FA2-43D3-9EB3-B8F2E2A91D28}"/>
              </a:ext>
            </a:extLst>
          </p:cNvPr>
          <p:cNvSpPr txBox="1"/>
          <p:nvPr/>
        </p:nvSpPr>
        <p:spPr>
          <a:xfrm>
            <a:off x="819592" y="1230003"/>
            <a:ext cx="3416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華康少女文字W3"/>
              </a:rPr>
              <a:t>手機連線完成</a:t>
            </a:r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 smtClean="0">
                <a:latin typeface="華康少女文字W3"/>
              </a:rPr>
              <a:t>投影手機（或平板）</a:t>
            </a:r>
            <a:endParaRPr lang="en-US" altLang="zh-TW" sz="2800" b="1" dirty="0" smtClean="0">
              <a:latin typeface="華康少女文字W3"/>
            </a:endParaRPr>
          </a:p>
          <a:p>
            <a:r>
              <a:rPr lang="zh-TW" altLang="en-US" sz="2800" b="1" dirty="0" smtClean="0">
                <a:latin typeface="華康少女文字W3"/>
              </a:rPr>
              <a:t>畫面至大電視</a:t>
            </a:r>
            <a:endParaRPr lang="en-US" altLang="zh-TW" sz="2800" b="1" dirty="0">
              <a:latin typeface="華康少女文字W3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87766" y="6150114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手機平板無線投影八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3056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D248465-9FFD-4D90-9479-C4F5D0C1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4373-4E6A-4414-AB5E-875CBE0A3576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CFE5AEA-5895-4D08-8F20-D37D675BE4AB}"/>
              </a:ext>
            </a:extLst>
          </p:cNvPr>
          <p:cNvSpPr/>
          <p:nvPr/>
        </p:nvSpPr>
        <p:spPr>
          <a:xfrm>
            <a:off x="6686521" y="2204864"/>
            <a:ext cx="428907" cy="5040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847560-19DD-48B7-8A4F-DB3B42A21201}"/>
              </a:ext>
            </a:extLst>
          </p:cNvPr>
          <p:cNvSpPr txBox="1"/>
          <p:nvPr/>
        </p:nvSpPr>
        <p:spPr>
          <a:xfrm>
            <a:off x="294840" y="1052443"/>
            <a:ext cx="57407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華康少女文字W3"/>
              </a:rPr>
              <a:t>退出連接手機：</a:t>
            </a:r>
            <a:endParaRPr lang="en-US" altLang="zh-TW" sz="2800" b="1" dirty="0">
              <a:latin typeface="華康少女文字W3"/>
            </a:endParaRPr>
          </a:p>
          <a:p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一、可直接關掉</a:t>
            </a:r>
            <a:r>
              <a:rPr lang="en-US" altLang="zh-TW" sz="2800" b="1" dirty="0" err="1">
                <a:latin typeface="華康少女文字W3"/>
              </a:rPr>
              <a:t>Wifi</a:t>
            </a:r>
            <a:endParaRPr lang="en-US" altLang="zh-TW" sz="2800" b="1" dirty="0">
              <a:latin typeface="華康少女文字W3"/>
            </a:endParaRPr>
          </a:p>
          <a:p>
            <a:endParaRPr lang="en-US" altLang="zh-TW" sz="28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二、手機桌面找出圖型</a:t>
            </a:r>
            <a:endParaRPr lang="en-US" altLang="zh-TW" sz="2800" b="1" dirty="0">
              <a:latin typeface="華康少女文字W3"/>
            </a:endParaRPr>
          </a:p>
          <a:p>
            <a:r>
              <a:rPr lang="zh-TW" altLang="en-US" sz="4000" b="1" dirty="0">
                <a:latin typeface="華康少女文字W3"/>
              </a:rPr>
              <a:t>     </a:t>
            </a:r>
            <a:r>
              <a:rPr lang="en-US" altLang="zh-TW" sz="2000" b="1" dirty="0">
                <a:latin typeface="華康少女文字W3"/>
              </a:rPr>
              <a:t>(</a:t>
            </a:r>
            <a:r>
              <a:rPr lang="zh-TW" altLang="en-US" sz="2000" b="1" dirty="0">
                <a:latin typeface="華康少女文字W3"/>
              </a:rPr>
              <a:t>有些手機不會出現此圖型</a:t>
            </a:r>
            <a:r>
              <a:rPr lang="en-US" altLang="zh-TW" sz="2000" b="1" dirty="0">
                <a:latin typeface="華康少女文字W3"/>
              </a:rPr>
              <a:t>)</a:t>
            </a:r>
          </a:p>
          <a:p>
            <a:endParaRPr lang="en-US" altLang="zh-TW" sz="2000" b="1" dirty="0">
              <a:latin typeface="華康少女文字W3"/>
            </a:endParaRPr>
          </a:p>
          <a:p>
            <a:r>
              <a:rPr lang="zh-TW" altLang="en-US" sz="2800" b="1" dirty="0">
                <a:latin typeface="華康少女文字W3"/>
              </a:rPr>
              <a:t>以上</a:t>
            </a:r>
            <a:r>
              <a:rPr lang="en-US" altLang="zh-TW" sz="2800" b="1" dirty="0">
                <a:latin typeface="華康少女文字W3"/>
              </a:rPr>
              <a:t>2</a:t>
            </a:r>
            <a:r>
              <a:rPr lang="zh-TW" altLang="en-US" sz="2800" b="1" dirty="0">
                <a:latin typeface="華康少女文字W3"/>
              </a:rPr>
              <a:t>種方法均可退出手機連線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461528" y="922712"/>
            <a:ext cx="4449986" cy="5170517"/>
            <a:chOff x="3695462" y="-41222"/>
            <a:chExt cx="5359775" cy="68580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2454ED7-7CF4-4003-8049-1351EC40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37" y="-41222"/>
              <a:ext cx="3335516" cy="6858000"/>
            </a:xfrm>
            <a:prstGeom prst="rect">
              <a:avLst/>
            </a:prstGeom>
          </p:spPr>
        </p:pic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4DF55E42-9205-4082-9454-553990BE2C77}"/>
                </a:ext>
              </a:extLst>
            </p:cNvPr>
            <p:cNvSpPr/>
            <p:nvPr/>
          </p:nvSpPr>
          <p:spPr>
            <a:xfrm flipH="1" flipV="1">
              <a:off x="8626331" y="2060848"/>
              <a:ext cx="428906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44F95794-E229-4E4A-AA64-91E5ED8C337F}"/>
                </a:ext>
              </a:extLst>
            </p:cNvPr>
            <p:cNvCxnSpPr>
              <a:cxnSpLocks/>
            </p:cNvCxnSpPr>
            <p:nvPr/>
          </p:nvCxnSpPr>
          <p:spPr>
            <a:xfrm>
              <a:off x="3695462" y="2456892"/>
              <a:ext cx="493086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8701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8611" y="2477400"/>
            <a:ext cx="3917141" cy="1049235"/>
          </a:xfrm>
        </p:spPr>
        <p:txBody>
          <a:bodyPr>
            <a:normAutofit/>
          </a:bodyPr>
          <a:lstStyle/>
          <a:p>
            <a:r>
              <a:rPr lang="zh-TW" altLang="en-US" sz="6600" dirty="0" smtClean="0"/>
              <a:t>基本認識</a:t>
            </a:r>
            <a:endParaRPr lang="zh-TW" altLang="en-US" dirty="0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3118399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5073" y="2793286"/>
            <a:ext cx="4424217" cy="731312"/>
          </a:xfrm>
        </p:spPr>
        <p:txBody>
          <a:bodyPr>
            <a:noAutofit/>
          </a:bodyPr>
          <a:lstStyle/>
          <a:p>
            <a:r>
              <a:rPr lang="zh-TW" altLang="en-US" sz="6600" dirty="0" smtClean="0"/>
              <a:t>輔助教學篇</a:t>
            </a:r>
            <a:endParaRPr lang="zh-TW" altLang="en-US" sz="6600" dirty="0"/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4150765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923831"/>
            <a:ext cx="8833982" cy="49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9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5" y="910263"/>
            <a:ext cx="8907831" cy="50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8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" y="988075"/>
            <a:ext cx="8969433" cy="49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8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3" y="918312"/>
            <a:ext cx="8977710" cy="50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1" y="882051"/>
            <a:ext cx="8969753" cy="50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1928" y="864198"/>
            <a:ext cx="2503978" cy="59830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繪本導讀教學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12" y="1462506"/>
            <a:ext cx="3915296" cy="4157458"/>
          </a:xfrm>
        </p:spPr>
      </p:pic>
      <p:sp>
        <p:nvSpPr>
          <p:cNvPr id="7" name="文字方塊 6"/>
          <p:cNvSpPr txBox="1"/>
          <p:nvPr/>
        </p:nvSpPr>
        <p:spPr>
          <a:xfrm>
            <a:off x="1918951" y="6069920"/>
            <a:ext cx="4801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輔助教學─繪本教學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197" y="1462505"/>
            <a:ext cx="3716843" cy="4157459"/>
          </a:xfrm>
          <a:prstGeom prst="rect">
            <a:avLst/>
          </a:prstGeom>
        </p:spPr>
      </p:pic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44418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8684" y="1097279"/>
            <a:ext cx="6571343" cy="706583"/>
          </a:xfrm>
        </p:spPr>
        <p:txBody>
          <a:bodyPr/>
          <a:lstStyle/>
          <a:p>
            <a:r>
              <a:rPr lang="zh-TW" altLang="en-US" dirty="0" smtClean="0"/>
              <a:t>白板畫記應用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8" y="1803862"/>
            <a:ext cx="4256117" cy="4021283"/>
          </a:xfrm>
        </p:spPr>
      </p:pic>
      <p:sp>
        <p:nvSpPr>
          <p:cNvPr id="8" name="文字方塊 7"/>
          <p:cNvSpPr txBox="1"/>
          <p:nvPr/>
        </p:nvSpPr>
        <p:spPr>
          <a:xfrm>
            <a:off x="1405993" y="606992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輔助教學─白板畫記應用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512" y="1803862"/>
            <a:ext cx="3982230" cy="4021283"/>
          </a:xfrm>
          <a:prstGeom prst="rect">
            <a:avLst/>
          </a:prstGeom>
        </p:spPr>
      </p:pic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529884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737710" y="1330036"/>
            <a:ext cx="8206786" cy="4665193"/>
            <a:chOff x="186391" y="553313"/>
            <a:chExt cx="8966141" cy="5793341"/>
          </a:xfrm>
        </p:grpSpPr>
        <p:pic>
          <p:nvPicPr>
            <p:cNvPr id="3" name="圖片 2" descr="- 用Youtube 調整音量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391" y="587903"/>
              <a:ext cx="8165923" cy="5112001"/>
            </a:xfrm>
            <a:prstGeom prst="rect">
              <a:avLst/>
            </a:prstGeom>
          </p:spPr>
        </p:pic>
        <p:pic>
          <p:nvPicPr>
            <p:cNvPr id="7" name="圖片 6" descr="- 右拉選單 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84368" y="553313"/>
              <a:ext cx="753462" cy="4320480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8352313" y="380718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latin typeface="華康少女文字W3" pitchFamily="49" charset="-120"/>
                  <a:ea typeface="華康少女文字W3" pitchFamily="49" charset="-120"/>
                </a:rPr>
                <a:t>設定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451179" y="5792656"/>
              <a:ext cx="653255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使用</a:t>
              </a:r>
              <a:r>
                <a:rPr lang="en-US" altLang="zh-TW" sz="3000" b="1" dirty="0">
                  <a:latin typeface="華康少女文字W3" pitchFamily="49" charset="-120"/>
                  <a:ea typeface="華康少女文字W3" pitchFamily="49" charset="-120"/>
                </a:rPr>
                <a:t>YouTube</a:t>
              </a:r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時，利用設定調整音量。</a:t>
              </a:r>
            </a:p>
          </p:txBody>
        </p:sp>
        <p:cxnSp>
          <p:nvCxnSpPr>
            <p:cNvPr id="11" name="直線單箭頭接點 10"/>
            <p:cNvCxnSpPr/>
            <p:nvPr/>
          </p:nvCxnSpPr>
          <p:spPr>
            <a:xfrm>
              <a:off x="6410700" y="3825288"/>
              <a:ext cx="0" cy="2196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3461242" y="806816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 smtClean="0">
                <a:latin typeface="華康少女文字W3" pitchFamily="49" charset="-120"/>
                <a:ea typeface="華康少女文字W3" pitchFamily="49" charset="-120"/>
              </a:rPr>
              <a:t>影片輔助教學</a:t>
            </a:r>
            <a:endParaRPr lang="zh-TW" altLang="en-US" sz="28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405997" y="606992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輔助教學─教學影片播放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5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7361" y="947859"/>
            <a:ext cx="3193934" cy="606621"/>
          </a:xfrm>
        </p:spPr>
        <p:txBody>
          <a:bodyPr/>
          <a:lstStyle/>
          <a:p>
            <a:r>
              <a:rPr lang="zh-TW" altLang="en-US" dirty="0" smtClean="0"/>
              <a:t>教科書光碟應用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7" y="2024373"/>
            <a:ext cx="4613564" cy="3063016"/>
          </a:xfrm>
        </p:spPr>
      </p:pic>
      <p:sp>
        <p:nvSpPr>
          <p:cNvPr id="8" name="文字方塊 7"/>
          <p:cNvSpPr txBox="1"/>
          <p:nvPr/>
        </p:nvSpPr>
        <p:spPr>
          <a:xfrm>
            <a:off x="1149520" y="6069920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輔助教學─教科書光碟應用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739" y="2024373"/>
            <a:ext cx="3471794" cy="3149600"/>
          </a:xfrm>
          <a:prstGeom prst="rect">
            <a:avLst/>
          </a:prstGeom>
        </p:spPr>
      </p:pic>
      <p:sp>
        <p:nvSpPr>
          <p:cNvPr id="12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353025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8487" y="530032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華康少女文字W3" pitchFamily="49" charset="-120"/>
                <a:ea typeface="華康少女文字W3" pitchFamily="49" charset="-120"/>
              </a:rPr>
              <a:t>藍燈為開機</a:t>
            </a:r>
            <a:r>
              <a:rPr lang="zh-TW" altLang="en-US" sz="2400" dirty="0" smtClean="0">
                <a:latin typeface="華康少女文字W3" pitchFamily="49" charset="-120"/>
                <a:ea typeface="華康少女文字W3" pitchFamily="49" charset="-120"/>
              </a:rPr>
              <a:t>狀態</a:t>
            </a:r>
            <a:endParaRPr lang="en-US" altLang="zh-TW" sz="2400" dirty="0" smtClean="0"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2400" dirty="0" smtClean="0">
                <a:latin typeface="華康少女文字W3" pitchFamily="49" charset="-120"/>
                <a:ea typeface="華康少女文字W3" pitchFamily="49" charset="-120"/>
              </a:rPr>
              <a:t>紅燈為待機或關機</a:t>
            </a:r>
            <a:endParaRPr lang="zh-TW" altLang="en-US" sz="2400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9" name="圖片 8" descr="- 首頁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91" y="847973"/>
            <a:ext cx="6010102" cy="379891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873825" y="1844824"/>
            <a:ext cx="104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少女文字W3" pitchFamily="49" charset="-120"/>
                <a:ea typeface="華康少女文字W3" pitchFamily="49" charset="-120"/>
              </a:rPr>
              <a:t>首頁</a:t>
            </a:r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49"/>
          <a:stretch/>
        </p:blipFill>
        <p:spPr>
          <a:xfrm>
            <a:off x="2705365" y="4879570"/>
            <a:ext cx="6372134" cy="1931891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rot="16200000">
            <a:off x="3147650" y="4856356"/>
            <a:ext cx="756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6911" y="2369336"/>
            <a:ext cx="4415904" cy="731312"/>
          </a:xfrm>
        </p:spPr>
        <p:txBody>
          <a:bodyPr>
            <a:noAutofit/>
          </a:bodyPr>
          <a:lstStyle/>
          <a:p>
            <a:r>
              <a:rPr lang="zh-TW" altLang="en-US" sz="6600" dirty="0" smtClean="0"/>
              <a:t>互動教學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6600" dirty="0"/>
              <a:t> </a:t>
            </a:r>
            <a:r>
              <a:rPr lang="en-US" altLang="zh-TW" sz="6600" dirty="0" smtClean="0"/>
              <a:t>  </a:t>
            </a:r>
            <a:r>
              <a:rPr lang="zh-TW" altLang="en-US" sz="6600" dirty="0" smtClean="0"/>
              <a:t>基礎篇</a:t>
            </a:r>
            <a:endParaRPr lang="zh-TW" altLang="en-US" sz="66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486521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3869" y="1041841"/>
            <a:ext cx="4640349" cy="60662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多點觸控進行學習遊戲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88" y="2024373"/>
            <a:ext cx="4084021" cy="3063016"/>
          </a:xfrm>
        </p:spPr>
      </p:pic>
      <p:sp>
        <p:nvSpPr>
          <p:cNvPr id="8" name="文字方塊 7"/>
          <p:cNvSpPr txBox="1"/>
          <p:nvPr/>
        </p:nvSpPr>
        <p:spPr>
          <a:xfrm>
            <a:off x="1406004" y="606992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互動教學─教學遊戲應用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02" y="2024373"/>
            <a:ext cx="4084021" cy="3063015"/>
          </a:xfrm>
          <a:prstGeom prst="rect">
            <a:avLst/>
          </a:prstGeom>
        </p:spPr>
      </p:pic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263630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8684" y="918988"/>
            <a:ext cx="4640349" cy="60662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手機平板</a:t>
            </a:r>
            <a:r>
              <a:rPr lang="en-US" altLang="zh-TW" dirty="0" smtClean="0"/>
              <a:t>APP</a:t>
            </a:r>
            <a:r>
              <a:rPr lang="zh-TW" altLang="en-US" dirty="0" smtClean="0"/>
              <a:t>投影畫面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56" y="1525609"/>
            <a:ext cx="5878334" cy="4408749"/>
          </a:xfrm>
        </p:spPr>
      </p:pic>
      <p:sp>
        <p:nvSpPr>
          <p:cNvPr id="8" name="文字方塊 7"/>
          <p:cNvSpPr txBox="1"/>
          <p:nvPr/>
        </p:nvSpPr>
        <p:spPr>
          <a:xfrm>
            <a:off x="893046" y="6069920"/>
            <a:ext cx="6853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互動教學─手機平板投影應用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6159731" y="4804756"/>
            <a:ext cx="1637607" cy="24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7797338" y="4645029"/>
            <a:ext cx="1113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平板電腦畫面投影至大電視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948054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8684" y="918988"/>
            <a:ext cx="5371869" cy="606621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利用平板鏡頭進行實物投影教學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57" y="1525609"/>
            <a:ext cx="5878332" cy="4408749"/>
          </a:xfrm>
        </p:spPr>
      </p:pic>
      <p:sp>
        <p:nvSpPr>
          <p:cNvPr id="8" name="文字方塊 7"/>
          <p:cNvSpPr txBox="1"/>
          <p:nvPr/>
        </p:nvSpPr>
        <p:spPr>
          <a:xfrm>
            <a:off x="1406007" y="606992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互動教學─實物投影應用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4434223" y="2975956"/>
            <a:ext cx="944112" cy="2727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944909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8684" y="918988"/>
            <a:ext cx="5371869" cy="60662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與電腦端的互動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93049" y="6069920"/>
            <a:ext cx="6853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latin typeface="華康少女文字W3" pitchFamily="49" charset="-120"/>
                <a:ea typeface="華康少女文字W3" pitchFamily="49" charset="-120"/>
              </a:rPr>
              <a:t>互動教學─與電腦端互動應用</a:t>
            </a:r>
            <a:endParaRPr lang="zh-TW" altLang="en-US" sz="4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1510" y="3987872"/>
            <a:ext cx="6571343" cy="3288635"/>
          </a:xfrm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電腦資源互動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螢幕縮放、錄影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佈題及電子白板互動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74" y="1450557"/>
            <a:ext cx="7460498" cy="24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7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6911" y="2369336"/>
            <a:ext cx="4415904" cy="731312"/>
          </a:xfrm>
        </p:spPr>
        <p:txBody>
          <a:bodyPr>
            <a:noAutofit/>
          </a:bodyPr>
          <a:lstStyle/>
          <a:p>
            <a:r>
              <a:rPr lang="zh-TW" altLang="en-US" sz="6600" dirty="0" smtClean="0"/>
              <a:t>互動教學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6600" dirty="0"/>
              <a:t> </a:t>
            </a:r>
            <a:r>
              <a:rPr lang="en-US" altLang="zh-TW" sz="6600" dirty="0" smtClean="0"/>
              <a:t>  </a:t>
            </a:r>
            <a:r>
              <a:rPr lang="zh-TW" altLang="en-US" sz="6600" dirty="0" smtClean="0"/>
              <a:t>進階篇</a:t>
            </a:r>
            <a:endParaRPr lang="zh-TW" altLang="en-US" sz="66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1647715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615"/>
            <a:ext cx="9147810" cy="51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8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178"/>
            <a:ext cx="9144000" cy="51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0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73085"/>
            <a:ext cx="9144000" cy="51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5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087"/>
            <a:ext cx="9144000" cy="51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0" y="531340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latin typeface="華康少女文字W3" pitchFamily="49" charset="-120"/>
                <a:ea typeface="華康少女文字W3" pitchFamily="49" charset="-120"/>
              </a:rPr>
              <a:t>輕按</a:t>
            </a:r>
            <a:r>
              <a:rPr lang="en-US" altLang="zh-TW" sz="2000" b="1" dirty="0" err="1" smtClean="0">
                <a:latin typeface="華康少女文字W3" pitchFamily="49" charset="-120"/>
                <a:ea typeface="華康少女文字W3" pitchFamily="49" charset="-120"/>
              </a:rPr>
              <a:t>powere</a:t>
            </a:r>
            <a:r>
              <a:rPr lang="zh-TW" altLang="en-US" sz="2000" b="1" dirty="0" smtClean="0">
                <a:latin typeface="華康少女文字W3" pitchFamily="49" charset="-120"/>
                <a:ea typeface="華康少女文字W3" pitchFamily="49" charset="-120"/>
              </a:rPr>
              <a:t>鍵一下進入</a:t>
            </a:r>
            <a:endParaRPr lang="en-US" altLang="zh-TW" sz="2000" b="1" dirty="0" smtClean="0">
              <a:latin typeface="華康少女文字W3" pitchFamily="49" charset="-120"/>
              <a:ea typeface="華康少女文字W3" pitchFamily="49" charset="-120"/>
            </a:endParaRPr>
          </a:p>
          <a:p>
            <a:r>
              <a:rPr lang="zh-TW" altLang="en-US" sz="2000" b="1" dirty="0" smtClean="0">
                <a:latin typeface="華康少女文字W3" pitchFamily="49" charset="-120"/>
                <a:ea typeface="華康少女文字W3" pitchFamily="49" charset="-120"/>
              </a:rPr>
              <a:t>待機模式，輕碰螢幕可喚醒</a:t>
            </a:r>
            <a:endParaRPr lang="zh-TW" altLang="en-US" sz="2000" b="1" dirty="0">
              <a:latin typeface="華康少女文字W3" pitchFamily="49" charset="-120"/>
              <a:ea typeface="華康少女文字W3" pitchFamily="49" charset="-120"/>
            </a:endParaRPr>
          </a:p>
        </p:txBody>
      </p:sp>
      <p:pic>
        <p:nvPicPr>
          <p:cNvPr id="8" name="圖片 7" descr="- 顯示與插孔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9195" y="5511125"/>
            <a:ext cx="4606795" cy="1008112"/>
          </a:xfrm>
          <a:prstGeom prst="rect">
            <a:avLst/>
          </a:prstGeom>
        </p:spPr>
      </p:pic>
      <p:pic>
        <p:nvPicPr>
          <p:cNvPr id="9" name="圖片 8" descr="- 首頁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31" y="1396537"/>
            <a:ext cx="6068291" cy="374904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873825" y="1844824"/>
            <a:ext cx="104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少女文字W3" pitchFamily="49" charset="-120"/>
                <a:ea typeface="華康少女文字W3" pitchFamily="49" charset="-120"/>
              </a:rPr>
              <a:t>首頁</a:t>
            </a:r>
          </a:p>
        </p:txBody>
      </p:sp>
      <p:cxnSp>
        <p:nvCxnSpPr>
          <p:cNvPr id="6" name="直線單箭頭接點 5"/>
          <p:cNvCxnSpPr/>
          <p:nvPr/>
        </p:nvCxnSpPr>
        <p:spPr>
          <a:xfrm rot="16200000">
            <a:off x="4170117" y="5463185"/>
            <a:ext cx="756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25996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167"/>
            <a:ext cx="9144000" cy="51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08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5073" y="2793286"/>
            <a:ext cx="4424217" cy="731312"/>
          </a:xfrm>
        </p:spPr>
        <p:txBody>
          <a:bodyPr>
            <a:noAutofit/>
          </a:bodyPr>
          <a:lstStyle/>
          <a:p>
            <a:r>
              <a:rPr lang="zh-TW" altLang="en-US" sz="6600" dirty="0" smtClean="0"/>
              <a:t>創新教學篇</a:t>
            </a:r>
            <a:endParaRPr lang="zh-TW" altLang="en-US" sz="6600" dirty="0"/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  <p:extLst>
      <p:ext uri="{BB962C8B-B14F-4D97-AF65-F5344CB8AC3E}">
        <p14:creationId xmlns:p14="http://schemas.microsoft.com/office/powerpoint/2010/main" val="4219178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0737"/>
            <a:ext cx="9144000" cy="51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2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9509" cy="51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06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27"/>
            <a:ext cx="9144000" cy="51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2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0847"/>
            <a:ext cx="9144000" cy="51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7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708"/>
            <a:ext cx="9144000" cy="51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7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- 首頁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82" y="866313"/>
            <a:ext cx="7897091" cy="479493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94686" y="6200487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latin typeface="華康少女文字W3" pitchFamily="49" charset="-120"/>
                <a:ea typeface="華康少女文字W3" pitchFamily="49" charset="-120"/>
              </a:rPr>
              <a:t>右／左方下拉選單說明見下頁</a:t>
            </a:r>
          </a:p>
        </p:txBody>
      </p:sp>
      <p:cxnSp>
        <p:nvCxnSpPr>
          <p:cNvPr id="9" name="直線單箭頭接點 8"/>
          <p:cNvCxnSpPr>
            <a:endCxn id="7" idx="0"/>
          </p:cNvCxnSpPr>
          <p:nvPr/>
        </p:nvCxnSpPr>
        <p:spPr>
          <a:xfrm flipH="1">
            <a:off x="6254416" y="4472295"/>
            <a:ext cx="163275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7596336" y="1916832"/>
            <a:ext cx="864096" cy="23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4384761" y="93766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左／右方下拉選單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598901" y="896526"/>
            <a:ext cx="6753010" cy="5196269"/>
            <a:chOff x="1619676" y="706954"/>
            <a:chExt cx="6840756" cy="5361508"/>
          </a:xfrm>
        </p:grpSpPr>
        <p:pic>
          <p:nvPicPr>
            <p:cNvPr id="2" name="圖片 1" descr="- 右拉選單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66388" y="706954"/>
              <a:ext cx="1152128" cy="5328592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5044112" y="1767824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返回（前一頁）</a:t>
              </a: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044112" y="250216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首頁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44112" y="3265375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多視窗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44112" y="3990447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電子白板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044112" y="466739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設定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044112" y="5315466"/>
              <a:ext cx="2993047" cy="66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 smtClean="0">
                  <a:latin typeface="華康少女文字W3" pitchFamily="49" charset="-120"/>
                  <a:ea typeface="華康少女文字W3" pitchFamily="49" charset="-120"/>
                </a:rPr>
                <a:t>訊號輸入</a:t>
              </a:r>
              <a:r>
                <a:rPr lang="zh-TW" altLang="en-US" sz="3600" dirty="0">
                  <a:latin typeface="華康少女文字W3" pitchFamily="49" charset="-120"/>
                  <a:ea typeface="華康少女文字W3" pitchFamily="49" charset="-120"/>
                </a:rPr>
                <a:t>選擇</a:t>
              </a: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4031726" y="2094356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4026375" y="286719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4026375" y="358727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4026375" y="4316979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4016750" y="5027434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026375" y="5675506"/>
              <a:ext cx="1044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圖片 23" descr="- 左拉選單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19676" y="740462"/>
              <a:ext cx="1092920" cy="5328000"/>
            </a:xfrm>
            <a:prstGeom prst="rect">
              <a:avLst/>
            </a:prstGeom>
          </p:spPr>
        </p:pic>
      </p:grpSp>
      <p:sp>
        <p:nvSpPr>
          <p:cNvPr id="27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6007" y="1075216"/>
            <a:ext cx="3484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華康少女文字W3" pitchFamily="49" charset="-120"/>
                <a:ea typeface="華康少女文字W3" pitchFamily="49" charset="-120"/>
              </a:rPr>
              <a:t>遙控器常用</a:t>
            </a:r>
            <a:r>
              <a:rPr lang="zh-TW" altLang="en-US" sz="3200" dirty="0">
                <a:latin typeface="華康少女文字W3" pitchFamily="49" charset="-120"/>
                <a:ea typeface="華康少女文字W3" pitchFamily="49" charset="-120"/>
              </a:rPr>
              <a:t>功能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214553" y="889462"/>
            <a:ext cx="4427359" cy="5779898"/>
            <a:chOff x="3371747" y="176805"/>
            <a:chExt cx="5270165" cy="6492555"/>
          </a:xfrm>
        </p:grpSpPr>
        <p:pic>
          <p:nvPicPr>
            <p:cNvPr id="2050" name="Picture 2" descr="F:\福樂電子白板\遙控器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FAD9E"/>
                </a:clrFrom>
                <a:clrTo>
                  <a:srgbClr val="AFAD9E">
                    <a:alpha val="0"/>
                  </a:srgbClr>
                </a:clrTo>
              </a:clrChange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949" y="188640"/>
              <a:ext cx="1728192" cy="6480720"/>
            </a:xfrm>
            <a:prstGeom prst="rect">
              <a:avLst/>
            </a:prstGeom>
            <a:noFill/>
          </p:spPr>
        </p:pic>
        <p:sp>
          <p:nvSpPr>
            <p:cNvPr id="5" name="文字方塊 4"/>
            <p:cNvSpPr txBox="1"/>
            <p:nvPr/>
          </p:nvSpPr>
          <p:spPr>
            <a:xfrm>
              <a:off x="3371747" y="217515"/>
              <a:ext cx="21082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開／關螢幕</a:t>
              </a:r>
            </a:p>
          </p:txBody>
        </p:sp>
        <p:cxnSp>
          <p:nvCxnSpPr>
            <p:cNvPr id="7" name="直線單箭頭接點 6"/>
            <p:cNvCxnSpPr/>
            <p:nvPr/>
          </p:nvCxnSpPr>
          <p:spPr>
            <a:xfrm>
              <a:off x="5468749" y="476672"/>
              <a:ext cx="468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7687805" y="176805"/>
              <a:ext cx="9541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靜音</a:t>
              </a:r>
            </a:p>
          </p:txBody>
        </p:sp>
        <p:cxnSp>
          <p:nvCxnSpPr>
            <p:cNvPr id="11" name="直線單箭頭接點 10"/>
            <p:cNvCxnSpPr/>
            <p:nvPr/>
          </p:nvCxnSpPr>
          <p:spPr>
            <a:xfrm>
              <a:off x="7195109" y="431232"/>
              <a:ext cx="468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/>
          <p:cNvGrpSpPr/>
          <p:nvPr/>
        </p:nvGrpSpPr>
        <p:grpSpPr>
          <a:xfrm>
            <a:off x="746972" y="1812175"/>
            <a:ext cx="3302395" cy="4260660"/>
            <a:chOff x="1187624" y="1341328"/>
            <a:chExt cx="4032448" cy="5040000"/>
          </a:xfrm>
        </p:grpSpPr>
        <p:sp>
          <p:nvSpPr>
            <p:cNvPr id="16" name="文字方塊 15"/>
            <p:cNvSpPr txBox="1"/>
            <p:nvPr/>
          </p:nvSpPr>
          <p:spPr>
            <a:xfrm>
              <a:off x="1187624" y="3861608"/>
              <a:ext cx="17235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dirty="0">
                  <a:latin typeface="華康少女文字W3" pitchFamily="49" charset="-120"/>
                  <a:ea typeface="華康少女文字W3" pitchFamily="49" charset="-120"/>
                </a:rPr>
                <a:t>調整音量</a:t>
              </a:r>
            </a:p>
          </p:txBody>
        </p:sp>
        <p:pic>
          <p:nvPicPr>
            <p:cNvPr id="17" name="圖片 16" descr="- 遙控器 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1341328"/>
              <a:ext cx="2232248" cy="5040000"/>
            </a:xfrm>
            <a:prstGeom prst="rect">
              <a:avLst/>
            </a:prstGeom>
          </p:spPr>
        </p:pic>
        <p:sp>
          <p:nvSpPr>
            <p:cNvPr id="15" name="橢圓 14"/>
            <p:cNvSpPr/>
            <p:nvPr/>
          </p:nvSpPr>
          <p:spPr>
            <a:xfrm>
              <a:off x="2915816" y="3501568"/>
              <a:ext cx="1008112" cy="12961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128684" y="329308"/>
            <a:ext cx="3388498" cy="309201"/>
          </a:xfrm>
        </p:spPr>
        <p:txBody>
          <a:bodyPr/>
          <a:lstStyle/>
          <a:p>
            <a:r>
              <a:rPr lang="zh-TW" altLang="en-US" dirty="0" smtClean="0"/>
              <a:t>嘉義縣智慧教室教學</a:t>
            </a:r>
            <a:r>
              <a:rPr lang="zh-TW" altLang="en-US" dirty="0"/>
              <a:t>應用手冊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63888" y="77002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華康少女文字W3" pitchFamily="49" charset="-120"/>
                <a:ea typeface="華康少女文字W3" pitchFamily="49" charset="-120"/>
              </a:rPr>
              <a:t>觸控筆</a:t>
            </a:r>
          </a:p>
        </p:txBody>
      </p:sp>
      <p:pic>
        <p:nvPicPr>
          <p:cNvPr id="3" name="圖片 2" descr="- 觸控筆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995536" y="1197152"/>
            <a:ext cx="1584176" cy="720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21385" y="5589326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華康少女文字W3" pitchFamily="49" charset="-120"/>
                <a:ea typeface="華康少女文字W3" pitchFamily="49" charset="-120"/>
              </a:rPr>
              <a:t>亦可使用其他自備觸控筆</a:t>
            </a:r>
          </a:p>
        </p:txBody>
      </p:sp>
      <p:pic>
        <p:nvPicPr>
          <p:cNvPr id="2" name="圖片 1" descr="- 觸控筆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08" y="1503332"/>
            <a:ext cx="7200000" cy="176842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1800" y="31887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華康少女文字W3" pitchFamily="49" charset="-120"/>
                <a:ea typeface="華康少女文字W3" pitchFamily="49" charset="-120"/>
              </a:rPr>
              <a:t>學校配備之觸控筆</a:t>
            </a: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347864" cy="365125"/>
          </a:xfrm>
        </p:spPr>
        <p:txBody>
          <a:bodyPr/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福樂國小志工電子白板使用指南 </a:t>
            </a:r>
            <a:fld id="{CF3108AA-A776-43D1-BD18-289788EB7FD5}" type="slidenum">
              <a:rPr lang="zh-TW" altLang="en-US" sz="1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/>
              <a:t>9</a:t>
            </a:fld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頁尾版面配置區 3"/>
          <p:cNvSpPr txBox="1">
            <a:spLocks/>
          </p:cNvSpPr>
          <p:nvPr/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/>
              <a:t>嘉義縣智慧教室教學應用手冊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圖庫</Template>
  <TotalTime>411</TotalTime>
  <Words>904</Words>
  <Application>Microsoft Office PowerPoint</Application>
  <PresentationFormat>如螢幕大小 (4:3)</PresentationFormat>
  <Paragraphs>186</Paragraphs>
  <Slides>56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5" baseType="lpstr">
      <vt:lpstr>華康少女文字W3</vt:lpstr>
      <vt:lpstr>新細明體</vt:lpstr>
      <vt:lpstr>標楷體</vt:lpstr>
      <vt:lpstr>Arial</vt:lpstr>
      <vt:lpstr>Calibri</vt:lpstr>
      <vt:lpstr>Century Gothic</vt:lpstr>
      <vt:lpstr>Times New Roman</vt:lpstr>
      <vt:lpstr>Wingdings</vt:lpstr>
      <vt:lpstr>Gallery</vt:lpstr>
      <vt:lpstr>PowerPoint 簡報</vt:lpstr>
      <vt:lpstr>目錄</vt:lpstr>
      <vt:lpstr>基本認識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手機找出 EZMira App (易連) </vt:lpstr>
      <vt:lpstr>PowerPoint 簡報</vt:lpstr>
      <vt:lpstr>PowerPoint 簡報</vt:lpstr>
      <vt:lpstr>輔助教學篇</vt:lpstr>
      <vt:lpstr>PowerPoint 簡報</vt:lpstr>
      <vt:lpstr>PowerPoint 簡報</vt:lpstr>
      <vt:lpstr>PowerPoint 簡報</vt:lpstr>
      <vt:lpstr>PowerPoint 簡報</vt:lpstr>
      <vt:lpstr>PowerPoint 簡報</vt:lpstr>
      <vt:lpstr>繪本導讀教學</vt:lpstr>
      <vt:lpstr>白板畫記應用</vt:lpstr>
      <vt:lpstr>PowerPoint 簡報</vt:lpstr>
      <vt:lpstr>教科書光碟應用</vt:lpstr>
      <vt:lpstr>互動教學    基礎篇</vt:lpstr>
      <vt:lpstr>多點觸控進行學習遊戲</vt:lpstr>
      <vt:lpstr>手機平板APP投影畫面</vt:lpstr>
      <vt:lpstr>利用平板鏡頭進行實物投影教學</vt:lpstr>
      <vt:lpstr>與電腦端的互動</vt:lpstr>
      <vt:lpstr>互動教學    進階篇</vt:lpstr>
      <vt:lpstr>PowerPoint 簡報</vt:lpstr>
      <vt:lpstr>PowerPoint 簡報</vt:lpstr>
      <vt:lpstr>PowerPoint 簡報</vt:lpstr>
      <vt:lpstr>PowerPoint 簡報</vt:lpstr>
      <vt:lpstr>PowerPoint 簡報</vt:lpstr>
      <vt:lpstr>創新教學篇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asus</dc:creator>
  <cp:lastModifiedBy>Administrator</cp:lastModifiedBy>
  <cp:revision>38</cp:revision>
  <dcterms:modified xsi:type="dcterms:W3CDTF">2019-09-30T07:43:06Z</dcterms:modified>
</cp:coreProperties>
</file>