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7" r:id="rId4"/>
    <p:sldId id="289" r:id="rId5"/>
    <p:sldId id="276" r:id="rId6"/>
    <p:sldId id="278" r:id="rId7"/>
    <p:sldId id="319" r:id="rId8"/>
    <p:sldId id="316" r:id="rId9"/>
    <p:sldId id="279" r:id="rId10"/>
    <p:sldId id="320" r:id="rId11"/>
    <p:sldId id="292" r:id="rId12"/>
    <p:sldId id="259" r:id="rId13"/>
    <p:sldId id="280" r:id="rId14"/>
    <p:sldId id="321" r:id="rId15"/>
    <p:sldId id="322" r:id="rId16"/>
    <p:sldId id="323" r:id="rId17"/>
    <p:sldId id="324" r:id="rId18"/>
    <p:sldId id="293" r:id="rId19"/>
    <p:sldId id="295" r:id="rId20"/>
    <p:sldId id="296" r:id="rId21"/>
    <p:sldId id="327" r:id="rId22"/>
    <p:sldId id="297" r:id="rId23"/>
    <p:sldId id="298" r:id="rId24"/>
    <p:sldId id="325" r:id="rId25"/>
    <p:sldId id="326" r:id="rId26"/>
    <p:sldId id="301" r:id="rId27"/>
    <p:sldId id="302" r:id="rId28"/>
    <p:sldId id="303" r:id="rId29"/>
    <p:sldId id="304" r:id="rId30"/>
    <p:sldId id="308" r:id="rId31"/>
    <p:sldId id="328" r:id="rId32"/>
    <p:sldId id="315" r:id="rId33"/>
    <p:sldId id="314" r:id="rId34"/>
    <p:sldId id="313" r:id="rId35"/>
    <p:sldId id="311" r:id="rId36"/>
    <p:sldId id="312" r:id="rId37"/>
    <p:sldId id="310" r:id="rId38"/>
    <p:sldId id="309" r:id="rId39"/>
    <p:sldId id="307" r:id="rId40"/>
    <p:sldId id="305" r:id="rId41"/>
    <p:sldId id="329" r:id="rId42"/>
    <p:sldId id="306" r:id="rId43"/>
    <p:sldId id="318" r:id="rId44"/>
    <p:sldId id="317" r:id="rId4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F7F4234-5DCD-499A-80F4-22EBD0ED6DC9}">
          <p14:sldIdLst>
            <p14:sldId id="257"/>
            <p14:sldId id="275"/>
            <p14:sldId id="277"/>
            <p14:sldId id="289"/>
            <p14:sldId id="276"/>
            <p14:sldId id="278"/>
            <p14:sldId id="319"/>
            <p14:sldId id="316"/>
            <p14:sldId id="279"/>
            <p14:sldId id="320"/>
            <p14:sldId id="292"/>
            <p14:sldId id="259"/>
            <p14:sldId id="280"/>
            <p14:sldId id="321"/>
            <p14:sldId id="322"/>
            <p14:sldId id="323"/>
            <p14:sldId id="324"/>
            <p14:sldId id="293"/>
            <p14:sldId id="295"/>
            <p14:sldId id="296"/>
            <p14:sldId id="327"/>
            <p14:sldId id="297"/>
            <p14:sldId id="298"/>
            <p14:sldId id="325"/>
            <p14:sldId id="326"/>
            <p14:sldId id="301"/>
            <p14:sldId id="302"/>
            <p14:sldId id="303"/>
            <p14:sldId id="304"/>
            <p14:sldId id="308"/>
            <p14:sldId id="328"/>
            <p14:sldId id="315"/>
            <p14:sldId id="314"/>
            <p14:sldId id="313"/>
            <p14:sldId id="311"/>
            <p14:sldId id="312"/>
            <p14:sldId id="310"/>
            <p14:sldId id="309"/>
            <p14:sldId id="307"/>
            <p14:sldId id="305"/>
            <p14:sldId id="329"/>
            <p14:sldId id="306"/>
            <p14:sldId id="318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8492" autoAdjust="0"/>
  </p:normalViewPr>
  <p:slideViewPr>
    <p:cSldViewPr snapToGrid="0">
      <p:cViewPr varScale="1">
        <p:scale>
          <a:sx n="61" d="100"/>
          <a:sy n="61" d="100"/>
        </p:scale>
        <p:origin x="9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F2939F-40EC-4D3E-A190-CC45ED667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C1FFE8-FD79-41A3-943C-EFF6155E2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073161-E4AF-46D7-B140-06CB8296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99509D-6E81-4BBD-B261-9BF754A9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4EB6A1-6CE0-416F-AC87-508F8FCF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23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79CC68-6744-4E40-831F-FF57BF4C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5415B6-580C-48DC-A6EC-BF237CAA1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A3A5FF-7701-4430-AD7F-8CF918D1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269654-4A0A-4BF9-98A0-AF00B5CA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49CC0E-BA8F-4B49-B20C-52D4097C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32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9727734-C8F9-4FB4-91B8-FBC5A9BD1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226A2B4-D9D5-4707-910E-4250D3A10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573907-4637-40B9-BC72-B94C29B3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850DD0-BBC9-413E-B460-1491B554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DE3D8A-EC28-41A6-A9BD-493FB2B9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8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7EB86-533E-454C-97D5-4D85DAF3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D01828-2759-4580-A9F3-C9885B41E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2A6DA3-B234-47CC-8187-799008F9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3DCFD1-4419-43BF-8754-AEC4D0E9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1C0EEB-F871-459D-9938-DD93D43C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0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AF0B31-D18E-4978-83BD-50FBF54F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76D7A4-D9F6-46F8-BEB1-A6E7A55CD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8BA5EF-0BCE-4616-8C51-90CEB6CD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DE0B7B-5FC7-4AF9-B288-7CB58F11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5D3F23-BD9A-4D20-A364-740B7E29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91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0F3A40-B0F6-492F-9C15-643A8022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E8E74F-0283-4C72-BB7A-577421C0A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B8910D-2B6D-46BA-A235-0FC2A0D1A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9E800E-33C7-4125-9EF5-CB8A432B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C9C5CC-97AD-4CF6-B4E6-0C1687BD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8563E1-04E7-45F0-9570-377F2BF4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91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72CB4F-85F7-463B-AE7F-00FC55F7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419533-4CCC-405B-9830-34A9579F0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A69887-6C63-4248-8B42-E0146E65D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E8E19CB-055F-4FD4-8183-1DCC46B80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62699A1-B883-416D-B1DD-F2269A92F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B658F1C-1B4F-41CB-9B9F-DC322523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1BFA9DD-2E42-457D-9B2F-4F31BA94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5D50FE9-E755-43CA-B14D-435AF518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08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9EA3A-35DA-43E2-9F1F-9ED894F8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C4E65E-DC6B-4B27-96C1-FA6D1BF6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B94CF8F-58E2-4B8E-B2A1-8005FF9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003D40-162C-405F-9C58-6C356A11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42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056D88C-15C8-433D-B8D4-7AA6686D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BF932C-D929-4ABE-A845-B1841338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6B8036-F465-4E9F-8494-7F2F9180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FCEA7-718D-4253-8C6B-6991D998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AB2253-24A1-4B49-823B-81479B6D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611A824-45ED-48D8-AA7B-59E48CE2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A2C435-E83A-4047-8763-B2643536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F60950-12AA-4538-A539-367931C1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A16183-CD78-4F82-A067-8BCEA7E6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88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7401A3-4B96-43F5-8B3F-7760E49C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A3A5CB1-611B-45A0-BD0F-BF2E3E275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2C0BA9-5974-4E65-BAE8-1EDE179CD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F99552-E43B-4066-8997-8D7C5070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7EBCF3-E88A-4B30-AE8A-515F08FC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2A4824-B28A-4220-82A7-512A500C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5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83844B0-B805-4493-8E64-4E3F41CC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A4797A-FDFF-4B92-B207-22F0E396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3E16C4-35A0-49A3-ADC5-62E92C464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7EB4-914B-4B21-8B53-0EF36B6EF762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1CD164-0C42-4B9D-BB20-6CBABA4FE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D306CC-5D37-4FC1-B309-A88C8EE42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AD692-1FA0-450B-9FA6-E9E14C231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38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3.xml"/><Relationship Id="rId7" Type="http://schemas.openxmlformats.org/officeDocument/2006/relationships/hyperlink" Target="&#25945;&#26696;&#24433;&#29255;/4.&#30465;&#24605;&#33287;&#20462;&#27491;/&#35430;&#28436;&#24433;&#29255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6696;&#24433;&#29255;/4.&#30465;&#24605;&#33287;&#20462;&#27491;/&#35342;&#35542;&#21488;&#35422;&#24433;&#29255;.mp4" TargetMode="External"/><Relationship Id="rId11" Type="http://schemas.openxmlformats.org/officeDocument/2006/relationships/image" Target="../media/image5.png"/><Relationship Id="rId5" Type="http://schemas.openxmlformats.org/officeDocument/2006/relationships/slide" Target="slide34.xml"/><Relationship Id="rId10" Type="http://schemas.openxmlformats.org/officeDocument/2006/relationships/slide" Target="slide1.xml"/><Relationship Id="rId4" Type="http://schemas.openxmlformats.org/officeDocument/2006/relationships/hyperlink" Target="&#25945;&#26696;&#29031;&#29255;/&#21488;&#35422;&#34920;.jpg" TargetMode="External"/><Relationship Id="rId9" Type="http://schemas.openxmlformats.org/officeDocument/2006/relationships/hyperlink" Target="&#25945;&#26696;&#24433;&#29255;/4.&#30465;&#24605;&#33287;&#20462;&#27491;/&#20462;&#27491;&#21488;&#35422;&#24460;&#20877;&#32244;&#32722;&#24433;&#29255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25945;&#26696;&#24433;&#29255;/5.&#22909;&#25138;&#38283;&#38012;/&#28436;&#20986;&#32102;&#20998;&#35342;&#35542;%20.mp4" TargetMode="External"/><Relationship Id="rId13" Type="http://schemas.openxmlformats.org/officeDocument/2006/relationships/hyperlink" Target="&#25945;&#26696;&#24433;&#29255;/5.&#22909;&#25138;&#38283;&#38012;/&#32102;&#21508;&#32068;&#32943;&#23450;&#22238;&#39243;.mp4" TargetMode="External"/><Relationship Id="rId3" Type="http://schemas.openxmlformats.org/officeDocument/2006/relationships/slide" Target="slide36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hyperlink" Target="&#25945;&#26696;&#24433;&#29255;/5.&#22909;&#25138;&#38283;&#38012;/&#27963;&#21205;&#22238;&#39243;&#34920;&#35342;&#35542;.mp4" TargetMode="External"/><Relationship Id="rId5" Type="http://schemas.openxmlformats.org/officeDocument/2006/relationships/hyperlink" Target="&#25945;&#26696;&#24433;&#29255;/5.&#22909;&#25138;&#38283;&#38012;/&#31532;&#20108;&#27425;&#28436;&#20986;.mov" TargetMode="External"/><Relationship Id="rId15" Type="http://schemas.openxmlformats.org/officeDocument/2006/relationships/image" Target="../media/image5.png"/><Relationship Id="rId10" Type="http://schemas.openxmlformats.org/officeDocument/2006/relationships/slide" Target="slide42.xml"/><Relationship Id="rId4" Type="http://schemas.openxmlformats.org/officeDocument/2006/relationships/slide" Target="slide37.xml"/><Relationship Id="rId9" Type="http://schemas.openxmlformats.org/officeDocument/2006/relationships/slide" Target="slide40.xml"/><Relationship Id="rId1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hyperlink" Target="&#25945;&#26696;&#24433;&#29255;/1.&#31461;&#35441;&#22823;&#39080;&#21561;/&#35282;&#33394;&#20171;&#32057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hyperlink" Target="&#25945;&#26696;&#24433;&#29255;/1.&#31461;&#35441;&#22823;&#39080;&#21561;/&#35342;&#35542;&#25925;&#20107;&#20839;&#23481;.mp4" TargetMode="External"/><Relationship Id="rId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6.xml"/><Relationship Id="rId7" Type="http://schemas.openxmlformats.org/officeDocument/2006/relationships/slide" Target="slide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3.xml"/><Relationship Id="rId4" Type="http://schemas.openxmlformats.org/officeDocument/2006/relationships/hyperlink" Target="&#25945;&#26696;&#24433;&#29255;/2.&#25138;&#20598;&#35069;&#20316;/&#25138;&#20598;&#35069;&#20316;&#24433;&#29255;.mp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&#25945;&#26696;&#24433;&#29255;/2.&#25138;&#20598;&#35069;&#20316;/&#25138;&#20598;&#20114;&#35413;&#24433;&#29255;.mp4" TargetMode="External"/><Relationship Id="rId7" Type="http://schemas.openxmlformats.org/officeDocument/2006/relationships/hyperlink" Target="&#25138;&#20598;&#33258;&#35413;&#33287;&#20998;&#32068;&#35413;&#20998;&#34920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25945;&#26696;&#24433;&#29255;/3.&#21021;&#35430;&#21884;&#32882;/&#35342;&#35542;&#25913;&#36914;&#24847;&#35211;&#34920;.mp4" TargetMode="External"/><Relationship Id="rId3" Type="http://schemas.openxmlformats.org/officeDocument/2006/relationships/hyperlink" Target="&#25945;&#26696;&#24433;&#29255;/3.&#21021;&#35430;&#21884;&#32882;/&#21021;&#35430;&#21884;&#32882;.mp4" TargetMode="External"/><Relationship Id="rId7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image" Target="../media/image5.png"/><Relationship Id="rId5" Type="http://schemas.openxmlformats.org/officeDocument/2006/relationships/hyperlink" Target="&#25913;&#36914;&#24847;&#35211;&#34920;.docx" TargetMode="External"/><Relationship Id="rId10" Type="http://schemas.openxmlformats.org/officeDocument/2006/relationships/slide" Target="slide1.xml"/><Relationship Id="rId4" Type="http://schemas.openxmlformats.org/officeDocument/2006/relationships/slide" Target="slide28.xml"/><Relationship Id="rId9" Type="http://schemas.openxmlformats.org/officeDocument/2006/relationships/slide" Target="slide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8" name="Picture 30" descr="Hamutaro">
            <a:hlinkClick r:id="rId3" action="ppaction://hlinksldjump"/>
            <a:extLst>
              <a:ext uri="{FF2B5EF4-FFF2-40B4-BE49-F238E27FC236}">
                <a16:creationId xmlns:a16="http://schemas.microsoft.com/office/drawing/2014/main" id="{9E9E4034-C2C2-4936-9A26-C405E344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67" y="1320635"/>
            <a:ext cx="3667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9" name="Picture 31" descr="Hamutaro">
            <a:hlinkClick r:id="rId5" action="ppaction://hlinksldjump"/>
            <a:extLst>
              <a:ext uri="{FF2B5EF4-FFF2-40B4-BE49-F238E27FC236}">
                <a16:creationId xmlns:a16="http://schemas.microsoft.com/office/drawing/2014/main" id="{AB11C49E-BB23-44B9-9989-4585DE77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18" y="5509419"/>
            <a:ext cx="3667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0" name="Picture 32" descr="Hamutaro">
            <a:hlinkClick r:id="rId6" action="ppaction://hlinksldjump"/>
            <a:extLst>
              <a:ext uri="{FF2B5EF4-FFF2-40B4-BE49-F238E27FC236}">
                <a16:creationId xmlns:a16="http://schemas.microsoft.com/office/drawing/2014/main" id="{9B3B6B88-88D5-4F64-A0F0-7DC61AEC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29" y="3915030"/>
            <a:ext cx="3667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1" name="Picture 33" descr="Hamutaro">
            <a:hlinkClick r:id="rId7" action="ppaction://hlinksldjump"/>
            <a:extLst>
              <a:ext uri="{FF2B5EF4-FFF2-40B4-BE49-F238E27FC236}">
                <a16:creationId xmlns:a16="http://schemas.microsoft.com/office/drawing/2014/main" id="{58333891-92CD-4B12-9920-AD157D61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934" y="3858726"/>
            <a:ext cx="3667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939821" y="679359"/>
            <a:ext cx="8836743" cy="5370604"/>
            <a:chOff x="1615356" y="1014684"/>
            <a:chExt cx="8836743" cy="5370604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65C80A31-04FB-4C3A-8B4E-FD467CCF271C}"/>
                </a:ext>
              </a:extLst>
            </p:cNvPr>
            <p:cNvGrpSpPr/>
            <p:nvPr/>
          </p:nvGrpSpPr>
          <p:grpSpPr>
            <a:xfrm>
              <a:off x="1615356" y="1014684"/>
              <a:ext cx="8836743" cy="5370604"/>
              <a:chOff x="1615356" y="1014684"/>
              <a:chExt cx="8836743" cy="5370604"/>
            </a:xfrm>
          </p:grpSpPr>
          <p:sp>
            <p:nvSpPr>
              <p:cNvPr id="48144" name="Oval 16">
                <a:extLst>
                  <a:ext uri="{FF2B5EF4-FFF2-40B4-BE49-F238E27FC236}">
                    <a16:creationId xmlns:a16="http://schemas.microsoft.com/office/drawing/2014/main" id="{F7D932C2-32B8-4FDF-B5B8-2F3913AB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073" y="2205038"/>
                <a:ext cx="3066792" cy="23749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3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影子戲偶說故事</a:t>
                </a:r>
              </a:p>
              <a:p>
                <a:pPr algn="ctr"/>
                <a:r>
                  <a:rPr lang="zh-TW" altLang="en-US" sz="28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二年級</a:t>
                </a:r>
                <a:endPara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8145" name="Line 17">
                <a:extLst>
                  <a:ext uri="{FF2B5EF4-FFF2-40B4-BE49-F238E27FC236}">
                    <a16:creationId xmlns:a16="http://schemas.microsoft.com/office/drawing/2014/main" id="{37C36705-AF77-4E57-BDF2-129EB8C56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02361" y="2082478"/>
                <a:ext cx="64770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46" name="Line 18">
                <a:extLst>
                  <a:ext uri="{FF2B5EF4-FFF2-40B4-BE49-F238E27FC236}">
                    <a16:creationId xmlns:a16="http://schemas.microsoft.com/office/drawing/2014/main" id="{BC929D93-7AED-4021-A7ED-4B6A16FF3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6772" y="3887788"/>
                <a:ext cx="936625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47" name="Line 19">
                <a:extLst>
                  <a:ext uri="{FF2B5EF4-FFF2-40B4-BE49-F238E27FC236}">
                    <a16:creationId xmlns:a16="http://schemas.microsoft.com/office/drawing/2014/main" id="{845AA1E0-DE48-475D-8C44-377476A31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07153" flipV="1">
                <a:off x="7004169" y="2141866"/>
                <a:ext cx="854011" cy="2450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48" name="Line 20">
                <a:extLst>
                  <a:ext uri="{FF2B5EF4-FFF2-40B4-BE49-F238E27FC236}">
                    <a16:creationId xmlns:a16="http://schemas.microsoft.com/office/drawing/2014/main" id="{DA347521-E46B-4173-AD2F-D646A1A05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7914" y="3887787"/>
                <a:ext cx="684210" cy="306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54" name="Line 26">
                <a:extLst>
                  <a:ext uri="{FF2B5EF4-FFF2-40B4-BE49-F238E27FC236}">
                    <a16:creationId xmlns:a16="http://schemas.microsoft.com/office/drawing/2014/main" id="{8522A629-4AF3-41D9-BDAC-70C4491E5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88461" flipH="1">
                <a:off x="5775069" y="4755421"/>
                <a:ext cx="642136" cy="368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" name="群組 3">
                <a:extLst>
                  <a:ext uri="{FF2B5EF4-FFF2-40B4-BE49-F238E27FC236}">
                    <a16:creationId xmlns:a16="http://schemas.microsoft.com/office/drawing/2014/main" id="{112BF1F7-ED9F-47C1-9416-F0468A787F66}"/>
                  </a:ext>
                </a:extLst>
              </p:cNvPr>
              <p:cNvGrpSpPr/>
              <p:nvPr/>
            </p:nvGrpSpPr>
            <p:grpSpPr>
              <a:xfrm>
                <a:off x="1615356" y="1014684"/>
                <a:ext cx="8836743" cy="5370604"/>
                <a:chOff x="1615356" y="1014684"/>
                <a:chExt cx="8836743" cy="5370604"/>
              </a:xfrm>
            </p:grpSpPr>
            <p:sp>
              <p:nvSpPr>
                <p:cNvPr id="48149" name="Rectangle 21">
                  <a:extLst>
                    <a:ext uri="{FF2B5EF4-FFF2-40B4-BE49-F238E27FC236}">
                      <a16:creationId xmlns:a16="http://schemas.microsoft.com/office/drawing/2014/main" id="{3256011B-3228-4612-A8CA-42323CDE3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2292" y="1014684"/>
                  <a:ext cx="2232025" cy="108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1.</a:t>
                  </a:r>
                  <a:r>
                    <a:rPr lang="zh-TW" altLang="en-US" sz="2000" dirty="0" smtClean="0">
                      <a:solidFill>
                        <a:srgbClr val="00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童話大風吹</a:t>
                  </a:r>
                  <a:r>
                    <a:rPr lang="en-US" altLang="zh-TW" sz="2000" dirty="0" smtClean="0">
                      <a:solidFill>
                        <a:srgbClr val="00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 </a:t>
                  </a:r>
                </a:p>
                <a:p>
                  <a:pPr algn="ctr"/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1</a:t>
                  </a:r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節</a:t>
                  </a:r>
                  <a:endPara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48151" name="Rectangle 23">
                  <a:extLst>
                    <a:ext uri="{FF2B5EF4-FFF2-40B4-BE49-F238E27FC236}">
                      <a16:creationId xmlns:a16="http://schemas.microsoft.com/office/drawing/2014/main" id="{35331B14-597E-4043-90B7-52E56696C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2120" y="5304200"/>
                  <a:ext cx="2016125" cy="108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zh-TW" dirty="0">
                    <a:latin typeface="華康少女文字 Std W5" pitchFamily="82" charset="-120"/>
                    <a:ea typeface="華康少女文字 Std W5" pitchFamily="82" charset="-120"/>
                  </a:endParaRPr>
                </a:p>
                <a:p>
                  <a:pPr algn="ctr"/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3.</a:t>
                  </a:r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初試啼聲</a:t>
                  </a:r>
                  <a:endPara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1</a:t>
                  </a:r>
                  <a:r>
                    <a:rPr lang="zh-TW" altLang="en-US" sz="2000" dirty="0" smtClean="0">
                      <a:solidFill>
                        <a:prstClr val="black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節</a:t>
                  </a:r>
                  <a:endParaRPr lang="zh-TW" altLang="en-US" sz="20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endParaRPr lang="zh-TW" altLang="en-US" dirty="0">
                    <a:latin typeface="華康少女文字 Std W5" pitchFamily="82" charset="-120"/>
                    <a:ea typeface="華康少女文字 Std W5" pitchFamily="82" charset="-120"/>
                  </a:endParaRPr>
                </a:p>
                <a:p>
                  <a:pPr algn="ctr"/>
                  <a:endParaRPr lang="en-US" altLang="zh-TW" dirty="0">
                    <a:latin typeface="華康少女文字 Std W5" pitchFamily="82" charset="-120"/>
                    <a:ea typeface="華康少女文字 Std W5" pitchFamily="82" charset="-120"/>
                  </a:endParaRPr>
                </a:p>
              </p:txBody>
            </p:sp>
            <p:sp>
              <p:nvSpPr>
                <p:cNvPr id="48153" name="Rectangle 25">
                  <a:extLst>
                    <a:ext uri="{FF2B5EF4-FFF2-40B4-BE49-F238E27FC236}">
                      <a16:creationId xmlns:a16="http://schemas.microsoft.com/office/drawing/2014/main" id="{5F6DB01E-DF32-4599-9E5D-A9BB41796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356" y="3679031"/>
                  <a:ext cx="2016125" cy="108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zh-TW" altLang="en-US" dirty="0" smtClean="0">
                      <a:latin typeface="Arial" panose="020B0604020202020204" pitchFamily="34" charset="0"/>
                      <a:ea typeface="華康少女文字 Std W5" pitchFamily="82" charset="-120"/>
                    </a:rPr>
                    <a:t> </a:t>
                  </a:r>
                  <a:r>
                    <a:rPr lang="en-US" altLang="zh-TW" dirty="0" smtClean="0">
                      <a:latin typeface="Arial" panose="020B0604020202020204" pitchFamily="34" charset="0"/>
                      <a:ea typeface="華康少女文字 Std W5" pitchFamily="82" charset="-120"/>
                    </a:rPr>
                    <a:t>2</a:t>
                  </a:r>
                  <a:r>
                    <a:rPr lang="en-US" altLang="zh-TW" sz="2000" dirty="0" smtClean="0">
                      <a:solidFill>
                        <a:prstClr val="black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.</a:t>
                  </a:r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戲偶製作</a:t>
                  </a:r>
                  <a:endPara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     3</a:t>
                  </a:r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節</a:t>
                  </a:r>
                  <a:endPara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grpSp>
              <p:nvGrpSpPr>
                <p:cNvPr id="3" name="群組 2">
                  <a:extLst>
                    <a:ext uri="{FF2B5EF4-FFF2-40B4-BE49-F238E27FC236}">
                      <a16:creationId xmlns:a16="http://schemas.microsoft.com/office/drawing/2014/main" id="{97AF014A-7455-49EC-B656-D9CAD9F16B2A}"/>
                    </a:ext>
                  </a:extLst>
                </p:cNvPr>
                <p:cNvGrpSpPr/>
                <p:nvPr/>
              </p:nvGrpSpPr>
              <p:grpSpPr>
                <a:xfrm>
                  <a:off x="7792067" y="1284822"/>
                  <a:ext cx="2660032" cy="3402126"/>
                  <a:chOff x="7792067" y="1284822"/>
                  <a:chExt cx="2660032" cy="3402126"/>
                </a:xfrm>
              </p:grpSpPr>
              <p:sp>
                <p:nvSpPr>
                  <p:cNvPr id="48150" name="Rectangle 22">
                    <a:extLst>
                      <a:ext uri="{FF2B5EF4-FFF2-40B4-BE49-F238E27FC236}">
                        <a16:creationId xmlns:a16="http://schemas.microsoft.com/office/drawing/2014/main" id="{C9A76DF0-8CCC-44F3-AB09-2627731C0E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12124" y="3650311"/>
                    <a:ext cx="2339975" cy="103663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zh-TW" altLang="zh-TW" sz="2000">
                      <a:latin typeface="Arial" panose="020B0604020202020204" pitchFamily="34" charset="0"/>
                      <a:ea typeface="華康少女文字 Std W5" pitchFamily="82" charset="-120"/>
                    </a:endParaRPr>
                  </a:p>
                </p:txBody>
              </p:sp>
              <p:sp>
                <p:nvSpPr>
                  <p:cNvPr id="48155" name="Rectangle 27">
                    <a:extLst>
                      <a:ext uri="{FF2B5EF4-FFF2-40B4-BE49-F238E27FC236}">
                        <a16:creationId xmlns:a16="http://schemas.microsoft.com/office/drawing/2014/main" id="{E586C7CC-9101-4315-8C80-B58D4F3442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92067" y="1284822"/>
                    <a:ext cx="2170124" cy="115093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zh-TW" sz="2000">
                        <a:latin typeface="Arial" panose="020B0604020202020204" pitchFamily="34" charset="0"/>
                        <a:ea typeface="華康少女文字 Std W5" pitchFamily="82" charset="-120"/>
                      </a:rPr>
                      <a:t> </a:t>
                    </a:r>
                    <a:endParaRPr lang="en-US" altLang="zh-TW">
                      <a:latin typeface="Arial" panose="020B0604020202020204" pitchFamily="34" charset="0"/>
                      <a:ea typeface="華康少女文字W5" pitchFamily="81" charset="-120"/>
                    </a:endParaRPr>
                  </a:p>
                </p:txBody>
              </p:sp>
            </p:grpSp>
          </p:grpSp>
        </p:grpSp>
        <p:sp>
          <p:nvSpPr>
            <p:cNvPr id="48163" name="Rectangle 35">
              <a:extLst>
                <a:ext uri="{FF2B5EF4-FFF2-40B4-BE49-F238E27FC236}">
                  <a16:creationId xmlns:a16="http://schemas.microsoft.com/office/drawing/2014/main" id="{60ABDDD8-57CB-4D8F-A3F3-B03C1B70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6" y="1462973"/>
              <a:ext cx="16507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5.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好戲開鑼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2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節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8164" name="Rectangle 36">
              <a:extLst>
                <a:ext uri="{FF2B5EF4-FFF2-40B4-BE49-F238E27FC236}">
                  <a16:creationId xmlns:a16="http://schemas.microsoft.com/office/drawing/2014/main" id="{57FB8CC1-BF8B-4A8A-8779-17E309442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085" y="3770560"/>
              <a:ext cx="18320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省思與修正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/>
              <a:r>
                <a:rPr lang="en-US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2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節</a:t>
              </a:r>
              <a:endPara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5" name="Picture 3" descr="a2">
            <a:extLst>
              <a:ext uri="{FF2B5EF4-FFF2-40B4-BE49-F238E27FC236}">
                <a16:creationId xmlns:a16="http://schemas.microsoft.com/office/drawing/2014/main" id="{60197231-42F7-4FB7-87C0-5AA5BE6BE2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19600"/>
            <a:ext cx="1870075" cy="2438400"/>
          </a:xfrm>
          <a:prstGeom prst="rect">
            <a:avLst/>
          </a:prstGeom>
          <a:noFill/>
          <a:effectLst>
            <a:outerShdw blurRad="1778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hlinkClick r:id="rId9" action="ppaction://hlinksldjump"/>
            <a:extLst>
              <a:ext uri="{FF2B5EF4-FFF2-40B4-BE49-F238E27FC236}">
                <a16:creationId xmlns:a16="http://schemas.microsoft.com/office/drawing/2014/main" id="{213FBEF2-12A4-408E-8FCB-58E162952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9029" y="1556735"/>
            <a:ext cx="371888" cy="37798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51642" y="679359"/>
            <a:ext cx="8408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98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初試啼聲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501491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altLang="zh-TW" sz="2600" kern="1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投影機及布幕架設不穩定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布幕應進行固定，學生拉布幕容易晃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動，且邊拉布幕還跟表演者對話亦影響表演的進行。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altLang="zh-TW" sz="2600" kern="1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3.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台詞不熟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練習時間要再充足些，叮嚀學生練習時就要把動作和</a:t>
            </a:r>
            <a:endParaRPr lang="zh-TW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altLang="zh-TW" sz="2600" kern="100" dirty="0" smtClean="0">
                <a:solidFill>
                  <a:prstClr val="black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台詞配合好，完整的演出來</a:t>
            </a:r>
            <a:r>
              <a:rPr lang="zh-TW" altLang="zh-TW" sz="2600" kern="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。</a:t>
            </a:r>
            <a:r>
              <a:rPr lang="zh-TW" altLang="zh-TW" sz="2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kern="100" dirty="0" smtClean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altLang="zh-TW" sz="2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075" y="5709621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10644210" y="6243933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23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省思與修正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lang="zh-TW" altLang="en-US" sz="6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42" y="1390442"/>
            <a:ext cx="10515600" cy="469230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</a:t>
            </a:r>
            <a:r>
              <a:rPr lang="zh-TW" altLang="en-US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習</a:t>
            </a: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目標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:</a:t>
            </a:r>
            <a:endParaRPr lang="zh-TW" altLang="zh-TW" sz="2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能傾聽他人的建議，對自己的表演內容進行省思與改善。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與組員討論時，能分享自己的想法，並寫出語意完整的改進意見</a:t>
            </a:r>
            <a:r>
              <a:rPr lang="zh-TW" altLang="zh-TW" sz="2600" kern="100" dirty="0">
                <a:latin typeface="Times New Roman" panose="02020603050405020304" pitchFamily="18" charset="0"/>
              </a:rPr>
              <a:t>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授課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節數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600" kern="100" dirty="0">
                <a:latin typeface="標楷體" panose="03000509000000000000" pitchFamily="65" charset="-120"/>
              </a:rPr>
              <a:t>2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節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教學準備材料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數位教學資源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:</a:t>
            </a:r>
            <a:r>
              <a:rPr lang="en-US" altLang="zh-TW" sz="2600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電視、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小組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改進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意見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表、台詞表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適用領域與議題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600" kern="100" dirty="0">
                <a:latin typeface="標楷體" panose="03000509000000000000" pitchFamily="65" charset="-120"/>
              </a:rPr>
              <a:t>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語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生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教學步驟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sz="2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在數位電視秀出小組意見表後，引導學生發現第一次演出的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問題是出在戲偶出場的方向不協調、組員對各自負責的台詞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不熟悉。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(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照片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1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              </a:t>
            </a:r>
            <a:endParaRPr lang="zh-TW" altLang="zh-TW" sz="2600" kern="100" dirty="0">
              <a:latin typeface="Times New Roman" panose="02020603050405020304" pitchFamily="18" charset="0"/>
            </a:endParaRPr>
          </a:p>
        </p:txBody>
      </p:sp>
      <p:pic>
        <p:nvPicPr>
          <p:cNvPr id="4" name="圖片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5" name="文字方塊 4">
            <a:hlinkClick r:id="rId4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18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2333A3C-E90E-4AB9-B3D4-23CD78083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52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zh-TW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省思與修正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CD83697-34A7-44EF-98BC-E9DC9A9E1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0822"/>
            <a:ext cx="10757452" cy="499120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有些組別的戲偶決定接受建議重做，請學生找時間完成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3.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老師個別指導各組演出要注意的細節。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照片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2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4.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各組將演出內容整理出個別的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4" action="ppaction://hlinkfile"/>
              </a:rPr>
              <a:t>台詞表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，試演故事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5" action="ppaction://hlinksldjump"/>
              </a:rPr>
              <a:t>照片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5" action="ppaction://hlinksldjump"/>
              </a:rPr>
              <a:t>3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6" action="ppaction://hlinkfile"/>
              </a:rPr>
              <a:t>討論台詞影片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7" action="ppaction://hlinkfile"/>
              </a:rPr>
              <a:t>試演影片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    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5.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組員熟記台詞內容，再進行小組練習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8" action="ppaction://hlinksldjump"/>
              </a:rPr>
              <a:t>照片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8" action="ppaction://hlinksldjump"/>
              </a:rPr>
              <a:t>4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9" action="ppaction://hlinkfile"/>
              </a:rPr>
              <a:t>小組練習影片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評量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方式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老師進行觀察評量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問題及因應之道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表達不順暢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二年級孩子的書面表達能力有限，老師可在巡視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組間時適時指導各組，如何寫出可以表演待修正之處。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altLang="zh-TW" sz="2600" b="1" dirty="0">
              <a:solidFill>
                <a:srgbClr val="ED7D31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600" dirty="0"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5" name="文字方塊 4">
            <a:hlinkClick r:id="rId10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2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2333A3C-E90E-4AB9-B3D4-23CD78083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26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zh-TW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省思與修正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CD83697-34A7-44EF-98BC-E9DC9A9E1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0234" y="1515235"/>
            <a:ext cx="10757452" cy="37841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秩序維護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討論時最容易忘我而不自覺提高音量，先與學生約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法三章，再委請各組組長及副組長提醒組員，老師巡視時也再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行叮嚀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3.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邊演邊說，對部分孩子有困難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可以組內協調提詞人，記憶力較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好的孩子，可以在旁邊小聲提醒。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405" y="5599221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10682540" y="6133533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47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kern="100" dirty="0" smtClean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好戲</a:t>
            </a:r>
            <a:r>
              <a:rPr lang="zh-TW" altLang="en-US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開鑼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lang="zh-TW" altLang="en-US" sz="6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42" y="1390442"/>
            <a:ext cx="10760058" cy="469230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</a:t>
            </a:r>
            <a:r>
              <a:rPr lang="zh-TW" altLang="en-US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習</a:t>
            </a: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目標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:</a:t>
            </a:r>
            <a:endParaRPr lang="zh-TW" altLang="zh-TW" sz="2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能用適切的肢體語言，表演故事內容。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能與組員合作，互相協助完成演出。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3.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能理解別組的故事內容，欣賞別組的演出。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授課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節數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600" kern="100" dirty="0">
                <a:latin typeface="標楷體" panose="03000509000000000000" pitchFamily="65" charset="-120"/>
              </a:rPr>
              <a:t>2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節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教學準備材料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數位教學資源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: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投影機、布幕、戲偶、數位電視、麥克風</a:t>
            </a: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適用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領域與議題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600" kern="100" dirty="0">
                <a:latin typeface="標楷體" panose="03000509000000000000" pitchFamily="65" charset="-120"/>
              </a:rPr>
              <a:t>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語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生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、數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、資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教學步驟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sz="2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1</a:t>
            </a:r>
            <a:r>
              <a:rPr lang="en-US" altLang="zh-TW" sz="2600" kern="100" dirty="0" smtClean="0">
                <a:latin typeface="標楷體" panose="03000509000000000000" pitchFamily="65" charset="-120"/>
              </a:rPr>
              <a:t>.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先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說明第二次的演出將進行小組自評與他組互評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  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所以要認真表演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也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要認真欣賞演出。也再次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提醒表演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時注意出場位置、大聲說台詞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觀眾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保持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安靜等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注意事項。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</p:txBody>
      </p:sp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091" y="5644043"/>
            <a:ext cx="847417" cy="725487"/>
          </a:xfrm>
          <a:prstGeom prst="rect">
            <a:avLst/>
          </a:prstGeom>
        </p:spPr>
      </p:pic>
      <p:sp>
        <p:nvSpPr>
          <p:cNvPr id="5" name="文字方塊 4">
            <a:hlinkClick r:id="rId3" action="ppaction://hlinksldjump"/>
          </p:cNvPr>
          <p:cNvSpPr txBox="1"/>
          <p:nvPr/>
        </p:nvSpPr>
        <p:spPr>
          <a:xfrm>
            <a:off x="10791226" y="6178355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9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2333A3C-E90E-4AB9-B3D4-23CD78083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52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kern="100" dirty="0" smtClean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好戲</a:t>
            </a:r>
            <a:r>
              <a:rPr lang="zh-TW" altLang="en-US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開鑼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CD83697-34A7-44EF-98BC-E9DC9A9E1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0822"/>
            <a:ext cx="10757452" cy="499120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2</a:t>
            </a:r>
            <a:r>
              <a:rPr lang="en-US" altLang="zh-TW" sz="2600" kern="100" dirty="0">
                <a:latin typeface="標楷體" panose="03000509000000000000" pitchFamily="65" charset="-120"/>
              </a:rPr>
              <a:t>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各組上場走位，在布幕前試演，檢視投影效果</a:t>
            </a:r>
            <a:r>
              <a:rPr lang="zh-TW" altLang="zh-TW" sz="2600" kern="100" dirty="0">
                <a:latin typeface="Times New Roman" panose="02020603050405020304" pitchFamily="18" charset="0"/>
              </a:rPr>
              <a:t>。</a:t>
            </a:r>
            <a:r>
              <a:rPr lang="en-US" altLang="zh-TW" sz="2600" kern="100" dirty="0">
                <a:latin typeface="標楷體" panose="03000509000000000000" pitchFamily="65" charset="-120"/>
              </a:rPr>
              <a:t>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照片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1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600" kern="100" dirty="0">
                <a:latin typeface="新細明體" panose="02020500000000000000" pitchFamily="18" charset="-120"/>
              </a:rPr>
              <a:t> 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3.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各組輪流登場演出。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4" action="ppaction://hlinksldjump"/>
              </a:rPr>
              <a:t>照片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4" action="ppaction://hlinksldjump"/>
              </a:rPr>
              <a:t>1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4.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播放表演影片，各組就自己組與他組表演，進行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給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分討論。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5" action="ppaction://hlinkfile"/>
              </a:rPr>
              <a:t>表演影片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6" action="ppaction://hlinksldjump"/>
              </a:rPr>
              <a:t>照片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6" action="ppaction://hlinksldjump"/>
              </a:rPr>
              <a:t>2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                  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5.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各組討論後填寫自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評互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評表，組長代表將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結果填入電視呈現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的表格中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7" action="ppaction://hlinksldjump"/>
              </a:rPr>
              <a:t>照片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7" action="ppaction://hlinksldjump"/>
              </a:rPr>
              <a:t>2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8" action="ppaction://hlinkfile"/>
              </a:rPr>
              <a:t>討論給分影片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    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6.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宣布優勝的組別，彙整優勝原因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9" action="ppaction://hlinksldjump"/>
              </a:rPr>
              <a:t>照片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9" action="ppaction://hlinksldjump"/>
              </a:rPr>
              <a:t>3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600" kern="1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9" action="ppaction://hlinksldjump"/>
              </a:rPr>
              <a:t>照片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9" action="ppaction://hlinksldjump"/>
              </a:rPr>
              <a:t>3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7.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發下活動回饋表，各組一起討論填寫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10" action="ppaction://hlinksldjump"/>
              </a:rPr>
              <a:t>照片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10" action="ppaction://hlinksldjump"/>
              </a:rPr>
              <a:t>3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)(</a:t>
            </a: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11" action="ppaction://hlinkfile"/>
              </a:rPr>
              <a:t>討論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11" action="ppaction://hlinkfile"/>
              </a:rPr>
              <a:t>活動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11" action="ppaction://hlinkfile"/>
              </a:rPr>
              <a:t>回饋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11" action="ppaction://hlinkfile"/>
              </a:rPr>
              <a:t>表</a:t>
            </a: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11" action="ppaction://hlinkfile"/>
              </a:rPr>
              <a:t>影片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600" kern="1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8.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彙整三組的活動回饋表，顯示在數位電視上，一起看各組給自己</a:t>
            </a:r>
            <a:r>
              <a:rPr lang="zh-TW" altLang="en-US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組</a:t>
            </a:r>
            <a:endParaRPr lang="en-US" altLang="zh-TW" sz="26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的肯定回饋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zh-TW" sz="2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12" action="ppaction://hlinksldjump"/>
              </a:rPr>
              <a:t>照片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12" action="ppaction://hlinksldjump"/>
              </a:rPr>
              <a:t>4</a:t>
            </a:r>
            <a:r>
              <a:rPr lang="en-US" altLang="zh-TW" sz="2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zh-TW" altLang="en-US" sz="2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13" action="ppaction://hlinkfile"/>
              </a:rPr>
              <a:t>給各組肯定回饋影片</a:t>
            </a:r>
            <a:r>
              <a:rPr lang="en-US" altLang="zh-TW" sz="26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zh-TW" altLang="zh-TW" sz="2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altLang="zh-TW" sz="2600" b="1" dirty="0">
              <a:solidFill>
                <a:srgbClr val="ED7D31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600" dirty="0"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30091" y="5626048"/>
            <a:ext cx="847417" cy="725487"/>
          </a:xfrm>
          <a:prstGeom prst="rect">
            <a:avLst/>
          </a:prstGeom>
        </p:spPr>
      </p:pic>
      <p:sp>
        <p:nvSpPr>
          <p:cNvPr id="5" name="文字方塊 4">
            <a:hlinkClick r:id="rId14" action="ppaction://hlinksldjump"/>
          </p:cNvPr>
          <p:cNvSpPr txBox="1"/>
          <p:nvPr/>
        </p:nvSpPr>
        <p:spPr>
          <a:xfrm>
            <a:off x="10791226" y="616036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7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2333A3C-E90E-4AB9-B3D4-23CD78083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26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kern="100" dirty="0" smtClean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好戲</a:t>
            </a:r>
            <a:r>
              <a:rPr lang="zh-TW" altLang="en-US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開鑼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CD83697-34A7-44EF-98BC-E9DC9A9E1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0234" y="1515235"/>
            <a:ext cx="10757452" cy="37841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TW" sz="2600" kern="100" dirty="0" smtClean="0">
                <a:solidFill>
                  <a:prstClr val="black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9.</a:t>
            </a:r>
            <a:r>
              <a:rPr lang="zh-TW" altLang="zh-TW" sz="2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頒發榮譽券給各組表現優秀組員</a:t>
            </a:r>
            <a:r>
              <a:rPr lang="zh-TW" altLang="zh-TW" sz="26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。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3" action="ppaction://hlinksldjump"/>
              </a:rPr>
              <a:t>照片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 action="ppaction://hlinksldjump"/>
              </a:rPr>
              <a:t>4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zh-TW" sz="2600" b="1" kern="100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評量</a:t>
            </a:r>
            <a:r>
              <a:rPr lang="zh-TW" altLang="zh-TW" sz="2600" b="1" kern="1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方式</a:t>
            </a:r>
            <a:r>
              <a:rPr lang="en-US" altLang="zh-TW" sz="2600" b="1" kern="100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老師進行觀察評量</a:t>
            </a:r>
            <a:r>
              <a:rPr lang="zh-TW" altLang="zh-TW" sz="2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、自評互評表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、活動回饋表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zh-TW" sz="2600" b="1" kern="1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問題及因應之道</a:t>
            </a:r>
            <a:r>
              <a:rPr lang="en-US" altLang="zh-TW" sz="2600" b="1" kern="1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教師人手不足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因為在試演時，發現如果沒有麥克風，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學生講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的台詞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是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聽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不清楚的</a:t>
            </a:r>
            <a:r>
              <a:rPr lang="zh-TW" altLang="zh-TW" sz="2600" kern="100" dirty="0">
                <a:latin typeface="Times New Roman" panose="02020603050405020304" pitchFamily="18" charset="0"/>
              </a:rPr>
              <a:t>。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所以臨時又借了麥克風，並請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了兩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位正好空堂的老師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來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協助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換場及攝影</a:t>
            </a:r>
            <a:r>
              <a:rPr lang="zh-TW" altLang="zh-TW" sz="2600" kern="100" dirty="0">
                <a:latin typeface="Times New Roman" panose="02020603050405020304" pitchFamily="18" charset="0"/>
              </a:rPr>
              <a:t>。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建議正式演出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要先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找好協助的人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家長也可以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600" kern="100" dirty="0">
                <a:latin typeface="Times New Roman" panose="02020603050405020304" pitchFamily="18" charset="0"/>
              </a:rPr>
              <a:t>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孩子得失心重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因為是小組合作的活動，當成績不如預期時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，得失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心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重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孩子，有可能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會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指責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其他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組員。建議調換活動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順序，先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填寫回饋表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後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對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各組進行肯定回饋，並表揚各組表現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優秀組員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，這樣孩子比較不會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因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為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沒有好名次而失落。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303" y="5816909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4" action="ppaction://hlinksldjump"/>
          </p:cNvPr>
          <p:cNvSpPr txBox="1"/>
          <p:nvPr/>
        </p:nvSpPr>
        <p:spPr>
          <a:xfrm>
            <a:off x="10875438" y="6351221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2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099"/>
            <a:ext cx="10515600" cy="5755456"/>
          </a:xfrm>
        </p:spPr>
      </p:pic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944" y="242074"/>
            <a:ext cx="963251" cy="999831"/>
          </a:xfrm>
          <a:prstGeom prst="rect">
            <a:avLst/>
          </a:prstGeom>
        </p:spPr>
      </p:pic>
      <p:sp>
        <p:nvSpPr>
          <p:cNvPr id="7" name="文字方塊 6">
            <a:hlinkClick r:id="rId3" action="ppaction://hlinksldjump"/>
          </p:cNvPr>
          <p:cNvSpPr txBox="1"/>
          <p:nvPr/>
        </p:nvSpPr>
        <p:spPr>
          <a:xfrm>
            <a:off x="9764110" y="1118854"/>
            <a:ext cx="22409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童話大風吹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9" name="文字方塊 8">
            <a:hlinkClick r:id="rId5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2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937" y="240206"/>
            <a:ext cx="963251" cy="999831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2" y="740121"/>
            <a:ext cx="9831855" cy="5390479"/>
          </a:xfrm>
          <a:prstGeom prst="rect">
            <a:avLst/>
          </a:prstGeom>
          <a:ln w="9525">
            <a:solidFill>
              <a:sysClr val="windowText" lastClr="000000"/>
            </a:solidFill>
          </a:ln>
        </p:spPr>
      </p:pic>
      <p:sp>
        <p:nvSpPr>
          <p:cNvPr id="4" name="文字方塊 3">
            <a:hlinkClick r:id="rId5" action="ppaction://hlinksldjump"/>
          </p:cNvPr>
          <p:cNvSpPr txBox="1"/>
          <p:nvPr/>
        </p:nvSpPr>
        <p:spPr>
          <a:xfrm>
            <a:off x="9764110" y="1118854"/>
            <a:ext cx="22409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童話大風吹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87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838200" y="1047136"/>
            <a:ext cx="10515600" cy="5294670"/>
            <a:chOff x="-9525" y="-91657"/>
            <a:chExt cx="2971800" cy="162877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25" y="-91657"/>
              <a:ext cx="1504950" cy="1628775"/>
            </a:xfrm>
            <a:prstGeom prst="rect">
              <a:avLst/>
            </a:prstGeom>
            <a:ln w="9525">
              <a:solidFill>
                <a:sysClr val="windowText" lastClr="000000"/>
              </a:solidFill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-91657"/>
              <a:ext cx="1440815" cy="1602740"/>
            </a:xfrm>
            <a:prstGeom prst="rect">
              <a:avLst/>
            </a:prstGeom>
            <a:ln w="9525">
              <a:solidFill>
                <a:sysClr val="windowText" lastClr="000000"/>
              </a:solidFill>
            </a:ln>
          </p:spPr>
        </p:pic>
      </p:grpSp>
      <p:pic>
        <p:nvPicPr>
          <p:cNvPr id="2" name="圖片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474" y="228746"/>
            <a:ext cx="963251" cy="999831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9764110" y="1118854"/>
            <a:ext cx="22409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童話大風吹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10" name="文字方塊 9">
            <a:hlinkClick r:id="rId7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4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童話大風吹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6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lang="en-US" altLang="zh-TW" sz="6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lang="zh-TW" altLang="en-US" sz="6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236"/>
            <a:ext cx="10515600" cy="4624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學習目標</a:t>
            </a:r>
            <a:r>
              <a:rPr lang="en-US" altLang="zh-TW" sz="2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1.</a:t>
            </a:r>
            <a:r>
              <a:rPr lang="zh-TW" altLang="en-US" sz="2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組員間能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傾聽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彼此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的想法，合作討論出想表演的童話故事。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各組能用語意完整的句子寫出故事內容。</a:t>
            </a:r>
            <a:endParaRPr lang="en-US" altLang="zh-TW" sz="2600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授課節數</a:t>
            </a:r>
            <a:r>
              <a:rPr lang="en-US" altLang="zh-TW" sz="2600" b="1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b="1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教學準備材料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數位教學資源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電視、電腦、童話故事的影片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、故事內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        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容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書寫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單、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角色分配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表</a:t>
            </a:r>
            <a:r>
              <a:rPr lang="zh-TW" altLang="en-US" sz="2600" kern="1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600" kern="1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適用領域</a:t>
            </a:r>
            <a:r>
              <a:rPr lang="zh-TW" altLang="en-US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</a:t>
            </a: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議題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: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語、生、資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sz="2600" b="1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教學步驟</a:t>
            </a:r>
            <a:r>
              <a:rPr lang="en-US" altLang="zh-TW" sz="2600" b="1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老師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先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播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放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幾個童話故事的片段，請學生猜猜這是什麼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童話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。然後，請同學分享還看過哪些童話故事。</a:t>
            </a:r>
            <a:r>
              <a:rPr lang="en-US" altLang="zh-TW" sz="2600" kern="100" dirty="0">
                <a:latin typeface="標楷體" panose="03000509000000000000" pitchFamily="65" charset="-120"/>
              </a:rPr>
              <a:t>(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照片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1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               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altLang="zh-TW" sz="2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34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3611" y="228747"/>
            <a:ext cx="963251" cy="999831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5" y="728661"/>
            <a:ext cx="9986486" cy="53919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文字方塊 3">
            <a:hlinkClick r:id="rId5" action="ppaction://hlinksldjump"/>
          </p:cNvPr>
          <p:cNvSpPr txBox="1"/>
          <p:nvPr/>
        </p:nvSpPr>
        <p:spPr>
          <a:xfrm>
            <a:off x="9764110" y="1118854"/>
            <a:ext cx="22409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童話大風吹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3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47" y="574987"/>
            <a:ext cx="6926705" cy="5904914"/>
          </a:xfrm>
        </p:spPr>
      </p:pic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157" y="365125"/>
            <a:ext cx="963251" cy="999831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9764110" y="1118854"/>
            <a:ext cx="22409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童話大風吹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58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1" y="848490"/>
            <a:ext cx="10127696" cy="539007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648" y="128734"/>
            <a:ext cx="963251" cy="999831"/>
          </a:xfrm>
          <a:prstGeom prst="rect">
            <a:avLst/>
          </a:prstGeom>
        </p:spPr>
      </p:pic>
      <p:sp>
        <p:nvSpPr>
          <p:cNvPr id="4" name="文字方塊 3">
            <a:hlinkClick r:id="rId3" action="ppaction://hlinksldjump"/>
          </p:cNvPr>
          <p:cNvSpPr txBox="1"/>
          <p:nvPr/>
        </p:nvSpPr>
        <p:spPr>
          <a:xfrm>
            <a:off x="10059892" y="897732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戲偶製作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174" y="185884"/>
            <a:ext cx="963251" cy="999831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2" y="896691"/>
            <a:ext cx="10166512" cy="523863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文字方塊 3">
            <a:hlinkClick r:id="rId2" action="ppaction://hlinksldjump"/>
          </p:cNvPr>
          <p:cNvSpPr txBox="1"/>
          <p:nvPr/>
        </p:nvSpPr>
        <p:spPr>
          <a:xfrm>
            <a:off x="10130211" y="954882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戲偶製作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00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5961933"/>
          </a:xfrm>
          <a:prstGeom prst="rect">
            <a:avLst/>
          </a:prstGeom>
        </p:spPr>
      </p:pic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174" y="190942"/>
            <a:ext cx="963251" cy="999831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10130211" y="954882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戲偶製作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6516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5976681"/>
          </a:xfrm>
          <a:prstGeom prst="rect">
            <a:avLst/>
          </a:prstGeom>
        </p:spPr>
      </p:pic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2284" y="190942"/>
            <a:ext cx="963251" cy="999831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10130211" y="954882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戲偶製作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120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999" y="243034"/>
            <a:ext cx="963251" cy="999831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5" y="742949"/>
            <a:ext cx="9955162" cy="553064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文字方塊 3">
            <a:hlinkClick r:id="rId5" action="ppaction://hlinksldjump"/>
          </p:cNvPr>
          <p:cNvSpPr txBox="1"/>
          <p:nvPr/>
        </p:nvSpPr>
        <p:spPr>
          <a:xfrm>
            <a:off x="10130211" y="1012032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戲偶製作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7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42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819" y="164892"/>
            <a:ext cx="963251" cy="999831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7" y="770592"/>
            <a:ext cx="9868862" cy="534998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文字方塊 3">
            <a:hlinkClick r:id="rId2" action="ppaction://hlinksldjump"/>
          </p:cNvPr>
          <p:cNvSpPr txBox="1"/>
          <p:nvPr/>
        </p:nvSpPr>
        <p:spPr>
          <a:xfrm>
            <a:off x="10130211" y="954882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初試啼聲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26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337" y="299803"/>
            <a:ext cx="963251" cy="999831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678427"/>
            <a:ext cx="10105133" cy="5309418"/>
          </a:xfrm>
          <a:prstGeom prst="rect">
            <a:avLst/>
          </a:prstGeom>
        </p:spPr>
      </p:pic>
      <p:sp>
        <p:nvSpPr>
          <p:cNvPr id="4" name="文字方塊 3">
            <a:hlinkClick r:id="rId5" action="ppaction://hlinksldjump"/>
          </p:cNvPr>
          <p:cNvSpPr txBox="1"/>
          <p:nvPr/>
        </p:nvSpPr>
        <p:spPr>
          <a:xfrm>
            <a:off x="10235315" y="1068801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初試啼聲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7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3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474" y="185884"/>
            <a:ext cx="963251" cy="999831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849362"/>
            <a:ext cx="9999407" cy="5403954"/>
          </a:xfrm>
          <a:prstGeom prst="rect">
            <a:avLst/>
          </a:prstGeom>
        </p:spPr>
      </p:pic>
      <p:sp>
        <p:nvSpPr>
          <p:cNvPr id="5" name="文字方塊 4">
            <a:hlinkClick r:id="rId2" action="ppaction://hlinksldjump"/>
          </p:cNvPr>
          <p:cNvSpPr txBox="1"/>
          <p:nvPr/>
        </p:nvSpPr>
        <p:spPr>
          <a:xfrm>
            <a:off x="10130211" y="954882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初試啼聲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3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童話大風吹</a:t>
            </a:r>
            <a:r>
              <a:rPr lang="en-US" altLang="zh-TW" sz="66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6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445"/>
            <a:ext cx="10810460" cy="496343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分組討論對哪個故事最有興趣，故事內容大概在講些什麼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? 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3.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討論故事裡有哪些人物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提醒學生注意組員人數，除了演出角色，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是否還有布景的部分可以呈現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房子、樹木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)                                           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4.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發下故事內容書寫單及角色分配表，舉例說明故事內容的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書寫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0" indent="0" algn="just">
              <a:buNone/>
            </a:pPr>
            <a:r>
              <a:rPr lang="zh-TW" altLang="en-US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方式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各組書寫完交給老師。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照片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2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4" action="ppaction://hlinksldjump"/>
              </a:rPr>
              <a:t>照片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4" action="ppaction://hlinksldjump"/>
              </a:rPr>
              <a:t>3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(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5" action="ppaction://hlinkfile"/>
              </a:rPr>
              <a:t>小組討論影片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                                  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5.</a:t>
            </a:r>
            <a:r>
              <a:rPr lang="zh-TW" altLang="zh-TW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各組成員上台介紹演出的故事角色及內容大意。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altLang="zh-TW" sz="2600" kern="100" dirty="0">
                <a:solidFill>
                  <a:srgbClr val="000000"/>
                </a:solidFill>
                <a:latin typeface="標楷體" panose="03000509000000000000" pitchFamily="65" charset="-120"/>
              </a:rPr>
              <a:t>  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6" action="ppaction://hlinksldjump"/>
              </a:rPr>
              <a:t>照片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6" action="ppaction://hlinksldjump"/>
              </a:rPr>
              <a:t>4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(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7" action="ppaction://hlinkfile"/>
              </a:rPr>
              <a:t>角色介紹影片</a:t>
            </a:r>
            <a:r>
              <a:rPr lang="en-US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600" kern="1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    </a:t>
            </a:r>
            <a:endParaRPr lang="zh-TW" altLang="zh-TW" sz="2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r>
              <a:rPr lang="zh-TW" altLang="en-US" sz="2600" b="1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sz="2600" b="1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老師進行觀察評量、口頭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、故事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內容</a:t>
            </a:r>
            <a:r>
              <a:rPr lang="zh-TW"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書寫</a:t>
            </a:r>
            <a:r>
              <a:rPr lang="zh-TW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單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95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4" y="897763"/>
            <a:ext cx="9958357" cy="5149076"/>
          </a:xfrm>
          <a:prstGeom prst="rect">
            <a:avLst/>
          </a:prstGeom>
        </p:spPr>
      </p:pic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24" y="397847"/>
            <a:ext cx="963251" cy="999831"/>
          </a:xfrm>
          <a:prstGeom prst="rect">
            <a:avLst/>
          </a:prstGeom>
        </p:spPr>
      </p:pic>
      <p:sp>
        <p:nvSpPr>
          <p:cNvPr id="5" name="文字方塊 4">
            <a:hlinkClick r:id="rId3" action="ppaction://hlinksldjump"/>
          </p:cNvPr>
          <p:cNvSpPr txBox="1"/>
          <p:nvPr/>
        </p:nvSpPr>
        <p:spPr>
          <a:xfrm>
            <a:off x="10151454" y="1166845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初試啼聲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81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0" y="814830"/>
            <a:ext cx="10175719" cy="5735872"/>
          </a:xfrm>
        </p:spPr>
      </p:pic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204" y="365125"/>
            <a:ext cx="963251" cy="999831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10193163" y="1161057"/>
            <a:ext cx="2061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初試啼聲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71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373" y="295968"/>
            <a:ext cx="963251" cy="999831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46" y="589936"/>
            <a:ext cx="9771927" cy="5220930"/>
          </a:xfrm>
          <a:prstGeom prst="rect">
            <a:avLst/>
          </a:prstGeom>
        </p:spPr>
      </p:pic>
      <p:sp>
        <p:nvSpPr>
          <p:cNvPr id="4" name="文字方塊 3">
            <a:hlinkClick r:id="rId2" action="ppaction://hlinksldjump"/>
          </p:cNvPr>
          <p:cNvSpPr txBox="1"/>
          <p:nvPr/>
        </p:nvSpPr>
        <p:spPr>
          <a:xfrm>
            <a:off x="9760256" y="1064966"/>
            <a:ext cx="22702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省思與修正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2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651" y="403655"/>
            <a:ext cx="963251" cy="999831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5" y="678426"/>
            <a:ext cx="9859456" cy="541265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文字方塊 3">
            <a:hlinkClick r:id="rId2" action="ppaction://hlinksldjump"/>
          </p:cNvPr>
          <p:cNvSpPr txBox="1"/>
          <p:nvPr/>
        </p:nvSpPr>
        <p:spPr>
          <a:xfrm>
            <a:off x="9760256" y="1172653"/>
            <a:ext cx="22702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省思與修正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97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8" y="896789"/>
            <a:ext cx="10369703" cy="5386024"/>
          </a:xfrm>
          <a:prstGeom prst="rect">
            <a:avLst/>
          </a:prstGeom>
        </p:spPr>
      </p:pic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254" y="396873"/>
            <a:ext cx="963251" cy="999831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9760256" y="1172653"/>
            <a:ext cx="22702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省思與修正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8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2" y="758442"/>
            <a:ext cx="9905195" cy="5480125"/>
          </a:xfrm>
          <a:prstGeom prst="rect">
            <a:avLst/>
          </a:prstGeom>
        </p:spPr>
      </p:pic>
      <p:pic>
        <p:nvPicPr>
          <p:cNvPr id="6" name="圖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611" y="525461"/>
            <a:ext cx="963251" cy="999831"/>
          </a:xfrm>
          <a:prstGeom prst="rect">
            <a:avLst/>
          </a:prstGeom>
        </p:spPr>
      </p:pic>
      <p:sp>
        <p:nvSpPr>
          <p:cNvPr id="5" name="文字方塊 4">
            <a:hlinkClick r:id="rId3" action="ppaction://hlinksldjump"/>
          </p:cNvPr>
          <p:cNvSpPr txBox="1"/>
          <p:nvPr/>
        </p:nvSpPr>
        <p:spPr>
          <a:xfrm>
            <a:off x="9852430" y="1296608"/>
            <a:ext cx="22702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省思與修正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0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624" y="400050"/>
            <a:ext cx="963251" cy="999831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b="9070"/>
          <a:stretch/>
        </p:blipFill>
        <p:spPr bwMode="auto">
          <a:xfrm>
            <a:off x="1288643" y="634181"/>
            <a:ext cx="9320981" cy="564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>
            <a:hlinkClick r:id="rId2" action="ppaction://hlinksldjump"/>
          </p:cNvPr>
          <p:cNvSpPr txBox="1"/>
          <p:nvPr/>
        </p:nvSpPr>
        <p:spPr>
          <a:xfrm>
            <a:off x="9949442" y="1169048"/>
            <a:ext cx="2011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好戲開鑼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50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2" y="557212"/>
            <a:ext cx="9901040" cy="5455681"/>
          </a:xfrm>
          <a:prstGeom prst="rect">
            <a:avLst/>
          </a:prstGeom>
        </p:spPr>
      </p:pic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762" y="557212"/>
            <a:ext cx="963251" cy="999831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10042722" y="1326210"/>
            <a:ext cx="2011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好戲開鑼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5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786" y="385763"/>
            <a:ext cx="963251" cy="999831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r="9902"/>
          <a:stretch/>
        </p:blipFill>
        <p:spPr bwMode="auto">
          <a:xfrm>
            <a:off x="1323344" y="781666"/>
            <a:ext cx="9575714" cy="5309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>
            <a:hlinkClick r:id="rId2" action="ppaction://hlinksldjump"/>
          </p:cNvPr>
          <p:cNvSpPr txBox="1"/>
          <p:nvPr/>
        </p:nvSpPr>
        <p:spPr>
          <a:xfrm>
            <a:off x="9970463" y="1154761"/>
            <a:ext cx="2011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好戲開鑼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5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5040" y="-1659194"/>
            <a:ext cx="5825613" cy="10294376"/>
          </a:xfrm>
          <a:prstGeom prst="rect">
            <a:avLst/>
          </a:prstGeom>
        </p:spPr>
      </p:pic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349" y="342900"/>
            <a:ext cx="963251" cy="999831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9949442" y="1169048"/>
            <a:ext cx="2011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好戲開鑼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4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rgbClr val="4472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童話大風吹</a:t>
            </a:r>
            <a:r>
              <a:rPr lang="en-US" altLang="zh-TW" sz="6600" dirty="0" smtClean="0">
                <a:solidFill>
                  <a:srgbClr val="4472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4472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6600" dirty="0" smtClean="0">
                <a:solidFill>
                  <a:srgbClr val="4472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445"/>
            <a:ext cx="10810460" cy="496343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600" b="1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en-US" sz="2600" b="1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及因應之道</a:t>
            </a:r>
            <a:r>
              <a:rPr lang="en-US" altLang="zh-TW" sz="2600" b="1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秩序失控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事先提醒，回答問題之前先舉手，並用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號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音量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回答。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小組討論只用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號音量，老師會巡視各組，進行秩序競賽獎懲。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有組員無所事事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各組進行討論時，老師在組間巡視，並隨機對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組員提問小組討論故事內容及進度。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3.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內部歧見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事先提醒，如果大家想法不一致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要傾聽組員彼此想法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組長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適時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居中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協調。二年級的組織能力還不是很強，書寫故事內容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有時會卡住，老師巡視各組時也需稍加協助。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</p:txBody>
      </p:sp>
      <p:pic>
        <p:nvPicPr>
          <p:cNvPr id="5" name="圖片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4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1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8" y="729527"/>
            <a:ext cx="9873531" cy="5446421"/>
          </a:xfrm>
          <a:prstGeom prst="rect">
            <a:avLst/>
          </a:prstGeom>
        </p:spPr>
      </p:pic>
      <p:pic>
        <p:nvPicPr>
          <p:cNvPr id="2" name="內容版面配置區 1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98137" y="349024"/>
            <a:ext cx="963251" cy="999831"/>
          </a:xfrm>
          <a:prstGeom prst="rect">
            <a:avLst/>
          </a:prstGeom>
        </p:spPr>
      </p:pic>
      <p:sp>
        <p:nvSpPr>
          <p:cNvPr id="4" name="文字方塊 3">
            <a:hlinkClick r:id="rId3" action="ppaction://hlinksldjump"/>
          </p:cNvPr>
          <p:cNvSpPr txBox="1"/>
          <p:nvPr/>
        </p:nvSpPr>
        <p:spPr>
          <a:xfrm>
            <a:off x="9949442" y="1169048"/>
            <a:ext cx="2011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好戲開鑼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5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266700"/>
            <a:ext cx="9744075" cy="6324600"/>
          </a:xfrm>
          <a:prstGeom prst="rect">
            <a:avLst/>
          </a:prstGeom>
        </p:spPr>
      </p:pic>
      <p:pic>
        <p:nvPicPr>
          <p:cNvPr id="2" name="內容版面配置區 1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98137" y="349024"/>
            <a:ext cx="963251" cy="999831"/>
          </a:xfrm>
          <a:prstGeom prst="rect">
            <a:avLst/>
          </a:prstGeom>
        </p:spPr>
      </p:pic>
      <p:sp>
        <p:nvSpPr>
          <p:cNvPr id="4" name="文字方塊 3">
            <a:hlinkClick r:id="rId3" action="ppaction://hlinksldjump"/>
          </p:cNvPr>
          <p:cNvSpPr txBox="1"/>
          <p:nvPr/>
        </p:nvSpPr>
        <p:spPr>
          <a:xfrm>
            <a:off x="9949442" y="1169048"/>
            <a:ext cx="2011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好戲開鑼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09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9" y="764500"/>
            <a:ext cx="10309814" cy="5651292"/>
          </a:xfrm>
          <a:prstGeom prst="rect">
            <a:avLst/>
          </a:prstGeom>
        </p:spPr>
      </p:pic>
      <p:pic>
        <p:nvPicPr>
          <p:cNvPr id="2" name="內容版面配置區 1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11678" y="457200"/>
            <a:ext cx="963251" cy="999831"/>
          </a:xfrm>
          <a:prstGeom prst="rect">
            <a:avLst/>
          </a:prstGeom>
        </p:spPr>
      </p:pic>
      <p:pic>
        <p:nvPicPr>
          <p:cNvPr id="4" name="圖片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5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5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5" y="646872"/>
            <a:ext cx="10279948" cy="5334203"/>
          </a:xfrm>
          <a:prstGeom prst="rect">
            <a:avLst/>
          </a:prstGeom>
        </p:spPr>
      </p:pic>
      <p:pic>
        <p:nvPicPr>
          <p:cNvPr id="2" name="內容版面配置區 1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054577" y="146957"/>
            <a:ext cx="963251" cy="999831"/>
          </a:xfrm>
          <a:prstGeom prst="rect">
            <a:avLst/>
          </a:prstGeom>
        </p:spPr>
      </p:pic>
      <p:sp>
        <p:nvSpPr>
          <p:cNvPr id="5" name="文字方塊 4">
            <a:hlinkClick r:id="rId3" action="ppaction://hlinksldjump"/>
          </p:cNvPr>
          <p:cNvSpPr txBox="1"/>
          <p:nvPr/>
        </p:nvSpPr>
        <p:spPr>
          <a:xfrm>
            <a:off x="10048912" y="915955"/>
            <a:ext cx="2011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好戲開鑼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7" name="文字方塊 6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20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614215"/>
            <a:ext cx="10388183" cy="5561733"/>
          </a:xfrm>
          <a:prstGeom prst="rect">
            <a:avLst/>
          </a:prstGeom>
        </p:spPr>
      </p:pic>
      <p:pic>
        <p:nvPicPr>
          <p:cNvPr id="2" name="內容版面配置區 1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51163" y="114300"/>
            <a:ext cx="963251" cy="999831"/>
          </a:xfrm>
          <a:prstGeom prst="rect">
            <a:avLst/>
          </a:prstGeom>
        </p:spPr>
      </p:pic>
      <p:sp>
        <p:nvSpPr>
          <p:cNvPr id="4" name="文字方塊 3">
            <a:hlinkClick r:id="rId5" action="ppaction://hlinksldjump"/>
          </p:cNvPr>
          <p:cNvSpPr txBox="1"/>
          <p:nvPr/>
        </p:nvSpPr>
        <p:spPr>
          <a:xfrm>
            <a:off x="10033524" y="883298"/>
            <a:ext cx="2011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好戲開鑼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7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5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600" dirty="0" smtClean="0">
                <a:solidFill>
                  <a:srgbClr val="0070C0"/>
                </a:solidFill>
                <a:ea typeface="標楷體" panose="03000509000000000000" pitchFamily="65" charset="-120"/>
                <a:cs typeface="+mn-cs"/>
              </a:rPr>
              <a:t>戲</a:t>
            </a:r>
            <a:r>
              <a:rPr lang="zh-TW" altLang="zh-TW" sz="6600" dirty="0">
                <a:solidFill>
                  <a:srgbClr val="0070C0"/>
                </a:solidFill>
                <a:ea typeface="標楷體" panose="03000509000000000000" pitchFamily="65" charset="-120"/>
                <a:cs typeface="+mn-cs"/>
              </a:rPr>
              <a:t>偶</a:t>
            </a:r>
            <a:r>
              <a:rPr lang="zh-TW" altLang="zh-TW" sz="6600" dirty="0" smtClean="0">
                <a:solidFill>
                  <a:srgbClr val="0070C0"/>
                </a:solidFill>
                <a:ea typeface="標楷體" panose="03000509000000000000" pitchFamily="65" charset="-120"/>
                <a:cs typeface="+mn-cs"/>
              </a:rPr>
              <a:t>製作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6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896"/>
            <a:ext cx="10813026" cy="5378104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學習目標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:</a:t>
            </a:r>
            <a:endParaRPr lang="zh-TW" altLang="zh-TW" sz="2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latin typeface="標楷體" panose="03000509000000000000" pitchFamily="65" charset="-120"/>
              </a:rPr>
              <a:t>1.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各組組員能利用美勞教材包，創作自己所分配到的角色戲偶。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latin typeface="標楷體" panose="03000509000000000000" pitchFamily="65" charset="-120"/>
              </a:rPr>
              <a:t>2.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各組能流暢計算戲偶製作評比的得分。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授課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節數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600" kern="100" dirty="0">
                <a:latin typeface="標楷體" panose="03000509000000000000" pitchFamily="65" charset="-120"/>
              </a:rPr>
              <a:t>2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節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教學準備材料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數位教學資源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):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電視、電腦、戲偶製作的影片、卡紙、兩腳釘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endParaRPr lang="en-US" altLang="zh-TW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       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吸管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及竹筷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適用領域與議題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生、</a:t>
            </a:r>
            <a:r>
              <a:rPr lang="zh-TW" altLang="en-US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</a:t>
            </a:r>
            <a:r>
              <a:rPr lang="zh-TW" altLang="zh-TW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資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教學步驟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latin typeface="標楷體" panose="03000509000000000000" pitchFamily="65" charset="-120"/>
              </a:rPr>
              <a:t>1.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播放戲偶製作影片，提醒戲偶製作要點。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照片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1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                  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latin typeface="標楷體" panose="03000509000000000000" pitchFamily="65" charset="-120"/>
              </a:rPr>
              <a:t>2.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進行戲偶構圖，構圖完成先給老師看過再著色。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 smtClean="0">
                <a:latin typeface="標楷體" panose="03000509000000000000" pitchFamily="65" charset="-120"/>
              </a:rPr>
              <a:t>3</a:t>
            </a:r>
            <a:r>
              <a:rPr lang="en-US" altLang="zh-TW" kern="100" dirty="0">
                <a:latin typeface="標楷體" panose="03000509000000000000" pitchFamily="65" charset="-120"/>
              </a:rPr>
              <a:t>.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著色完成，老師協助打洞、穿入兩腳釘後在戲偶背面黏上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吸管及竹筷。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  <a:hlinkClick r:id="rId4" action="ppaction://hlinkfile"/>
              </a:rPr>
              <a:t>戲偶製作影片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 (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  <a:hlinkClick r:id="rId5" action="ppaction://hlinksldjump"/>
              </a:rPr>
              <a:t>照片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  <a:hlinkClick r:id="rId5" action="ppaction://hlinksldjump"/>
              </a:rPr>
              <a:t>2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圖片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5" name="文字方塊 4">
            <a:hlinkClick r:id="rId6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1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6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戲偶製作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83529" cy="543645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4</a:t>
            </a:r>
            <a:r>
              <a:rPr lang="en-US" altLang="zh-TW" sz="2600" kern="100" dirty="0" smtClean="0">
                <a:latin typeface="標楷體" panose="03000509000000000000" pitchFamily="65" charset="-120"/>
              </a:rPr>
              <a:t>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發下戲偶製作自評單與互評單，說明進行評比時如何給分</a:t>
            </a:r>
            <a:r>
              <a:rPr lang="zh-TW" altLang="zh-TW" sz="2600" kern="100" dirty="0" smtClean="0">
                <a:latin typeface="Times New Roman" panose="02020603050405020304" pitchFamily="18" charset="0"/>
              </a:rPr>
              <a:t>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各組先進行自評後，依序展示故事角色戲偶，進行分組互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評。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 action="ppaction://hlinkfile"/>
              </a:rPr>
              <a:t>互評影片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4" action="ppaction://hlinksldjump"/>
              </a:rPr>
              <a:t>照片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4" action="ppaction://hlinksldjump"/>
              </a:rPr>
              <a:t>3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5</a:t>
            </a:r>
            <a:r>
              <a:rPr lang="en-US" altLang="zh-TW" sz="2600" kern="100" dirty="0">
                <a:latin typeface="標楷體" panose="03000509000000000000" pitchFamily="65" charset="-120"/>
              </a:rPr>
              <a:t>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組長代表將結果填入電視呈現的表格中，統計出各組得分</a:t>
            </a:r>
            <a:r>
              <a:rPr lang="zh-TW" altLang="zh-TW" sz="2600" kern="100" dirty="0" smtClean="0">
                <a:latin typeface="Times New Roman" panose="02020603050405020304" pitchFamily="18" charset="0"/>
              </a:rPr>
              <a:t>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TW" sz="2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歸納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得分高的原因。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照片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3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         </a:t>
            </a:r>
            <a:endParaRPr lang="zh-TW" altLang="zh-TW" sz="26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6.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各組就表演故事內容進行練習。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照片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4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600" kern="100" dirty="0" smtClean="0">
                <a:latin typeface="標楷體" panose="03000509000000000000" pitchFamily="65" charset="-120"/>
              </a:rPr>
              <a:t>                                              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評量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方式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sz="2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老師進行觀察評量、小組自評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  <a:hlinkClick r:id="rId7" action="ppaction://hlinkfile"/>
              </a:rPr>
              <a:t>自評與分組評分表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、分組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互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評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自評與分組評分表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5" name="文字方塊 4">
            <a:hlinkClick r:id="rId8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3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6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戲偶製作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71"/>
            <a:ext cx="10783529" cy="543645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zh-TW" altLang="zh-TW" b="1" kern="1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問題及因應之道</a:t>
            </a:r>
            <a:r>
              <a:rPr lang="en-US" altLang="zh-TW" b="1" kern="1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kern="1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1.</a:t>
            </a:r>
            <a:r>
              <a:rPr lang="zh-TW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人物構圖有困難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老師在網路上搜尋圖片提供參考，或</a:t>
            </a:r>
            <a:r>
              <a:rPr lang="zh-TW" altLang="zh-TW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</a:t>
            </a:r>
            <a:r>
              <a:rPr lang="zh-TW" altLang="en-US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同組</a:t>
            </a:r>
            <a:r>
              <a:rPr lang="zh-TW" altLang="zh-TW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繪圖能力</a:t>
            </a:r>
            <a:endParaRPr lang="en-US" altLang="zh-TW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較佳者</a:t>
            </a:r>
            <a:r>
              <a:rPr lang="zh-TW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予以協助。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kern="100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2</a:t>
            </a:r>
            <a:r>
              <a:rPr lang="en-US" altLang="zh-TW" kern="100" dirty="0">
                <a:solidFill>
                  <a:prstClr val="black"/>
                </a:solidFill>
                <a:latin typeface="標楷體" panose="03000509000000000000" pitchFamily="65" charset="-120"/>
              </a:rPr>
              <a:t>.</a:t>
            </a:r>
            <a:r>
              <a:rPr lang="zh-TW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動作較慢者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有些同學動作較快，可當小老師協助。且因生活</a:t>
            </a:r>
            <a:r>
              <a:rPr lang="zh-TW" altLang="zh-TW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課中的美</a:t>
            </a:r>
            <a:endParaRPr lang="en-US" altLang="zh-TW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勞</a:t>
            </a:r>
            <a:r>
              <a:rPr lang="zh-TW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由另一位老師授課，特地商請老師協助打洞及黏貼吸管竹筷</a:t>
            </a:r>
            <a:r>
              <a:rPr lang="zh-TW" altLang="zh-TW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的部分。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不了解評分標準</a:t>
            </a: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對二年級的孩子來說，幫別人打分數是一件困難的事，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尤其是一整組，所以多次說明後，還要在評分時巡視各組，問組員們為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什麼給這個分數</a:t>
            </a: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 smtClean="0">
                <a:latin typeface="標楷體" panose="03000509000000000000" pitchFamily="65" charset="-120"/>
              </a:rPr>
              <a:t>4</a:t>
            </a:r>
            <a:r>
              <a:rPr lang="en-US" altLang="zh-TW" kern="100" dirty="0">
                <a:latin typeface="標楷體" panose="03000509000000000000" pitchFamily="65" charset="-120"/>
              </a:rPr>
              <a:t>.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練習時角色登場順序、操作紙偶狀況小紊亂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提醒孩子用兩隻手握竹筷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latin typeface="標楷體" panose="03000509000000000000" pitchFamily="65" charset="-120"/>
              </a:rPr>
              <a:t> 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操縱，人物要依序登場。</a:t>
            </a:r>
            <a:endParaRPr lang="zh-TW" altLang="zh-TW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6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344" y="5755632"/>
            <a:ext cx="847417" cy="725487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10917479" y="6289944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93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初試啼聲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286"/>
            <a:ext cx="10515600" cy="501491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</a:t>
            </a:r>
            <a:r>
              <a:rPr lang="zh-TW" altLang="en-US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習</a:t>
            </a: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目標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sz="2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能流利的說出自己的台詞。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能表現認真參與的態度，與組員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和諧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相處，一起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完成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演出</a:t>
            </a:r>
            <a:r>
              <a:rPr lang="zh-TW" altLang="zh-TW" sz="2600" kern="100" dirty="0">
                <a:latin typeface="Times New Roman" panose="02020603050405020304" pitchFamily="18" charset="0"/>
              </a:rPr>
              <a:t>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授課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節數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600" kern="100" dirty="0">
                <a:latin typeface="標楷體" panose="03000509000000000000" pitchFamily="65" charset="-120"/>
              </a:rPr>
              <a:t>1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節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教學準備材料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數位教學資源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600" b="1" kern="1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</a:rPr>
              <a:t>: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投影機、布幕、戲偶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適用領域與議題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語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、健、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資</a:t>
            </a: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教學步驟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架設好投影機及布幕之後，說明表演注意事項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－光源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在中間，戲偶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從</a:t>
            </a:r>
            <a:endParaRPr lang="en-US" altLang="zh-TW" sz="26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兩邊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進場，身體斜，但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人物</a:t>
            </a:r>
            <a:r>
              <a:rPr lang="zh-TW" altLang="zh-TW" sz="2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戲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偶要面向前面。 </a:t>
            </a:r>
            <a:r>
              <a:rPr lang="en-US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  <a:hlinkClick r:id="rId3" action="ppaction://hlinksldjump"/>
              </a:rPr>
              <a:t>照片</a:t>
            </a:r>
            <a:r>
              <a:rPr lang="en-US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  <a:hlinkClick r:id="rId3" action="ppaction://hlinksldjump"/>
              </a:rPr>
              <a:t>1</a:t>
            </a:r>
            <a:r>
              <a:rPr lang="en-US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6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5" name="文字方塊 4">
            <a:hlinkClick r:id="rId4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5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5590-ACE3-4B0F-90CE-53D5ED0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600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初試啼聲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23E63-32A8-4550-8CD1-2EE40FC3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64" y="1843088"/>
            <a:ext cx="10515600" cy="501491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2.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各組輪流上場，同學可以在布幕前觀賞。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file"/>
              </a:rPr>
              <a:t>各組表演影片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6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600" kern="100" dirty="0">
                <a:ea typeface="標楷體" panose="03000509000000000000" pitchFamily="65" charset="-120"/>
                <a:cs typeface="Times New Roman" panose="02020603050405020304" pitchFamily="18" charset="0"/>
                <a:hlinkClick r:id="rId4" action="ppaction://hlinksldjump"/>
              </a:rPr>
              <a:t>照片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4" action="ppaction://hlinksldjump"/>
              </a:rPr>
              <a:t>2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各組表演完，觀看表演影片，進行討論後填寫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file"/>
              </a:rPr>
              <a:t>意見表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(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6" action="ppaction://hlinksldjump"/>
              </a:rPr>
              <a:t>照片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6" action="ppaction://hlinksldjump"/>
              </a:rPr>
              <a:t>3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 action="ppaction://hlinksldjump"/>
              </a:rPr>
              <a:t>照片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 action="ppaction://hlinksldjump"/>
              </a:rPr>
              <a:t>4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8" action="ppaction://hlinkfile"/>
              </a:rPr>
              <a:t>改進意見表影片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評量方式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sz="2600" kern="1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老師進行觀察評量、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9" action="ppaction://hlinksldjump"/>
              </a:rPr>
              <a:t>小組</a:t>
            </a:r>
            <a:r>
              <a:rPr lang="zh-TW" altLang="en-US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9" action="ppaction://hlinksldjump"/>
              </a:rPr>
              <a:t>改進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9" action="ppaction://hlinksldjump"/>
              </a:rPr>
              <a:t>意見表</a:t>
            </a:r>
            <a:endParaRPr lang="zh-TW" altLang="zh-TW" sz="2600" kern="100" dirty="0" smtClean="0">
              <a:latin typeface="Times New Roman" panose="02020603050405020304" pitchFamily="18" charset="0"/>
              <a:hlinkClick r:id="rId9" action="ppaction://hlinksldjump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問題及因應之道</a:t>
            </a:r>
            <a:r>
              <a:rPr lang="en-US" altLang="zh-TW" sz="2600" b="1" kern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1.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演出中失控</a:t>
            </a:r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學生看到布幕的投影都非常興奮，秩序瞬間失控。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應做更完整說明，包括表演隊伍進場位置，其餘同學到布幕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kern="100" dirty="0" smtClean="0">
                <a:latin typeface="標楷體" panose="03000509000000000000" pitchFamily="65" charset="-120"/>
              </a:rPr>
              <a:t>  </a:t>
            </a:r>
            <a:r>
              <a:rPr lang="zh-TW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前觀賞。</a:t>
            </a:r>
            <a:endParaRPr lang="zh-TW" altLang="zh-TW" sz="2600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kern="100" dirty="0" smtClean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kern="100" dirty="0" smtClean="0"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altLang="zh-TW" sz="2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2379" y="5496898"/>
            <a:ext cx="847417" cy="725487"/>
          </a:xfrm>
          <a:prstGeom prst="rect">
            <a:avLst/>
          </a:prstGeom>
        </p:spPr>
      </p:pic>
      <p:sp>
        <p:nvSpPr>
          <p:cNvPr id="5" name="文字方塊 4">
            <a:hlinkClick r:id="rId10" action="ppaction://hlinksldjump"/>
          </p:cNvPr>
          <p:cNvSpPr txBox="1"/>
          <p:nvPr/>
        </p:nvSpPr>
        <p:spPr>
          <a:xfrm>
            <a:off x="10523514" y="6031210"/>
            <a:ext cx="11251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回首頁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3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2296</Words>
  <Application>Microsoft Office PowerPoint</Application>
  <PresentationFormat>寬螢幕</PresentationFormat>
  <Paragraphs>241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3" baseType="lpstr">
      <vt:lpstr>華康少女文字 Std W5</vt:lpstr>
      <vt:lpstr>華康少女文字W5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童話大風吹(一)</vt:lpstr>
      <vt:lpstr>童話大風吹(二)</vt:lpstr>
      <vt:lpstr>童話大風吹(三)</vt:lpstr>
      <vt:lpstr>戲偶製作(一)</vt:lpstr>
      <vt:lpstr>戲偶製作(二)</vt:lpstr>
      <vt:lpstr>戲偶製作(三)</vt:lpstr>
      <vt:lpstr>初試啼聲(一)</vt:lpstr>
      <vt:lpstr>初試啼聲(二)</vt:lpstr>
      <vt:lpstr>初試啼聲(三)</vt:lpstr>
      <vt:lpstr>省思與修正(一)</vt:lpstr>
      <vt:lpstr>省思與修正(二)</vt:lpstr>
      <vt:lpstr>省思與修正(三)</vt:lpstr>
      <vt:lpstr>好戲開鑼(一)</vt:lpstr>
      <vt:lpstr>好戲開鑼(二)</vt:lpstr>
      <vt:lpstr>好戲開鑼(三)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陳麗蘭</dc:creator>
  <cp:lastModifiedBy>TAI</cp:lastModifiedBy>
  <cp:revision>259</cp:revision>
  <dcterms:created xsi:type="dcterms:W3CDTF">2017-10-30T14:36:36Z</dcterms:created>
  <dcterms:modified xsi:type="dcterms:W3CDTF">2019-10-18T03:39:37Z</dcterms:modified>
</cp:coreProperties>
</file>