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sldIdLst>
    <p:sldId id="256" r:id="rId2"/>
    <p:sldId id="261" r:id="rId3"/>
    <p:sldId id="257" r:id="rId4"/>
    <p:sldId id="291" r:id="rId5"/>
    <p:sldId id="258" r:id="rId6"/>
    <p:sldId id="262" r:id="rId7"/>
    <p:sldId id="260" r:id="rId8"/>
    <p:sldId id="292" r:id="rId9"/>
    <p:sldId id="296" r:id="rId10"/>
    <p:sldId id="293" r:id="rId11"/>
    <p:sldId id="295" r:id="rId12"/>
    <p:sldId id="300" r:id="rId13"/>
    <p:sldId id="297" r:id="rId14"/>
    <p:sldId id="298" r:id="rId15"/>
    <p:sldId id="299" r:id="rId16"/>
    <p:sldId id="272" r:id="rId17"/>
    <p:sldId id="273" r:id="rId18"/>
    <p:sldId id="29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95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5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55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5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9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3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04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7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1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7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2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97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5069" y="1741569"/>
            <a:ext cx="3319202" cy="1646302"/>
          </a:xfrm>
        </p:spPr>
        <p:txBody>
          <a:bodyPr/>
          <a:lstStyle/>
          <a:p>
            <a:pPr algn="ctr"/>
            <a:r>
              <a:rPr lang="zh-TW" altLang="en-US" sz="11500" b="1" u="sng" dirty="0" smtClean="0">
                <a:latin typeface="+mn-ea"/>
                <a:ea typeface="+mn-ea"/>
              </a:rPr>
              <a:t>黃蓉</a:t>
            </a:r>
            <a:endParaRPr lang="zh-TW" altLang="en-US" sz="11500" b="1" u="sng" dirty="0">
              <a:latin typeface="+mn-ea"/>
              <a:ea typeface="+mn-ea"/>
            </a:endParaRPr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3226858" y="2369232"/>
            <a:ext cx="3797867" cy="16463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15000" b="1" dirty="0" smtClean="0">
                <a:solidFill>
                  <a:srgbClr val="FF0000"/>
                </a:solidFill>
                <a:latin typeface="+mn-ea"/>
                <a:ea typeface="+mn-ea"/>
              </a:rPr>
              <a:t>智</a:t>
            </a:r>
            <a:endParaRPr lang="zh-TW" altLang="en-US" sz="11500" b="1" u="sng" dirty="0">
              <a:latin typeface="+mn-ea"/>
              <a:ea typeface="+mn-ea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7443989" y="2564720"/>
            <a:ext cx="3696983" cy="16463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11500" b="1" u="sng" dirty="0" smtClean="0">
                <a:latin typeface="+mn-ea"/>
                <a:ea typeface="+mn-ea"/>
              </a:rPr>
              <a:t>霍都</a:t>
            </a:r>
            <a:endParaRPr lang="zh-TW" altLang="en-US" sz="11500" b="1" u="sng" dirty="0">
              <a:latin typeface="+mn-ea"/>
              <a:ea typeface="+mn-ea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 rot="604140">
            <a:off x="5915234" y="2564720"/>
            <a:ext cx="2218982" cy="16463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960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11500" b="1" dirty="0" smtClean="0">
                <a:latin typeface="+mn-ea"/>
                <a:ea typeface="+mn-ea"/>
              </a:rPr>
              <a:t>退</a:t>
            </a:r>
            <a:endParaRPr lang="zh-TW" altLang="en-US" sz="11500" b="1" u="sng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1851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1621" y="965920"/>
            <a:ext cx="11146034" cy="904442"/>
          </a:xfrm>
        </p:spPr>
        <p:txBody>
          <a:bodyPr>
            <a:noAutofit/>
          </a:bodyPr>
          <a:lstStyle/>
          <a:p>
            <a:r>
              <a:rPr lang="en-US" altLang="zh-TW" sz="5400" dirty="0" err="1" smtClean="0"/>
              <a:t>Q1</a:t>
            </a:r>
            <a:r>
              <a:rPr lang="en-US" altLang="zh-TW" sz="5400" dirty="0" smtClean="0"/>
              <a:t>:</a:t>
            </a:r>
            <a:r>
              <a:rPr lang="zh-TW" altLang="zh-TW" sz="5400" u="sng" dirty="0"/>
              <a:t>黃蓉</a:t>
            </a:r>
            <a:r>
              <a:rPr lang="zh-TW" altLang="zh-TW" sz="5400" dirty="0"/>
              <a:t>與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共交手了幾回？</a:t>
            </a:r>
            <a:endParaRPr lang="zh-TW" altLang="en-US" sz="5400" dirty="0"/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0" y="-270166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rgbClr val="FF0000"/>
                </a:solidFill>
                <a:latin typeface="+mn-ea"/>
                <a:ea typeface="+mn-ea"/>
              </a:rPr>
              <a:t>請特別注意：</a:t>
            </a:r>
            <a:endParaRPr lang="zh-TW" altLang="en-US" sz="6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8" name="標題 1"/>
          <p:cNvSpPr txBox="1">
            <a:spLocks/>
          </p:cNvSpPr>
          <p:nvPr/>
        </p:nvSpPr>
        <p:spPr>
          <a:xfrm>
            <a:off x="41315" y="1932708"/>
            <a:ext cx="12644373" cy="2306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TW" dirty="0" smtClean="0">
                <a:latin typeface="+mn-ea"/>
                <a:ea typeface="+mn-ea"/>
              </a:rPr>
              <a:t>請</a:t>
            </a:r>
            <a:r>
              <a:rPr lang="zh-TW" altLang="zh-TW" dirty="0">
                <a:latin typeface="+mn-ea"/>
                <a:ea typeface="+mn-ea"/>
              </a:rPr>
              <a:t>以標示自然段的方法呈現</a:t>
            </a:r>
            <a:r>
              <a:rPr lang="zh-TW" altLang="zh-TW" dirty="0" smtClean="0">
                <a:latin typeface="+mn-ea"/>
                <a:ea typeface="+mn-ea"/>
              </a:rPr>
              <a:t>，</a:t>
            </a:r>
            <a:endParaRPr lang="en-US" altLang="zh-TW" dirty="0" smtClean="0">
              <a:latin typeface="+mn-ea"/>
              <a:ea typeface="+mn-ea"/>
            </a:endParaRPr>
          </a:p>
          <a:p>
            <a:r>
              <a:rPr lang="zh-TW" altLang="zh-TW" dirty="0" smtClean="0">
                <a:latin typeface="+mn-ea"/>
                <a:ea typeface="+mn-ea"/>
              </a:rPr>
              <a:t>並</a:t>
            </a:r>
            <a:r>
              <a:rPr lang="zh-TW" altLang="zh-TW" dirty="0">
                <a:latin typeface="+mn-ea"/>
                <a:ea typeface="+mn-ea"/>
              </a:rPr>
              <a:t>說明你是如何區分的。</a:t>
            </a:r>
            <a:r>
              <a:rPr lang="en-US" altLang="zh-TW" dirty="0">
                <a:latin typeface="+mn-ea"/>
                <a:ea typeface="+mn-ea"/>
              </a:rPr>
              <a:t>(</a:t>
            </a:r>
            <a:r>
              <a:rPr lang="zh-TW" altLang="zh-TW" dirty="0">
                <a:latin typeface="+mn-ea"/>
                <a:ea typeface="+mn-ea"/>
              </a:rPr>
              <a:t>提供表格範例</a:t>
            </a:r>
            <a:r>
              <a:rPr lang="en-US" altLang="zh-TW" dirty="0">
                <a:latin typeface="+mn-ea"/>
                <a:ea typeface="+mn-ea"/>
              </a:rPr>
              <a:t>)</a:t>
            </a:r>
            <a:endParaRPr lang="zh-TW" altLang="zh-TW" dirty="0">
              <a:latin typeface="+mn-ea"/>
              <a:ea typeface="+mn-ea"/>
            </a:endParaRPr>
          </a:p>
          <a:p>
            <a:endParaRPr lang="zh-TW" altLang="en-US" dirty="0">
              <a:latin typeface="+mn-ea"/>
              <a:ea typeface="+mn-ea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525" y="3521297"/>
            <a:ext cx="6289049" cy="31445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22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21621" y="965920"/>
            <a:ext cx="11146034" cy="904442"/>
          </a:xfrm>
        </p:spPr>
        <p:txBody>
          <a:bodyPr>
            <a:noAutofit/>
          </a:bodyPr>
          <a:lstStyle/>
          <a:p>
            <a:r>
              <a:rPr lang="en-US" altLang="zh-TW" sz="5400" dirty="0" err="1" smtClean="0"/>
              <a:t>Q2</a:t>
            </a:r>
            <a:r>
              <a:rPr lang="en-US" altLang="zh-TW" sz="5400" dirty="0" smtClean="0"/>
              <a:t>:</a:t>
            </a:r>
            <a:r>
              <a:rPr lang="zh-TW" altLang="en-US" sz="5400" dirty="0"/>
              <a:t>接</a:t>
            </a:r>
            <a:r>
              <a:rPr lang="zh-TW" altLang="en-US" sz="5400" dirty="0" smtClean="0"/>
              <a:t>上題，並分別指出是屬於戰術的哪一類？</a:t>
            </a:r>
            <a:endParaRPr lang="zh-TW" altLang="en-US" sz="5400" dirty="0"/>
          </a:p>
        </p:txBody>
      </p:sp>
      <p:sp>
        <p:nvSpPr>
          <p:cNvPr id="12" name="標題 1"/>
          <p:cNvSpPr>
            <a:spLocks noGrp="1"/>
          </p:cNvSpPr>
          <p:nvPr>
            <p:ph type="title"/>
          </p:nvPr>
        </p:nvSpPr>
        <p:spPr>
          <a:xfrm>
            <a:off x="0" y="-270166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rgbClr val="FF0000"/>
                </a:solidFill>
                <a:latin typeface="+mn-ea"/>
                <a:ea typeface="+mn-ea"/>
              </a:rPr>
              <a:t>請特別注意：</a:t>
            </a:r>
            <a:endParaRPr lang="zh-TW" altLang="en-US" sz="6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05" y="3106448"/>
            <a:ext cx="11955486" cy="11438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3078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8539" y="177277"/>
            <a:ext cx="11000142" cy="2540163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</a:rPr>
              <a:t>小組逐題討論時間</a:t>
            </a:r>
            <a:endParaRPr lang="en-US" altLang="zh-TW" sz="8000" dirty="0" smtClean="0">
              <a:solidFill>
                <a:srgbClr val="FF0000"/>
              </a:solidFill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9093" y="1326524"/>
            <a:ext cx="12556901" cy="4546241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+mn-ea"/>
                <a:ea typeface="+mn-ea"/>
              </a:rPr>
              <a:t>請各小組</a:t>
            </a:r>
            <a:r>
              <a:rPr lang="en-US" altLang="zh-TW" sz="6000" b="1" dirty="0" smtClean="0">
                <a:latin typeface="+mn-ea"/>
                <a:ea typeface="+mn-ea"/>
              </a:rPr>
              <a:t/>
            </a:r>
            <a:br>
              <a:rPr lang="en-US" altLang="zh-TW" sz="6000" b="1" dirty="0" smtClean="0">
                <a:latin typeface="+mn-ea"/>
                <a:ea typeface="+mn-ea"/>
              </a:rPr>
            </a:br>
            <a:r>
              <a:rPr lang="zh-TW" altLang="en-US" sz="6000" b="1" dirty="0" smtClean="0">
                <a:latin typeface="+mn-ea"/>
                <a:ea typeface="+mn-ea"/>
              </a:rPr>
              <a:t>針對問題</a:t>
            </a:r>
            <a:r>
              <a:rPr lang="zh-HK" altLang="zh-TW" sz="6000" b="1" dirty="0" smtClean="0">
                <a:latin typeface="+mn-ea"/>
                <a:ea typeface="+mn-ea"/>
              </a:rPr>
              <a:t>在</a:t>
            </a:r>
            <a:r>
              <a:rPr lang="zh-HK" altLang="zh-TW" sz="6000" b="1" dirty="0">
                <a:latin typeface="+mn-ea"/>
                <a:ea typeface="+mn-ea"/>
              </a:rPr>
              <a:t>小白板上寫下答案</a:t>
            </a:r>
            <a:r>
              <a:rPr lang="zh-TW" altLang="zh-TW" sz="6000" b="1" dirty="0" smtClean="0">
                <a:latin typeface="+mn-ea"/>
                <a:ea typeface="+mn-ea"/>
              </a:rPr>
              <a:t>，</a:t>
            </a:r>
            <a:r>
              <a:rPr lang="en-US" altLang="zh-TW" sz="6000" b="1" dirty="0" smtClean="0">
                <a:latin typeface="+mn-ea"/>
                <a:ea typeface="+mn-ea"/>
              </a:rPr>
              <a:t/>
            </a:r>
            <a:br>
              <a:rPr lang="en-US" altLang="zh-TW" sz="6000" b="1" dirty="0" smtClean="0">
                <a:latin typeface="+mn-ea"/>
                <a:ea typeface="+mn-ea"/>
              </a:rPr>
            </a:br>
            <a:r>
              <a:rPr lang="zh-HK" altLang="zh-TW" sz="6000" b="1" dirty="0" smtClean="0">
                <a:latin typeface="+mn-ea"/>
                <a:ea typeface="+mn-ea"/>
              </a:rPr>
              <a:t>使用</a:t>
            </a:r>
            <a:r>
              <a:rPr lang="zh-HK" altLang="zh-TW" sz="6000" b="1" dirty="0">
                <a:latin typeface="+mn-ea"/>
                <a:ea typeface="+mn-ea"/>
              </a:rPr>
              <a:t>平板電腦拍照後</a:t>
            </a:r>
            <a:r>
              <a:rPr lang="zh-HK" altLang="zh-TW" sz="6000" b="1" dirty="0" smtClean="0">
                <a:latin typeface="+mn-ea"/>
                <a:ea typeface="+mn-ea"/>
              </a:rPr>
              <a:t>，</a:t>
            </a:r>
            <a:r>
              <a:rPr lang="en-US" altLang="zh-HK" sz="6000" b="1" dirty="0" smtClean="0">
                <a:latin typeface="+mn-ea"/>
                <a:ea typeface="+mn-ea"/>
              </a:rPr>
              <a:t/>
            </a:r>
            <a:br>
              <a:rPr lang="en-US" altLang="zh-HK" sz="6000" b="1" dirty="0" smtClean="0">
                <a:latin typeface="+mn-ea"/>
                <a:ea typeface="+mn-ea"/>
              </a:rPr>
            </a:br>
            <a:r>
              <a:rPr lang="zh-HK" altLang="zh-TW" sz="6000" b="1" dirty="0" smtClean="0">
                <a:latin typeface="+mn-ea"/>
                <a:ea typeface="+mn-ea"/>
              </a:rPr>
              <a:t>上</a:t>
            </a:r>
            <a:r>
              <a:rPr lang="zh-HK" altLang="zh-TW" sz="6000" b="1" dirty="0">
                <a:latin typeface="+mn-ea"/>
                <a:ea typeface="+mn-ea"/>
              </a:rPr>
              <a:t>傳至學習拍成為答案</a:t>
            </a:r>
            <a:r>
              <a:rPr lang="zh-TW" altLang="zh-TW" sz="6000" b="1" dirty="0">
                <a:latin typeface="+mn-ea"/>
                <a:ea typeface="+mn-ea"/>
              </a:rPr>
              <a:t>。</a:t>
            </a:r>
            <a:endParaRPr lang="zh-TW" altLang="en-US" sz="6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65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1668" y="22729"/>
            <a:ext cx="11848563" cy="2540163"/>
          </a:xfrm>
        </p:spPr>
        <p:txBody>
          <a:bodyPr>
            <a:normAutofit fontScale="92500"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</a:rPr>
              <a:t>請同學</a:t>
            </a:r>
            <a:r>
              <a:rPr lang="zh-TW" altLang="zh-TW" sz="6000" dirty="0" smtClean="0">
                <a:solidFill>
                  <a:srgbClr val="FF0000"/>
                </a:solidFill>
              </a:rPr>
              <a:t>仔細</a:t>
            </a:r>
            <a:r>
              <a:rPr lang="zh-TW" altLang="zh-TW" sz="6000" dirty="0">
                <a:solidFill>
                  <a:srgbClr val="FF0000"/>
                </a:solidFill>
              </a:rPr>
              <a:t>去閱讀一下</a:t>
            </a:r>
            <a:r>
              <a:rPr lang="zh-TW" altLang="zh-TW" sz="6000" dirty="0" smtClean="0">
                <a:solidFill>
                  <a:srgbClr val="FF0000"/>
                </a:solidFill>
              </a:rPr>
              <a:t>文章中可以</a:t>
            </a:r>
            <a:r>
              <a:rPr lang="zh-TW" altLang="zh-TW" sz="6000" dirty="0">
                <a:solidFill>
                  <a:srgbClr val="FF0000"/>
                </a:solidFill>
              </a:rPr>
              <a:t>發現的線索，其實是作者想告訴我們訊息。請你根據線索回答下列問題：</a:t>
            </a: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141667" y="2421228"/>
            <a:ext cx="11848563" cy="3902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000" dirty="0" err="1" smtClean="0"/>
              <a:t>Q1</a:t>
            </a:r>
            <a:r>
              <a:rPr lang="en-US" altLang="zh-TW" sz="4000" dirty="0" smtClean="0"/>
              <a:t>:</a:t>
            </a:r>
            <a:r>
              <a:rPr lang="zh-TW" altLang="zh-TW" sz="5400" dirty="0" smtClean="0"/>
              <a:t>為什麼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聽了</a:t>
            </a:r>
            <a:r>
              <a:rPr lang="zh-TW" altLang="zh-TW" sz="5400" u="sng" dirty="0"/>
              <a:t>黃蓉</a:t>
            </a:r>
            <a:r>
              <a:rPr lang="zh-TW" altLang="zh-TW" sz="5400" dirty="0"/>
              <a:t>說「南朝禮節，因人而施，於光天化日之時，接待光明正大之貴客；於燭滅星沉之夜，會晤鬼鬼祟祟之惡客。」的話後，頓時說不出話來？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87393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>
          <a:xfrm>
            <a:off x="141667" y="347730"/>
            <a:ext cx="11848563" cy="2060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400" dirty="0" err="1" smtClean="0"/>
              <a:t>Q2</a:t>
            </a:r>
            <a:r>
              <a:rPr lang="en-US" altLang="zh-TW" sz="5400" dirty="0" smtClean="0"/>
              <a:t>:</a:t>
            </a:r>
            <a:r>
              <a:rPr lang="zh-TW" altLang="zh-TW" sz="5400" dirty="0"/>
              <a:t>請從文中找出證據，說明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登門拜訪</a:t>
            </a:r>
            <a:r>
              <a:rPr lang="zh-TW" altLang="zh-TW" sz="5400" u="sng" dirty="0"/>
              <a:t>黃蓉</a:t>
            </a:r>
            <a:r>
              <a:rPr lang="zh-TW" altLang="zh-TW" sz="5400" dirty="0"/>
              <a:t>的可能時間？</a:t>
            </a:r>
            <a:endParaRPr lang="zh-TW" altLang="en-US" sz="5400" dirty="0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1666" y="2408349"/>
            <a:ext cx="11848563" cy="2318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400" dirty="0" err="1" smtClean="0"/>
              <a:t>Q3</a:t>
            </a:r>
            <a:r>
              <a:rPr lang="en-US" altLang="zh-TW" sz="5400" dirty="0" smtClean="0"/>
              <a:t>:</a:t>
            </a:r>
            <a:r>
              <a:rPr lang="zh-TW" altLang="zh-TW" sz="5400" u="sng" dirty="0" smtClean="0"/>
              <a:t>黃</a:t>
            </a:r>
            <a:r>
              <a:rPr lang="zh-TW" altLang="zh-TW" sz="5400" u="sng" dirty="0"/>
              <a:t>蓉</a:t>
            </a:r>
            <a:r>
              <a:rPr lang="zh-TW" altLang="zh-TW" sz="5400" dirty="0"/>
              <a:t>分娩在即，不願再見外客，為何與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交手時卻打開房門請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進門？</a:t>
            </a:r>
          </a:p>
          <a:p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05600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>
          <a:xfrm>
            <a:off x="141667" y="347730"/>
            <a:ext cx="11848563" cy="2060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400" dirty="0" err="1" smtClean="0"/>
              <a:t>Q4</a:t>
            </a:r>
            <a:r>
              <a:rPr lang="en-US" altLang="zh-TW" sz="5400" dirty="0" smtClean="0"/>
              <a:t>:</a:t>
            </a:r>
            <a:r>
              <a:rPr lang="zh-TW" altLang="zh-TW" sz="5400" u="sng" dirty="0"/>
              <a:t>黃蓉</a:t>
            </a:r>
            <a:r>
              <a:rPr lang="zh-TW" altLang="zh-TW" sz="5400" dirty="0"/>
              <a:t>武功高強，但為何選擇「智取」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，不願正面反擊？</a:t>
            </a:r>
            <a:endParaRPr lang="zh-TW" altLang="en-US" sz="5400" dirty="0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141666" y="2408349"/>
            <a:ext cx="11848563" cy="2318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5400" dirty="0" err="1" smtClean="0"/>
              <a:t>Q5</a:t>
            </a:r>
            <a:r>
              <a:rPr lang="en-US" altLang="zh-TW" sz="5400" dirty="0" smtClean="0"/>
              <a:t>:</a:t>
            </a:r>
            <a:r>
              <a:rPr lang="zh-TW" altLang="zh-TW" sz="5400" u="sng" dirty="0"/>
              <a:t>黃蓉</a:t>
            </a:r>
            <a:r>
              <a:rPr lang="zh-TW" altLang="zh-TW" sz="5400" dirty="0"/>
              <a:t>是否真要取</a:t>
            </a:r>
            <a:r>
              <a:rPr lang="zh-TW" altLang="zh-TW" sz="5400" u="sng" dirty="0"/>
              <a:t>霍都</a:t>
            </a:r>
            <a:r>
              <a:rPr lang="zh-TW" altLang="zh-TW" sz="5400" dirty="0"/>
              <a:t>的性命？請說出原因。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60736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9543" y="-213220"/>
            <a:ext cx="10679477" cy="1609344"/>
          </a:xfrm>
        </p:spPr>
        <p:txBody>
          <a:bodyPr>
            <a:noAutofit/>
          </a:bodyPr>
          <a:lstStyle/>
          <a:p>
            <a:pPr algn="ctr"/>
            <a:r>
              <a:rPr lang="zh-TW" altLang="en-US" sz="8000" b="1" dirty="0">
                <a:latin typeface="+mn-ea"/>
                <a:ea typeface="+mn-ea"/>
              </a:rPr>
              <a:t>猜測不熟悉</a:t>
            </a:r>
            <a:r>
              <a:rPr lang="zh-TW" altLang="en-US" sz="8000" b="1" dirty="0" smtClean="0">
                <a:latin typeface="+mn-ea"/>
                <a:ea typeface="+mn-ea"/>
              </a:rPr>
              <a:t>字詞的意思</a:t>
            </a:r>
            <a:endParaRPr lang="zh-TW" altLang="en-US" sz="80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2178" y="1300765"/>
            <a:ext cx="11773811" cy="4586050"/>
          </a:xfrm>
        </p:spPr>
        <p:txBody>
          <a:bodyPr>
            <a:normAutofit fontScale="92500"/>
          </a:bodyPr>
          <a:lstStyle/>
          <a:p>
            <a:r>
              <a:rPr lang="zh-TW" altLang="en-US" sz="4800" dirty="0" smtClean="0"/>
              <a:t>步驟</a:t>
            </a:r>
            <a:r>
              <a:rPr lang="en-US" altLang="zh-TW" sz="4800" dirty="0" smtClean="0"/>
              <a:t>1:</a:t>
            </a:r>
            <a:r>
              <a:rPr lang="zh-TW" altLang="zh-TW" sz="4800" dirty="0"/>
              <a:t>閱讀至現在仍不懂的詞語，請以螢光筆標示出來。</a:t>
            </a:r>
            <a:r>
              <a:rPr lang="en-US" altLang="zh-TW" sz="4800" dirty="0"/>
              <a:t>(</a:t>
            </a:r>
            <a:r>
              <a:rPr lang="zh-TW" altLang="zh-TW" sz="4800" dirty="0"/>
              <a:t>每個學生均需標示</a:t>
            </a:r>
            <a:r>
              <a:rPr lang="en-US" altLang="zh-TW" sz="4800" dirty="0"/>
              <a:t>)</a:t>
            </a:r>
            <a:r>
              <a:rPr lang="zh-TW" altLang="en-US" sz="4800" dirty="0" smtClean="0"/>
              <a:t>。</a:t>
            </a:r>
            <a:endParaRPr lang="en-US" altLang="zh-TW" sz="4800" dirty="0" smtClean="0"/>
          </a:p>
          <a:p>
            <a:r>
              <a:rPr lang="zh-TW" altLang="en-US" sz="4800" dirty="0" smtClean="0"/>
              <a:t>步驟</a:t>
            </a:r>
            <a:r>
              <a:rPr lang="en-US" altLang="zh-TW" sz="4800" dirty="0" smtClean="0"/>
              <a:t>2:</a:t>
            </a:r>
            <a:r>
              <a:rPr lang="zh-TW" altLang="en-US" sz="4800" dirty="0" smtClean="0"/>
              <a:t>小組討論，組</a:t>
            </a:r>
            <a:r>
              <a:rPr lang="zh-TW" altLang="en-US" sz="4800" dirty="0"/>
              <a:t>員</a:t>
            </a:r>
            <a:r>
              <a:rPr lang="zh-TW" altLang="en-US" sz="4800" dirty="0" smtClean="0"/>
              <a:t>以螢光筆標示的詞語。</a:t>
            </a:r>
            <a:endParaRPr lang="en-US" altLang="zh-TW" sz="4800" dirty="0" smtClean="0"/>
          </a:p>
          <a:p>
            <a:r>
              <a:rPr lang="zh-TW" altLang="en-US" sz="4800" dirty="0" smtClean="0"/>
              <a:t>步驟</a:t>
            </a:r>
            <a:r>
              <a:rPr lang="en-US" altLang="zh-TW" sz="4800" dirty="0" smtClean="0"/>
              <a:t>3:</a:t>
            </a:r>
            <a:r>
              <a:rPr lang="zh-TW" altLang="en-US" sz="4800" dirty="0"/>
              <a:t>請每一組將經過討論後，還是不熟悉的字詞寫在小白板上。</a:t>
            </a:r>
            <a:endParaRPr lang="en-US" altLang="zh-TW" sz="4800" dirty="0"/>
          </a:p>
          <a:p>
            <a:r>
              <a:rPr lang="zh-TW" altLang="en-US" sz="4800" dirty="0" smtClean="0"/>
              <a:t>步驟</a:t>
            </a:r>
            <a:r>
              <a:rPr lang="en-US" altLang="zh-TW" sz="4800" dirty="0" smtClean="0"/>
              <a:t>4:</a:t>
            </a:r>
            <a:r>
              <a:rPr lang="zh-TW" altLang="en-US" sz="4800" dirty="0"/>
              <a:t>全班師生共同討論各組提出的</a:t>
            </a:r>
            <a:r>
              <a:rPr lang="zh-TW" altLang="en-US" sz="4800" dirty="0" smtClean="0"/>
              <a:t>詞語。</a:t>
            </a:r>
            <a:endParaRPr lang="en-US" altLang="zh-TW" sz="4800" dirty="0"/>
          </a:p>
          <a:p>
            <a:endParaRPr lang="en-US" altLang="zh-TW" sz="3200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242178" y="5386843"/>
            <a:ext cx="11642502" cy="1077218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</a:rPr>
              <a:t>提示：</a:t>
            </a:r>
            <a:endParaRPr lang="en-US" altLang="zh-TW" sz="3200" dirty="0" smtClean="0">
              <a:solidFill>
                <a:srgbClr val="0070C0"/>
              </a:solidFill>
            </a:endParaRPr>
          </a:p>
          <a:p>
            <a:r>
              <a:rPr lang="zh-TW" altLang="en-US" sz="3200" dirty="0" smtClean="0"/>
              <a:t>可</a:t>
            </a:r>
            <a:r>
              <a:rPr lang="zh-TW" altLang="en-US" sz="3200" dirty="0"/>
              <a:t>利用</a:t>
            </a:r>
            <a:r>
              <a:rPr lang="zh-TW" altLang="en-US" sz="3200" dirty="0">
                <a:solidFill>
                  <a:srgbClr val="FF0000"/>
                </a:solidFill>
              </a:rPr>
              <a:t>閱讀前後文</a:t>
            </a:r>
            <a:r>
              <a:rPr lang="en-US" altLang="zh-TW" sz="3200" dirty="0"/>
              <a:t>/</a:t>
            </a:r>
            <a:r>
              <a:rPr lang="zh-TW" altLang="en-US" sz="3200" dirty="0">
                <a:solidFill>
                  <a:srgbClr val="FF0000"/>
                </a:solidFill>
              </a:rPr>
              <a:t>拆解字詞</a:t>
            </a:r>
            <a:r>
              <a:rPr lang="en-US" altLang="zh-TW" sz="3200" dirty="0"/>
              <a:t>/</a:t>
            </a:r>
            <a:r>
              <a:rPr lang="zh-TW" altLang="en-US" sz="3200" dirty="0">
                <a:solidFill>
                  <a:srgbClr val="FF0000"/>
                </a:solidFill>
              </a:rPr>
              <a:t>字詞部首</a:t>
            </a:r>
            <a:r>
              <a:rPr lang="zh-TW" altLang="en-US" sz="3200" dirty="0"/>
              <a:t>的方式</a:t>
            </a:r>
            <a:r>
              <a:rPr lang="en-US" altLang="zh-TW" sz="3200" dirty="0"/>
              <a:t>,</a:t>
            </a:r>
            <a:r>
              <a:rPr lang="zh-TW" altLang="en-US" sz="3200" dirty="0"/>
              <a:t>推測它們的</a:t>
            </a:r>
            <a:r>
              <a:rPr lang="zh-TW" altLang="en-US" sz="3200" dirty="0" smtClean="0"/>
              <a:t>意思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3869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TW" altLang="en-US" sz="9600" dirty="0" smtClean="0">
                <a:latin typeface="+mn-ea"/>
                <a:ea typeface="+mn-ea"/>
              </a:rPr>
              <a:t>自我檢視</a:t>
            </a:r>
            <a:endParaRPr lang="zh-TW" altLang="en-US" sz="96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3" y="2160589"/>
            <a:ext cx="10190535" cy="3880773"/>
          </a:xfrm>
        </p:spPr>
        <p:txBody>
          <a:bodyPr>
            <a:noAutofit/>
          </a:bodyPr>
          <a:lstStyle/>
          <a:p>
            <a:r>
              <a:rPr lang="zh-TW" altLang="en-US" sz="4800" dirty="0" smtClean="0"/>
              <a:t>請同學自己歸納討論的結果。</a:t>
            </a:r>
            <a:endParaRPr lang="en-US" altLang="zh-TW" sz="4800" dirty="0" smtClean="0"/>
          </a:p>
          <a:p>
            <a:r>
              <a:rPr lang="zh-TW" altLang="zh-TW" sz="4800" dirty="0" smtClean="0"/>
              <a:t>利用</a:t>
            </a:r>
            <a:r>
              <a:rPr lang="en-US" altLang="zh-TW" sz="4800" dirty="0" err="1"/>
              <a:t>Kahoot</a:t>
            </a:r>
            <a:r>
              <a:rPr lang="en-US" altLang="zh-TW" sz="4800" dirty="0"/>
              <a:t>!</a:t>
            </a:r>
            <a:r>
              <a:rPr lang="zh-TW" altLang="zh-TW" sz="4800" dirty="0"/>
              <a:t>進行問答活動，檢測學生對本課詞語的解釋、應用與相似詞</a:t>
            </a:r>
            <a:r>
              <a:rPr lang="en-US" altLang="zh-TW" sz="4800" dirty="0"/>
              <a:t>/</a:t>
            </a:r>
            <a:r>
              <a:rPr lang="zh-TW" altLang="zh-TW" sz="4800" dirty="0"/>
              <a:t>相反詞分辨</a:t>
            </a:r>
            <a:r>
              <a:rPr lang="zh-TW" altLang="zh-TW" sz="4800" dirty="0" smtClean="0"/>
              <a:t>。</a:t>
            </a:r>
            <a:endParaRPr lang="en-US" altLang="zh-TW" sz="4800" dirty="0"/>
          </a:p>
        </p:txBody>
      </p:sp>
    </p:spTree>
    <p:extLst>
      <p:ext uri="{BB962C8B-B14F-4D97-AF65-F5344CB8AC3E}">
        <p14:creationId xmlns:p14="http://schemas.microsoft.com/office/powerpoint/2010/main" val="314434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2726" y="0"/>
            <a:ext cx="10058400" cy="1609344"/>
          </a:xfrm>
        </p:spPr>
        <p:txBody>
          <a:bodyPr>
            <a:noAutofit/>
          </a:bodyPr>
          <a:lstStyle/>
          <a:p>
            <a:pPr algn="ctr"/>
            <a:r>
              <a:rPr lang="zh-TW" altLang="en-US" sz="9600" dirty="0" smtClean="0">
                <a:latin typeface="+mn-ea"/>
                <a:ea typeface="+mn-ea"/>
              </a:rPr>
              <a:t>再次自我檢視</a:t>
            </a:r>
            <a:endParaRPr lang="zh-TW" altLang="en-US" sz="9600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16677"/>
            <a:ext cx="12192000" cy="4790940"/>
          </a:xfrm>
        </p:spPr>
        <p:txBody>
          <a:bodyPr>
            <a:noAutofit/>
          </a:bodyPr>
          <a:lstStyle/>
          <a:p>
            <a:r>
              <a:rPr lang="zh-TW" altLang="en-US" sz="4600" dirty="0" smtClean="0"/>
              <a:t>請同學修正答案</a:t>
            </a:r>
            <a:endParaRPr lang="en-US" altLang="zh-TW" sz="4600" dirty="0" smtClean="0"/>
          </a:p>
          <a:p>
            <a:r>
              <a:rPr lang="zh-TW" altLang="en-US" sz="4600" dirty="0" smtClean="0"/>
              <a:t> </a:t>
            </a:r>
            <a:r>
              <a:rPr lang="en-US" altLang="zh-TW" sz="4600" dirty="0" smtClean="0"/>
              <a:t>(</a:t>
            </a:r>
            <a:r>
              <a:rPr lang="en-US" altLang="zh-TW" sz="4600" dirty="0"/>
              <a:t>1)</a:t>
            </a:r>
            <a:r>
              <a:rPr lang="zh-TW" altLang="zh-TW" sz="4600" dirty="0"/>
              <a:t>經過本課討論後，請同學將課文內容以漫畫或是純文字，將課文大意精簡描述出來</a:t>
            </a:r>
            <a:r>
              <a:rPr lang="zh-TW" altLang="zh-TW" sz="4600" dirty="0" smtClean="0"/>
              <a:t>。</a:t>
            </a:r>
            <a:endParaRPr lang="en-US" altLang="zh-TW" sz="4600" dirty="0" smtClean="0"/>
          </a:p>
          <a:p>
            <a:endParaRPr lang="zh-TW" altLang="zh-TW" sz="4600" dirty="0"/>
          </a:p>
          <a:p>
            <a:r>
              <a:rPr lang="en-US" altLang="zh-TW" sz="4600" dirty="0"/>
              <a:t>(2) </a:t>
            </a:r>
            <a:r>
              <a:rPr lang="zh-TW" altLang="zh-TW" sz="4600" dirty="0"/>
              <a:t>將個人作品上傳至學習拍</a:t>
            </a:r>
            <a:r>
              <a:rPr lang="zh-HK" altLang="zh-TW" sz="4600" dirty="0"/>
              <a:t>與全班</a:t>
            </a:r>
            <a:r>
              <a:rPr lang="zh-TW" altLang="zh-TW" sz="4600" dirty="0"/>
              <a:t>同學分享</a:t>
            </a:r>
            <a:r>
              <a:rPr lang="zh-HK" altLang="zh-TW" sz="4600" dirty="0"/>
              <a:t>。</a:t>
            </a:r>
            <a:endParaRPr lang="zh-TW" altLang="en-US" sz="4600" dirty="0"/>
          </a:p>
        </p:txBody>
      </p:sp>
    </p:spTree>
    <p:extLst>
      <p:ext uri="{BB962C8B-B14F-4D97-AF65-F5344CB8AC3E}">
        <p14:creationId xmlns:p14="http://schemas.microsoft.com/office/powerpoint/2010/main" val="130951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6" y="312384"/>
            <a:ext cx="3147692" cy="42138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68203" y="645459"/>
            <a:ext cx="9775065" cy="3880773"/>
          </a:xfrm>
        </p:spPr>
        <p:txBody>
          <a:bodyPr>
            <a:normAutofit/>
          </a:bodyPr>
          <a:lstStyle/>
          <a:p>
            <a:pPr algn="ctr"/>
            <a:r>
              <a:rPr lang="en-US" altLang="zh-TW" sz="4400" b="1" dirty="0" err="1" smtClean="0">
                <a:solidFill>
                  <a:srgbClr val="002060"/>
                </a:solidFill>
              </a:rPr>
              <a:t>Q1</a:t>
            </a:r>
            <a:r>
              <a:rPr lang="zh-TW" altLang="en-US" sz="4400" dirty="0" smtClean="0">
                <a:solidFill>
                  <a:srgbClr val="002060"/>
                </a:solidFill>
              </a:rPr>
              <a:t>：請你找出</a:t>
            </a:r>
            <a:r>
              <a:rPr lang="zh-TW" altLang="en-US" sz="6600" b="1" dirty="0" smtClean="0">
                <a:solidFill>
                  <a:srgbClr val="002060"/>
                </a:solidFill>
              </a:rPr>
              <a:t>「題眼」</a:t>
            </a:r>
            <a:endParaRPr lang="en-US" altLang="zh-TW" sz="6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zh-TW" altLang="en-US" sz="11000" b="1" u="sng" dirty="0" smtClean="0"/>
              <a:t>黃蓉</a:t>
            </a:r>
            <a:r>
              <a:rPr lang="zh-TW" altLang="en-US" sz="11000" b="1" dirty="0" smtClean="0"/>
              <a:t>智退</a:t>
            </a:r>
            <a:r>
              <a:rPr lang="zh-TW" altLang="en-US" sz="11000" b="1" u="sng" dirty="0" smtClean="0"/>
              <a:t>霍都</a:t>
            </a:r>
            <a:endParaRPr lang="zh-TW" altLang="en-US" sz="11000" b="1" u="sng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5" t="8072" r="16842" b="13726"/>
          <a:stretch/>
        </p:blipFill>
        <p:spPr>
          <a:xfrm>
            <a:off x="7740203" y="3159652"/>
            <a:ext cx="3155324" cy="371028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32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2581" y="369212"/>
            <a:ext cx="11346288" cy="1691407"/>
          </a:xfrm>
        </p:spPr>
        <p:txBody>
          <a:bodyPr>
            <a:normAutofit/>
          </a:bodyPr>
          <a:lstStyle/>
          <a:p>
            <a:pPr algn="ctr"/>
            <a:r>
              <a:rPr lang="en-US" altLang="zh-TW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Q2</a:t>
            </a:r>
            <a:r>
              <a:rPr lang="zh-TW" alt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：</a:t>
            </a:r>
            <a:r>
              <a:rPr lang="zh-TW" alt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給你多一點訊息</a:t>
            </a:r>
            <a:r>
              <a:rPr lang="en-US" altLang="zh-TW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~</a:t>
            </a:r>
            <a:r>
              <a:rPr lang="zh-TW" alt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請你再猜</a:t>
            </a:r>
            <a:r>
              <a:rPr lang="zh-TW" alt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猜</a:t>
            </a:r>
            <a:r>
              <a:rPr lang="zh-TW" alt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看</a:t>
            </a:r>
            <a:endParaRPr lang="zh-TW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pic>
        <p:nvPicPr>
          <p:cNvPr id="3" name="內容版面配置區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08" y="1690013"/>
            <a:ext cx="4675030" cy="4909849"/>
          </a:xfrm>
        </p:spPr>
      </p:pic>
    </p:spTree>
    <p:extLst>
      <p:ext uri="{BB962C8B-B14F-4D97-AF65-F5344CB8AC3E}">
        <p14:creationId xmlns:p14="http://schemas.microsoft.com/office/powerpoint/2010/main" val="192690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9099" y="759854"/>
            <a:ext cx="8654602" cy="2240923"/>
          </a:xfrm>
        </p:spPr>
        <p:txBody>
          <a:bodyPr>
            <a:noAutofit/>
          </a:bodyPr>
          <a:lstStyle/>
          <a:p>
            <a:pPr algn="ctr"/>
            <a:r>
              <a:rPr lang="en-US" altLang="zh-TW" sz="8800" b="1" dirty="0" err="1" smtClean="0">
                <a:solidFill>
                  <a:srgbClr val="002060"/>
                </a:solidFill>
                <a:latin typeface="+mn-lt"/>
                <a:ea typeface="+mn-ea"/>
              </a:rPr>
              <a:t>Q3</a:t>
            </a:r>
            <a:r>
              <a:rPr lang="zh-TW" altLang="en-US" sz="8800" dirty="0" smtClean="0">
                <a:solidFill>
                  <a:srgbClr val="002060"/>
                </a:solidFill>
                <a:latin typeface="+mn-lt"/>
                <a:ea typeface="+mn-ea"/>
              </a:rPr>
              <a:t>：</a:t>
            </a:r>
            <a:r>
              <a:rPr lang="zh-TW" altLang="zh-TW" sz="8000" dirty="0">
                <a:solidFill>
                  <a:srgbClr val="002060"/>
                </a:solidFill>
                <a:latin typeface="+mn-ea"/>
                <a:ea typeface="+mn-ea"/>
              </a:rPr>
              <a:t>請你猜</a:t>
            </a:r>
            <a:r>
              <a:rPr lang="zh-TW" altLang="zh-TW" sz="8000" dirty="0" smtClean="0">
                <a:solidFill>
                  <a:srgbClr val="002060"/>
                </a:solidFill>
                <a:latin typeface="+mn-ea"/>
                <a:ea typeface="+mn-ea"/>
              </a:rPr>
              <a:t>猜看</a:t>
            </a:r>
            <a:r>
              <a:rPr lang="en-US" altLang="zh-TW" sz="8000" dirty="0" smtClean="0">
                <a:solidFill>
                  <a:srgbClr val="002060"/>
                </a:solidFill>
                <a:latin typeface="+mn-ea"/>
                <a:ea typeface="+mn-ea"/>
              </a:rPr>
              <a:t/>
            </a:r>
            <a:br>
              <a:rPr lang="en-US" altLang="zh-TW" sz="8000" dirty="0" smtClean="0">
                <a:solidFill>
                  <a:srgbClr val="002060"/>
                </a:solidFill>
                <a:latin typeface="+mn-ea"/>
                <a:ea typeface="+mn-ea"/>
              </a:rPr>
            </a:br>
            <a:endParaRPr lang="zh-TW" altLang="en-US" sz="8000" dirty="0">
              <a:solidFill>
                <a:srgbClr val="002060"/>
              </a:solidFill>
              <a:latin typeface="+mn-ea"/>
              <a:ea typeface="+mn-ea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5213"/>
            <a:ext cx="4245706" cy="25615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標題 1"/>
          <p:cNvSpPr txBox="1">
            <a:spLocks/>
          </p:cNvSpPr>
          <p:nvPr/>
        </p:nvSpPr>
        <p:spPr>
          <a:xfrm>
            <a:off x="1326526" y="1665861"/>
            <a:ext cx="10315976" cy="3310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zh-TW" sz="8000" u="sng" dirty="0" smtClean="0">
                <a:latin typeface="+mn-ea"/>
                <a:ea typeface="+mn-ea"/>
              </a:rPr>
              <a:t>黃</a:t>
            </a:r>
            <a:r>
              <a:rPr lang="zh-TW" altLang="zh-TW" sz="8000" u="sng" dirty="0">
                <a:latin typeface="+mn-ea"/>
                <a:ea typeface="+mn-ea"/>
              </a:rPr>
              <a:t>蓉</a:t>
            </a:r>
            <a:r>
              <a:rPr lang="zh-TW" altLang="zh-TW" sz="8000" dirty="0">
                <a:latin typeface="+mn-ea"/>
                <a:ea typeface="+mn-ea"/>
              </a:rPr>
              <a:t>可能用什麼樣的</a:t>
            </a:r>
            <a:r>
              <a:rPr lang="zh-TW" altLang="zh-TW" sz="8000" dirty="0">
                <a:solidFill>
                  <a:srgbClr val="FF0000"/>
                </a:solidFill>
                <a:latin typeface="+mn-ea"/>
                <a:ea typeface="+mn-ea"/>
              </a:rPr>
              <a:t>智慧策略</a:t>
            </a:r>
            <a:r>
              <a:rPr lang="zh-TW" altLang="zh-TW" sz="8000" dirty="0">
                <a:latin typeface="+mn-ea"/>
                <a:ea typeface="+mn-ea"/>
              </a:rPr>
              <a:t>擊退</a:t>
            </a:r>
            <a:r>
              <a:rPr lang="zh-TW" altLang="zh-TW" sz="8000" u="sng" dirty="0">
                <a:latin typeface="+mn-ea"/>
                <a:ea typeface="+mn-ea"/>
              </a:rPr>
              <a:t>霍都</a:t>
            </a:r>
            <a:r>
              <a:rPr lang="zh-TW" altLang="zh-TW" sz="8000" dirty="0" smtClean="0">
                <a:latin typeface="+mn-ea"/>
                <a:ea typeface="+mn-ea"/>
              </a:rPr>
              <a:t>？</a:t>
            </a:r>
            <a:endParaRPr lang="zh-TW" altLang="en-US" sz="8000" dirty="0">
              <a:solidFill>
                <a:srgbClr val="002060"/>
              </a:solidFill>
              <a:latin typeface="+mn-ea"/>
              <a:ea typeface="+mn-ea"/>
            </a:endParaRPr>
          </a:p>
        </p:txBody>
      </p:sp>
      <p:pic>
        <p:nvPicPr>
          <p:cNvPr id="8" name="內容版面配置區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333" y="4934577"/>
            <a:ext cx="3273380" cy="197493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內容版面配置區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4514" y="5451227"/>
            <a:ext cx="2438399" cy="14711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內容版面配置區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812" y="5917085"/>
            <a:ext cx="1772990" cy="10697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1838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9093" y="2421228"/>
            <a:ext cx="12556901" cy="3451537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+mn-ea"/>
                <a:ea typeface="+mn-ea"/>
              </a:rPr>
              <a:t>提示：</a:t>
            </a:r>
            <a:r>
              <a:rPr lang="en-US" altLang="zh-TW" dirty="0" smtClean="0">
                <a:latin typeface="+mn-ea"/>
                <a:ea typeface="+mn-ea"/>
              </a:rPr>
              <a:t/>
            </a:r>
            <a:br>
              <a:rPr lang="en-US" altLang="zh-TW" dirty="0" smtClean="0">
                <a:latin typeface="+mn-ea"/>
                <a:ea typeface="+mn-ea"/>
              </a:rPr>
            </a:br>
            <a:r>
              <a:rPr lang="en-US" altLang="zh-TW" b="1" dirty="0" smtClean="0">
                <a:latin typeface="+mn-ea"/>
                <a:ea typeface="+mn-ea"/>
              </a:rPr>
              <a:t>1.</a:t>
            </a:r>
            <a:r>
              <a:rPr lang="zh-TW" altLang="zh-TW" b="1" dirty="0">
                <a:latin typeface="+mn-ea"/>
                <a:ea typeface="+mn-ea"/>
              </a:rPr>
              <a:t>標示出自然段</a:t>
            </a:r>
            <a:r>
              <a:rPr lang="en-US" altLang="zh-TW" b="1" dirty="0">
                <a:latin typeface="+mn-ea"/>
                <a:ea typeface="+mn-ea"/>
              </a:rPr>
              <a:t>(</a:t>
            </a:r>
            <a:r>
              <a:rPr lang="zh-TW" altLang="zh-TW" b="1" dirty="0">
                <a:latin typeface="+mn-ea"/>
                <a:ea typeface="+mn-ea"/>
              </a:rPr>
              <a:t>標出</a:t>
            </a:r>
            <a:r>
              <a:rPr lang="en-US" altLang="zh-TW" b="1" dirty="0">
                <a:latin typeface="+mn-ea"/>
                <a:ea typeface="+mn-ea"/>
              </a:rPr>
              <a:t>1.2.3…</a:t>
            </a:r>
            <a:r>
              <a:rPr lang="zh-TW" altLang="zh-TW" b="1" dirty="0">
                <a:latin typeface="+mn-ea"/>
                <a:ea typeface="+mn-ea"/>
              </a:rPr>
              <a:t>段</a:t>
            </a:r>
            <a:r>
              <a:rPr lang="en-US" altLang="zh-TW" b="1" dirty="0">
                <a:latin typeface="+mn-ea"/>
                <a:ea typeface="+mn-ea"/>
              </a:rPr>
              <a:t>) </a:t>
            </a:r>
            <a:r>
              <a:rPr lang="en-US" altLang="zh-TW" b="1" dirty="0" smtClean="0">
                <a:latin typeface="+mn-ea"/>
                <a:ea typeface="+mn-ea"/>
              </a:rPr>
              <a:t/>
            </a:r>
            <a:br>
              <a:rPr lang="en-US" altLang="zh-TW" b="1" dirty="0" smtClean="0">
                <a:latin typeface="+mn-ea"/>
                <a:ea typeface="+mn-ea"/>
              </a:rPr>
            </a:br>
            <a:r>
              <a:rPr lang="en-US" altLang="zh-TW" b="1" dirty="0" smtClean="0">
                <a:latin typeface="+mn-ea"/>
                <a:ea typeface="+mn-ea"/>
              </a:rPr>
              <a:t/>
            </a:r>
            <a:br>
              <a:rPr lang="en-US" altLang="zh-TW" b="1" dirty="0" smtClean="0">
                <a:latin typeface="+mn-ea"/>
                <a:ea typeface="+mn-ea"/>
              </a:rPr>
            </a:br>
            <a:r>
              <a:rPr lang="en-US" altLang="zh-TW" b="1" dirty="0" smtClean="0">
                <a:latin typeface="+mn-ea"/>
                <a:ea typeface="+mn-ea"/>
              </a:rPr>
              <a:t>2.</a:t>
            </a:r>
            <a:r>
              <a:rPr lang="zh-TW" altLang="zh-TW" b="1" dirty="0">
                <a:latin typeface="+mn-ea"/>
                <a:ea typeface="+mn-ea"/>
              </a:rPr>
              <a:t>瀏覽的時候，將不懂的字詞或語句</a:t>
            </a:r>
            <a:r>
              <a:rPr lang="zh-TW" altLang="zh-TW" b="1" dirty="0" smtClean="0">
                <a:latin typeface="+mn-ea"/>
                <a:ea typeface="+mn-ea"/>
              </a:rPr>
              <a:t>，</a:t>
            </a:r>
            <a:r>
              <a:rPr lang="en-US" altLang="zh-TW" b="1" dirty="0" smtClean="0">
                <a:latin typeface="+mn-ea"/>
                <a:ea typeface="+mn-ea"/>
              </a:rPr>
              <a:t/>
            </a:r>
            <a:br>
              <a:rPr lang="en-US" altLang="zh-TW" b="1" dirty="0" smtClean="0">
                <a:latin typeface="+mn-ea"/>
                <a:ea typeface="+mn-ea"/>
              </a:rPr>
            </a:br>
            <a:r>
              <a:rPr lang="zh-TW" altLang="zh-TW" b="1" dirty="0" smtClean="0">
                <a:latin typeface="+mn-ea"/>
                <a:ea typeface="+mn-ea"/>
              </a:rPr>
              <a:t>先</a:t>
            </a:r>
            <a:r>
              <a:rPr lang="zh-TW" altLang="zh-TW" b="1" dirty="0">
                <a:latin typeface="+mn-ea"/>
                <a:ea typeface="+mn-ea"/>
              </a:rPr>
              <a:t>用鉛筆圈起來，再繼續往下讀。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8539" y="177277"/>
            <a:ext cx="11000142" cy="2540163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rgbClr val="FF0000"/>
                </a:solidFill>
              </a:rPr>
              <a:t>請同學</a:t>
            </a:r>
            <a:r>
              <a:rPr lang="zh-TW" altLang="en-US" sz="8000" dirty="0" smtClean="0">
                <a:solidFill>
                  <a:srgbClr val="FF0000"/>
                </a:solidFill>
              </a:rPr>
              <a:t>利用</a:t>
            </a:r>
            <a:r>
              <a:rPr lang="en-US" altLang="zh-TW" sz="8000" dirty="0">
                <a:solidFill>
                  <a:srgbClr val="FF0000"/>
                </a:solidFill>
              </a:rPr>
              <a:t>5</a:t>
            </a:r>
            <a:r>
              <a:rPr lang="zh-TW" altLang="en-US" sz="8000" dirty="0" smtClean="0">
                <a:solidFill>
                  <a:srgbClr val="FF0000"/>
                </a:solidFill>
              </a:rPr>
              <a:t>分鐘</a:t>
            </a:r>
            <a:endParaRPr lang="en-US" altLang="zh-TW" sz="80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zh-TW" altLang="en-US" sz="8000" dirty="0" smtClean="0">
                <a:solidFill>
                  <a:srgbClr val="FF0000"/>
                </a:solidFill>
              </a:rPr>
              <a:t>快速</a:t>
            </a:r>
            <a:r>
              <a:rPr lang="zh-TW" altLang="en-US" sz="8000" dirty="0">
                <a:solidFill>
                  <a:srgbClr val="FF0000"/>
                </a:solidFill>
              </a:rPr>
              <a:t>瀏覽一遍</a:t>
            </a:r>
            <a:r>
              <a:rPr lang="zh-TW" altLang="en-US" sz="8000" dirty="0" smtClean="0">
                <a:solidFill>
                  <a:srgbClr val="FF0000"/>
                </a:solidFill>
              </a:rPr>
              <a:t>文章</a:t>
            </a:r>
            <a:endParaRPr lang="zh-TW" altLang="en-US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92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95332" y="49755"/>
            <a:ext cx="8596668" cy="862883"/>
          </a:xfrm>
        </p:spPr>
        <p:txBody>
          <a:bodyPr>
            <a:noAutofit/>
          </a:bodyPr>
          <a:lstStyle/>
          <a:p>
            <a:pPr algn="r"/>
            <a:r>
              <a:rPr lang="en-US" altLang="zh-TW" sz="6000" cap="none" dirty="0" err="1" smtClean="0">
                <a:latin typeface="+mn-lt"/>
              </a:rPr>
              <a:t>kahoot</a:t>
            </a:r>
            <a:r>
              <a:rPr lang="zh-TW" altLang="en-US" sz="6000" cap="none" dirty="0" smtClean="0">
                <a:latin typeface="+mn-lt"/>
              </a:rPr>
              <a:t>！</a:t>
            </a:r>
            <a:r>
              <a:rPr lang="zh-TW" altLang="en-US" sz="6000" b="1" dirty="0" smtClean="0"/>
              <a:t>快問快答時間</a:t>
            </a:r>
            <a:endParaRPr lang="zh-TW" altLang="en-US" sz="60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9300" y="1102401"/>
            <a:ext cx="10396574" cy="663388"/>
          </a:xfrm>
        </p:spPr>
        <p:txBody>
          <a:bodyPr>
            <a:normAutofit lnSpcReduction="10000"/>
          </a:bodyPr>
          <a:lstStyle/>
          <a:p>
            <a:r>
              <a:rPr lang="en-US" altLang="zh-TW" sz="4000" dirty="0" err="1" smtClean="0"/>
              <a:t>Q1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霍都</a:t>
            </a:r>
            <a:r>
              <a:rPr lang="zh-TW" altLang="zh-TW" sz="4400" dirty="0"/>
              <a:t>找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的目的為何？</a:t>
            </a:r>
            <a:endParaRPr lang="zh-TW" altLang="en-US" sz="3200" dirty="0"/>
          </a:p>
        </p:txBody>
      </p:sp>
      <p:sp>
        <p:nvSpPr>
          <p:cNvPr id="10" name="內容版面配置區 2"/>
          <p:cNvSpPr txBox="1">
            <a:spLocks/>
          </p:cNvSpPr>
          <p:nvPr/>
        </p:nvSpPr>
        <p:spPr>
          <a:xfrm>
            <a:off x="149300" y="1765789"/>
            <a:ext cx="10396574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4000" dirty="0" err="1" smtClean="0"/>
              <a:t>Q2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如何將信拿到手？</a:t>
            </a:r>
            <a:endParaRPr lang="zh-TW" altLang="en-US" sz="3200" dirty="0"/>
          </a:p>
        </p:txBody>
      </p:sp>
      <p:sp>
        <p:nvSpPr>
          <p:cNvPr id="11" name="內容版面配置區 2"/>
          <p:cNvSpPr txBox="1">
            <a:spLocks/>
          </p:cNvSpPr>
          <p:nvPr/>
        </p:nvSpPr>
        <p:spPr>
          <a:xfrm>
            <a:off x="149299" y="2429177"/>
            <a:ext cx="11106835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000" dirty="0" err="1" smtClean="0"/>
              <a:t>Q3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對付</a:t>
            </a:r>
            <a:r>
              <a:rPr lang="zh-TW" altLang="zh-TW" sz="4400" u="sng" dirty="0"/>
              <a:t>霍都</a:t>
            </a:r>
            <a:r>
              <a:rPr lang="zh-TW" altLang="zh-TW" sz="4400" dirty="0"/>
              <a:t>的打狗棒法是什麼字訣法？</a:t>
            </a:r>
            <a:endParaRPr lang="zh-TW" altLang="en-US" sz="4400" dirty="0"/>
          </a:p>
        </p:txBody>
      </p:sp>
      <p:sp>
        <p:nvSpPr>
          <p:cNvPr id="13" name="內容版面配置區 2"/>
          <p:cNvSpPr txBox="1">
            <a:spLocks/>
          </p:cNvSpPr>
          <p:nvPr/>
        </p:nvSpPr>
        <p:spPr>
          <a:xfrm>
            <a:off x="149299" y="3092565"/>
            <a:ext cx="11106835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4000" dirty="0" err="1" smtClean="0"/>
              <a:t>Q4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拿什麼東西潑向</a:t>
            </a:r>
            <a:r>
              <a:rPr lang="zh-TW" altLang="zh-TW" sz="4400" u="sng" dirty="0"/>
              <a:t>霍都</a:t>
            </a:r>
            <a:r>
              <a:rPr lang="zh-TW" altLang="zh-TW" sz="4400" dirty="0"/>
              <a:t>？</a:t>
            </a:r>
          </a:p>
        </p:txBody>
      </p:sp>
      <p:sp>
        <p:nvSpPr>
          <p:cNvPr id="14" name="內容版面配置區 2"/>
          <p:cNvSpPr txBox="1">
            <a:spLocks/>
          </p:cNvSpPr>
          <p:nvPr/>
        </p:nvSpPr>
        <p:spPr>
          <a:xfrm>
            <a:off x="149298" y="3713770"/>
            <a:ext cx="11106835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000" dirty="0" err="1" smtClean="0"/>
              <a:t>Q5</a:t>
            </a:r>
            <a:r>
              <a:rPr lang="en-US" altLang="zh-TW" sz="4000" dirty="0" smtClean="0"/>
              <a:t>:</a:t>
            </a:r>
            <a:r>
              <a:rPr lang="zh-TW" altLang="zh-TW" sz="4400" dirty="0"/>
              <a:t>「子午見骨茶」有毒嗎</a:t>
            </a:r>
            <a:r>
              <a:rPr lang="en-US" altLang="zh-TW" sz="4400" dirty="0"/>
              <a:t>?</a:t>
            </a:r>
            <a:endParaRPr lang="zh-TW" altLang="zh-TW" sz="4400" dirty="0"/>
          </a:p>
        </p:txBody>
      </p:sp>
      <p:sp>
        <p:nvSpPr>
          <p:cNvPr id="15" name="內容版面配置區 2"/>
          <p:cNvSpPr txBox="1">
            <a:spLocks/>
          </p:cNvSpPr>
          <p:nvPr/>
        </p:nvSpPr>
        <p:spPr>
          <a:xfrm>
            <a:off x="149297" y="4334975"/>
            <a:ext cx="11106835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4000" dirty="0" err="1" smtClean="0"/>
              <a:t>Q6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霍都</a:t>
            </a:r>
            <a:r>
              <a:rPr lang="zh-TW" altLang="zh-TW" sz="4400" dirty="0"/>
              <a:t>擅長的武器？</a:t>
            </a:r>
          </a:p>
        </p:txBody>
      </p:sp>
      <p:sp>
        <p:nvSpPr>
          <p:cNvPr id="16" name="內容版面配置區 2"/>
          <p:cNvSpPr txBox="1">
            <a:spLocks/>
          </p:cNvSpPr>
          <p:nvPr/>
        </p:nvSpPr>
        <p:spPr>
          <a:xfrm>
            <a:off x="149297" y="4998363"/>
            <a:ext cx="11106835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000" dirty="0" err="1" smtClean="0"/>
              <a:t>Q7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的父親精通什麼？</a:t>
            </a:r>
          </a:p>
        </p:txBody>
      </p:sp>
      <p:sp>
        <p:nvSpPr>
          <p:cNvPr id="17" name="內容版面配置區 2"/>
          <p:cNvSpPr txBox="1">
            <a:spLocks/>
          </p:cNvSpPr>
          <p:nvPr/>
        </p:nvSpPr>
        <p:spPr>
          <a:xfrm>
            <a:off x="149297" y="5665022"/>
            <a:ext cx="11905328" cy="6633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4000" dirty="0" err="1" smtClean="0"/>
              <a:t>Q8</a:t>
            </a:r>
            <a:r>
              <a:rPr lang="en-US" altLang="zh-TW" sz="4000" dirty="0" smtClean="0"/>
              <a:t>:</a:t>
            </a:r>
            <a:r>
              <a:rPr lang="zh-TW" altLang="zh-TW" sz="4400" u="sng" dirty="0"/>
              <a:t>黃蓉</a:t>
            </a:r>
            <a:r>
              <a:rPr lang="zh-TW" altLang="zh-TW" sz="4400" dirty="0"/>
              <a:t>給</a:t>
            </a:r>
            <a:r>
              <a:rPr lang="zh-TW" altLang="zh-TW" sz="4400" u="sng" dirty="0"/>
              <a:t>霍都</a:t>
            </a:r>
            <a:r>
              <a:rPr lang="zh-TW" altLang="zh-TW" sz="4400" dirty="0"/>
              <a:t>的救命仙丹是什麼？</a:t>
            </a:r>
          </a:p>
        </p:txBody>
      </p:sp>
    </p:spTree>
    <p:extLst>
      <p:ext uri="{BB962C8B-B14F-4D97-AF65-F5344CB8AC3E}">
        <p14:creationId xmlns:p14="http://schemas.microsoft.com/office/powerpoint/2010/main" val="114677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uild="p"/>
      <p:bldP spid="11" grpId="0" build="p"/>
      <p:bldP spid="13" grpId="0" build="p"/>
      <p:bldP spid="14" grpId="0" build="p"/>
      <p:bldP spid="15" grpId="0" build="p"/>
      <p:bldP spid="16" grpId="0" build="p"/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272" y="3512128"/>
            <a:ext cx="12122727" cy="2107779"/>
          </a:xfrm>
        </p:spPr>
        <p:txBody>
          <a:bodyPr>
            <a:noAutofit/>
          </a:bodyPr>
          <a:lstStyle/>
          <a:p>
            <a:r>
              <a:rPr lang="zh-TW" altLang="zh-TW" sz="5000" b="1" dirty="0">
                <a:solidFill>
                  <a:srgbClr val="7030A0"/>
                </a:solidFill>
                <a:latin typeface="+mn-ea"/>
                <a:ea typeface="+mn-ea"/>
              </a:rPr>
              <a:t>戰術有這些核戰、唇槍舌戰、武打、哀兵策略、心理戰</a:t>
            </a:r>
            <a:r>
              <a:rPr lang="en-US" altLang="zh-TW" sz="5000" b="1" dirty="0">
                <a:solidFill>
                  <a:srgbClr val="7030A0"/>
                </a:solidFill>
                <a:latin typeface="+mn-ea"/>
                <a:ea typeface="+mn-ea"/>
              </a:rPr>
              <a:t>(</a:t>
            </a:r>
            <a:r>
              <a:rPr lang="zh-TW" altLang="zh-TW" sz="5000" b="1" dirty="0">
                <a:solidFill>
                  <a:srgbClr val="7030A0"/>
                </a:solidFill>
                <a:latin typeface="+mn-ea"/>
                <a:ea typeface="+mn-ea"/>
              </a:rPr>
              <a:t>詐降、詐死</a:t>
            </a:r>
            <a:r>
              <a:rPr lang="en-US" altLang="zh-TW" sz="5000" b="1" dirty="0">
                <a:solidFill>
                  <a:srgbClr val="7030A0"/>
                </a:solidFill>
                <a:latin typeface="+mn-ea"/>
                <a:ea typeface="+mn-ea"/>
              </a:rPr>
              <a:t>……)</a:t>
            </a:r>
            <a:r>
              <a:rPr lang="zh-TW" altLang="zh-TW" sz="5000" b="1" dirty="0">
                <a:solidFill>
                  <a:srgbClr val="7030A0"/>
                </a:solidFill>
                <a:latin typeface="+mn-ea"/>
                <a:ea typeface="+mn-ea"/>
              </a:rPr>
              <a:t>等</a:t>
            </a:r>
            <a:endParaRPr lang="zh-TW" altLang="en-US" sz="5000" b="1" dirty="0">
              <a:solidFill>
                <a:srgbClr val="7030A0"/>
              </a:solidFill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9272" y="1379032"/>
            <a:ext cx="12295909" cy="2465607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6600" dirty="0" smtClean="0">
                <a:solidFill>
                  <a:srgbClr val="FFC000"/>
                </a:solidFill>
              </a:rPr>
              <a:t>                      </a:t>
            </a:r>
            <a:r>
              <a:rPr lang="zh-TW" altLang="en-US" sz="6600" dirty="0" smtClean="0"/>
              <a:t>請留意</a:t>
            </a:r>
            <a:endParaRPr lang="en-US" altLang="zh-TW" sz="6600" dirty="0" smtClean="0"/>
          </a:p>
          <a:p>
            <a:pPr marL="0" indent="0">
              <a:buNone/>
            </a:pPr>
            <a:r>
              <a:rPr lang="zh-TW" altLang="zh-TW" sz="6200" u="sng" dirty="0" smtClean="0"/>
              <a:t>黃</a:t>
            </a:r>
            <a:r>
              <a:rPr lang="zh-TW" altLang="zh-TW" sz="6200" u="sng" dirty="0"/>
              <a:t>蓉</a:t>
            </a:r>
            <a:r>
              <a:rPr lang="zh-TW" altLang="zh-TW" sz="6200" dirty="0"/>
              <a:t>與</a:t>
            </a:r>
            <a:r>
              <a:rPr lang="zh-TW" altLang="zh-TW" sz="6200" u="sng" dirty="0"/>
              <a:t>霍都</a:t>
            </a:r>
            <a:r>
              <a:rPr lang="zh-TW" altLang="zh-TW" sz="6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交手過程</a:t>
            </a:r>
            <a:r>
              <a:rPr lang="zh-TW" altLang="zh-TW" sz="6200" dirty="0"/>
              <a:t>或</a:t>
            </a:r>
            <a:r>
              <a:rPr lang="zh-TW" altLang="zh-TW" sz="62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使用的</a:t>
            </a:r>
            <a:r>
              <a:rPr lang="zh-TW" altLang="zh-TW" sz="6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戰術</a:t>
            </a:r>
            <a:endParaRPr lang="zh-TW" altLang="zh-TW" sz="6200" dirty="0"/>
          </a:p>
          <a:p>
            <a:endParaRPr lang="zh-TW" altLang="en-US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0" y="0"/>
            <a:ext cx="11000142" cy="150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8000" dirty="0" smtClean="0">
                <a:solidFill>
                  <a:srgbClr val="FF0000"/>
                </a:solidFill>
              </a:rPr>
              <a:t>請再次閱讀文章</a:t>
            </a:r>
            <a:endParaRPr lang="en-US" altLang="zh-TW" sz="8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0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8539" y="177277"/>
            <a:ext cx="11000142" cy="2540163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</a:rPr>
              <a:t>再次閱讀文章</a:t>
            </a:r>
            <a:r>
              <a:rPr lang="en-US" altLang="zh-TW" sz="8000" dirty="0">
                <a:solidFill>
                  <a:srgbClr val="FF0000"/>
                </a:solidFill>
              </a:rPr>
              <a:t>7</a:t>
            </a:r>
            <a:r>
              <a:rPr lang="zh-TW" altLang="en-US" sz="8000" dirty="0" smtClean="0">
                <a:solidFill>
                  <a:srgbClr val="FF0000"/>
                </a:solidFill>
              </a:rPr>
              <a:t>分鐘</a:t>
            </a:r>
            <a:endParaRPr lang="en-US" altLang="zh-TW" sz="8000" dirty="0" smtClean="0">
              <a:solidFill>
                <a:srgbClr val="FF00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148" y="1447357"/>
            <a:ext cx="6296888" cy="53208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1205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8539" y="177277"/>
            <a:ext cx="11000142" cy="2540163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0000"/>
                </a:solidFill>
              </a:rPr>
              <a:t>小組逐題討論時間</a:t>
            </a:r>
            <a:endParaRPr lang="en-US" altLang="zh-TW" sz="8000" dirty="0" smtClean="0">
              <a:solidFill>
                <a:srgbClr val="FF0000"/>
              </a:solidFill>
            </a:endParaRPr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9093" y="1326524"/>
            <a:ext cx="12556901" cy="4546241"/>
          </a:xfrm>
        </p:spPr>
        <p:txBody>
          <a:bodyPr>
            <a:noAutofit/>
          </a:bodyPr>
          <a:lstStyle/>
          <a:p>
            <a:r>
              <a:rPr lang="zh-TW" altLang="en-US" sz="6000" b="1" dirty="0" smtClean="0">
                <a:latin typeface="+mn-ea"/>
                <a:ea typeface="+mn-ea"/>
              </a:rPr>
              <a:t>請各小組</a:t>
            </a:r>
            <a:r>
              <a:rPr lang="en-US" altLang="zh-TW" sz="6000" b="1" dirty="0" smtClean="0">
                <a:latin typeface="+mn-ea"/>
                <a:ea typeface="+mn-ea"/>
              </a:rPr>
              <a:t/>
            </a:r>
            <a:br>
              <a:rPr lang="en-US" altLang="zh-TW" sz="6000" b="1" dirty="0" smtClean="0">
                <a:latin typeface="+mn-ea"/>
                <a:ea typeface="+mn-ea"/>
              </a:rPr>
            </a:br>
            <a:r>
              <a:rPr lang="zh-TW" altLang="en-US" sz="6000" b="1" dirty="0" smtClean="0">
                <a:latin typeface="+mn-ea"/>
                <a:ea typeface="+mn-ea"/>
              </a:rPr>
              <a:t>針對問題</a:t>
            </a:r>
            <a:r>
              <a:rPr lang="zh-HK" altLang="zh-TW" sz="6000" b="1" dirty="0" smtClean="0">
                <a:latin typeface="+mn-ea"/>
                <a:ea typeface="+mn-ea"/>
              </a:rPr>
              <a:t>在</a:t>
            </a:r>
            <a:r>
              <a:rPr lang="zh-HK" altLang="zh-TW" sz="6000" b="1" dirty="0">
                <a:latin typeface="+mn-ea"/>
                <a:ea typeface="+mn-ea"/>
              </a:rPr>
              <a:t>小白板上寫下答案</a:t>
            </a:r>
            <a:r>
              <a:rPr lang="zh-TW" altLang="zh-TW" sz="6000" b="1" dirty="0" smtClean="0">
                <a:latin typeface="+mn-ea"/>
                <a:ea typeface="+mn-ea"/>
              </a:rPr>
              <a:t>，</a:t>
            </a:r>
            <a:r>
              <a:rPr lang="en-US" altLang="zh-TW" sz="6000" b="1" dirty="0" smtClean="0">
                <a:latin typeface="+mn-ea"/>
                <a:ea typeface="+mn-ea"/>
              </a:rPr>
              <a:t/>
            </a:r>
            <a:br>
              <a:rPr lang="en-US" altLang="zh-TW" sz="6000" b="1" dirty="0" smtClean="0">
                <a:latin typeface="+mn-ea"/>
                <a:ea typeface="+mn-ea"/>
              </a:rPr>
            </a:br>
            <a:r>
              <a:rPr lang="zh-HK" altLang="zh-TW" sz="6000" b="1" dirty="0" smtClean="0">
                <a:latin typeface="+mn-ea"/>
                <a:ea typeface="+mn-ea"/>
              </a:rPr>
              <a:t>使用</a:t>
            </a:r>
            <a:r>
              <a:rPr lang="zh-HK" altLang="zh-TW" sz="6000" b="1" dirty="0">
                <a:latin typeface="+mn-ea"/>
                <a:ea typeface="+mn-ea"/>
              </a:rPr>
              <a:t>平板電腦拍照後</a:t>
            </a:r>
            <a:r>
              <a:rPr lang="zh-HK" altLang="zh-TW" sz="6000" b="1" dirty="0" smtClean="0">
                <a:latin typeface="+mn-ea"/>
                <a:ea typeface="+mn-ea"/>
              </a:rPr>
              <a:t>，</a:t>
            </a:r>
            <a:r>
              <a:rPr lang="en-US" altLang="zh-HK" sz="6000" b="1" dirty="0" smtClean="0">
                <a:latin typeface="+mn-ea"/>
                <a:ea typeface="+mn-ea"/>
              </a:rPr>
              <a:t/>
            </a:r>
            <a:br>
              <a:rPr lang="en-US" altLang="zh-HK" sz="6000" b="1" dirty="0" smtClean="0">
                <a:latin typeface="+mn-ea"/>
                <a:ea typeface="+mn-ea"/>
              </a:rPr>
            </a:br>
            <a:r>
              <a:rPr lang="zh-HK" altLang="zh-TW" sz="6000" b="1" dirty="0" smtClean="0">
                <a:latin typeface="+mn-ea"/>
                <a:ea typeface="+mn-ea"/>
              </a:rPr>
              <a:t>上</a:t>
            </a:r>
            <a:r>
              <a:rPr lang="zh-HK" altLang="zh-TW" sz="6000" b="1" dirty="0">
                <a:latin typeface="+mn-ea"/>
                <a:ea typeface="+mn-ea"/>
              </a:rPr>
              <a:t>傳至學習拍成為答案</a:t>
            </a:r>
            <a:r>
              <a:rPr lang="zh-TW" altLang="zh-TW" sz="6000" b="1" dirty="0">
                <a:latin typeface="+mn-ea"/>
                <a:ea typeface="+mn-ea"/>
              </a:rPr>
              <a:t>。</a:t>
            </a:r>
            <a:endParaRPr lang="zh-TW" altLang="en-US" sz="6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74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1151</TotalTime>
  <Words>641</Words>
  <Application>Microsoft Office PowerPoint</Application>
  <PresentationFormat>寬螢幕</PresentationFormat>
  <Paragraphs>57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微軟正黑體</vt:lpstr>
      <vt:lpstr>標楷體</vt:lpstr>
      <vt:lpstr>Rockwell</vt:lpstr>
      <vt:lpstr>Rockwell Condensed</vt:lpstr>
      <vt:lpstr>Wingdings</vt:lpstr>
      <vt:lpstr>木刻字型</vt:lpstr>
      <vt:lpstr>黃蓉</vt:lpstr>
      <vt:lpstr>PowerPoint 簡報</vt:lpstr>
      <vt:lpstr>Q2：給你多一點訊息~請你再猜猜看</vt:lpstr>
      <vt:lpstr>Q3：請你猜猜看 </vt:lpstr>
      <vt:lpstr>提示： 1.標示出自然段(標出1.2.3…段)   2.瀏覽的時候，將不懂的字詞或語句， 先用鉛筆圈起來，再繼續往下讀。</vt:lpstr>
      <vt:lpstr>kahoot！快問快答時間</vt:lpstr>
      <vt:lpstr>戰術有這些核戰、唇槍舌戰、武打、哀兵策略、心理戰(詐降、詐死……)等</vt:lpstr>
      <vt:lpstr>PowerPoint 簡報</vt:lpstr>
      <vt:lpstr>請各小組 針對問題在小白板上寫下答案， 使用平板電腦拍照後， 上傳至學習拍成為答案。</vt:lpstr>
      <vt:lpstr>請特別注意：</vt:lpstr>
      <vt:lpstr>請特別注意：</vt:lpstr>
      <vt:lpstr>請各小組 針對問題在小白板上寫下答案， 使用平板電腦拍照後， 上傳至學習拍成為答案。</vt:lpstr>
      <vt:lpstr>PowerPoint 簡報</vt:lpstr>
      <vt:lpstr>PowerPoint 簡報</vt:lpstr>
      <vt:lpstr>PowerPoint 簡報</vt:lpstr>
      <vt:lpstr>猜測不熟悉字詞的意思</vt:lpstr>
      <vt:lpstr>自我檢視</vt:lpstr>
      <vt:lpstr>再次自我檢視</vt:lpstr>
    </vt:vector>
  </TitlesOfParts>
  <Company>TRPSCYC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Teacher</dc:creator>
  <cp:lastModifiedBy>user</cp:lastModifiedBy>
  <cp:revision>99</cp:revision>
  <dcterms:created xsi:type="dcterms:W3CDTF">2017-03-31T01:53:44Z</dcterms:created>
  <dcterms:modified xsi:type="dcterms:W3CDTF">2019-10-21T15:21:58Z</dcterms:modified>
</cp:coreProperties>
</file>