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92" r:id="rId4"/>
    <p:sldId id="286" r:id="rId5"/>
    <p:sldId id="288" r:id="rId6"/>
    <p:sldId id="289" r:id="rId7"/>
    <p:sldId id="290" r:id="rId8"/>
    <p:sldId id="291" r:id="rId9"/>
    <p:sldId id="293" r:id="rId10"/>
    <p:sldId id="294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9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926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97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57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5968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32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289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15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13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87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86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3B0D1-B9EA-49A3-98FA-7F490D0BB135}" type="datetimeFigureOut">
              <a:rPr lang="zh-TW" altLang="en-US" smtClean="0"/>
              <a:t>2019/10/18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5B0B3-F00D-4A7E-95A9-FDD3F168B9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0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33" b="9545"/>
          <a:stretch/>
        </p:blipFill>
        <p:spPr>
          <a:xfrm>
            <a:off x="0" y="-518442"/>
            <a:ext cx="12192000" cy="737644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51307" y="1174678"/>
            <a:ext cx="9239709" cy="1554785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8000" b="1" dirty="0">
                <a:latin typeface="王漢宗標楷體一空心" panose="02020600000000000000" pitchFamily="18" charset="-120"/>
                <a:ea typeface="王漢宗標楷體一空心" panose="02020600000000000000" pitchFamily="18" charset="-120"/>
              </a:rPr>
              <a:t>東石蚵</a:t>
            </a:r>
            <a:r>
              <a:rPr lang="zh-TW" altLang="en-US" sz="18000" b="1" dirty="0" smtClean="0">
                <a:latin typeface="王漢宗標楷體一空心" panose="02020600000000000000" pitchFamily="18" charset="-120"/>
                <a:ea typeface="王漢宗標楷體一空心" panose="02020600000000000000" pitchFamily="18" charset="-120"/>
              </a:rPr>
              <a:t>鄉</a:t>
            </a:r>
            <a:endParaRPr lang="zh-TW" altLang="en-US" sz="18000" b="1" dirty="0">
              <a:latin typeface="王漢宗標楷體一空心" panose="02020600000000000000" pitchFamily="18" charset="-120"/>
              <a:ea typeface="王漢宗標楷體一空心" panose="02020600000000000000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 rot="1123908">
            <a:off x="3916945" y="3927272"/>
            <a:ext cx="3647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000" dirty="0" smtClean="0">
                <a:ea typeface="金梅毛" panose="02010609000101010101" pitchFamily="49" charset="-120"/>
              </a:rPr>
              <a:t>新</a:t>
            </a:r>
            <a:r>
              <a:rPr lang="zh-TW" altLang="en-US" sz="9000" dirty="0">
                <a:ea typeface="金梅毛" panose="02010609000101010101" pitchFamily="49" charset="-120"/>
              </a:rPr>
              <a:t>風貌</a:t>
            </a:r>
          </a:p>
        </p:txBody>
      </p:sp>
    </p:spTree>
    <p:extLst>
      <p:ext uri="{BB962C8B-B14F-4D97-AF65-F5344CB8AC3E}">
        <p14:creationId xmlns:p14="http://schemas.microsoft.com/office/powerpoint/2010/main" val="360708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67235" y="0"/>
            <a:ext cx="12259235" cy="1156447"/>
            <a:chOff x="-67235" y="0"/>
            <a:chExt cx="12259235" cy="1156447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1156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-67235" y="53788"/>
              <a:ext cx="1219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我</a:t>
              </a:r>
              <a:r>
                <a:rPr lang="zh-TW" altLang="en-US" sz="6000" dirty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的乾淨之</a:t>
              </a:r>
              <a:r>
                <a:rPr lang="zh-TW" altLang="en-US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道</a:t>
              </a:r>
              <a:endParaRPr lang="zh-TW" altLang="en-US" sz="6000" dirty="0">
                <a:solidFill>
                  <a:schemeClr val="bg1">
                    <a:lumMod val="9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pic>
        <p:nvPicPr>
          <p:cNvPr id="1026" name="Picture 2" descr="「瑞典少女桑柏格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810" y="1210235"/>
            <a:ext cx="4023955" cy="568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261257" y="1930360"/>
            <a:ext cx="8331200" cy="424731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開始執行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垃圾減量具體行為</a:t>
            </a:r>
            <a:endParaRPr lang="en-US" altLang="zh-TW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觀察並紀錄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提出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的方法策略與實際改善的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情形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各組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發表策略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實施</a:t>
            </a:r>
            <a:r>
              <a:rPr lang="zh-TW" altLang="en-US" sz="3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前後的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差異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情形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－瑞典少女桑柏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格的漣漪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－五年壽命的蚵棚竹子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...</a:t>
            </a: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又大又無用處的保麗龍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...</a:t>
            </a: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蚵繩怎麼變海邊躺椅的過程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...</a:t>
            </a: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遊客看了垃圾減量標誌後也不理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...</a:t>
            </a: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各位東石好蚵童，我們該如何解決上面問題呢？</a:t>
            </a:r>
            <a:endParaRPr lang="en-US" altLang="zh-TW" sz="3000" dirty="0" smtClean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0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19267" y="2019963"/>
            <a:ext cx="51534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壹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居家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附近的垃圾大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調查</a:t>
            </a:r>
            <a:endParaRPr lang="en-US" altLang="zh-TW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6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貳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統計圖表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如何做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</a:p>
          <a:p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6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叁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我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的乾淨之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道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0" y="0"/>
            <a:ext cx="12192000" cy="1156447"/>
            <a:chOff x="0" y="0"/>
            <a:chExt cx="12192000" cy="1156447"/>
          </a:xfrm>
        </p:grpSpPr>
        <p:sp>
          <p:nvSpPr>
            <p:cNvPr id="2" name="矩形 1"/>
            <p:cNvSpPr/>
            <p:nvPr/>
          </p:nvSpPr>
          <p:spPr>
            <a:xfrm>
              <a:off x="0" y="0"/>
              <a:ext cx="12192000" cy="1156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0" y="13447"/>
              <a:ext cx="12192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6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活動名稱</a:t>
              </a:r>
              <a:endParaRPr lang="zh-TW" altLang="en-US" sz="6600" dirty="0">
                <a:solidFill>
                  <a:schemeClr val="bg1">
                    <a:lumMod val="9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40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38798"/>
            <a:ext cx="7625603" cy="5719202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-67235" y="0"/>
            <a:ext cx="12259235" cy="1156447"/>
            <a:chOff x="-67235" y="0"/>
            <a:chExt cx="12259235" cy="1156447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1156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-67235" y="53788"/>
              <a:ext cx="1219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居家</a:t>
              </a:r>
              <a:r>
                <a:rPr lang="zh-TW" altLang="en-US" sz="6000" dirty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附近的垃圾大</a:t>
              </a:r>
              <a:r>
                <a:rPr lang="zh-TW" altLang="en-US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調查</a:t>
              </a:r>
              <a:endParaRPr lang="zh-TW" altLang="en-US" sz="6000" dirty="0">
                <a:solidFill>
                  <a:schemeClr val="bg1">
                    <a:lumMod val="9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29597" y="1428945"/>
            <a:ext cx="6900318" cy="517064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－居家垃圾有什麼好調查？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咱東石鄉的垃圾跟別人有什麼不一樣！</a:t>
            </a:r>
            <a:endParaRPr lang="en-US" altLang="zh-TW" sz="30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－先複習一下：垃圾分類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...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分哪幾類？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那我們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漁村的這些大型垃圾</a:t>
            </a:r>
            <a:endParaRPr lang="en-US" altLang="zh-TW" sz="3000" dirty="0" smtClean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是垃圾？可回收？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－各組請利用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正確時間</a:t>
            </a:r>
            <a:endParaRPr lang="en-US" altLang="zh-TW" sz="3000" dirty="0" smtClean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可以用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傳統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方式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或已經熟悉的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學習拍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平台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紀錄居家附近習以為常的環境垃圾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我們會統計垃圾種類、數量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地點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那到底要記錄什麼？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66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58" y="1479890"/>
            <a:ext cx="7824496" cy="5216331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-67235" y="0"/>
            <a:ext cx="12259235" cy="1156447"/>
            <a:chOff x="-67235" y="0"/>
            <a:chExt cx="12259235" cy="1156447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1156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-67235" y="53788"/>
              <a:ext cx="1219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統計圖表</a:t>
              </a:r>
              <a:r>
                <a:rPr lang="en-US" altLang="zh-TW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Statistic Chart</a:t>
              </a:r>
              <a:endParaRPr lang="zh-TW" altLang="en-US" sz="6600" dirty="0">
                <a:solidFill>
                  <a:schemeClr val="bg1">
                    <a:lumMod val="9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75732" y="1964396"/>
            <a:ext cx="4325930" cy="424731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－什麼是統計圖表？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一張畫、表千言！</a:t>
            </a:r>
            <a:endParaRPr lang="zh-TW" altLang="en-US" sz="30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－這張圖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是上學期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妳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們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到東石漁市場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聽慕燕大師解說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漁市場的照片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請問（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崇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文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vs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慕燕）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的眼神是？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無奈？驚訝？</a:t>
            </a:r>
            <a:endParaRPr lang="zh-TW" altLang="en-US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44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67235" y="0"/>
            <a:ext cx="12259235" cy="1156447"/>
            <a:chOff x="-67235" y="0"/>
            <a:chExt cx="12259235" cy="1156447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1156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-67235" y="53788"/>
              <a:ext cx="1219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統計圖表</a:t>
              </a:r>
              <a:r>
                <a:rPr lang="en-US" altLang="zh-TW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Statistic Chart</a:t>
              </a:r>
              <a:endParaRPr lang="zh-TW" altLang="en-US" sz="6600" dirty="0">
                <a:solidFill>
                  <a:schemeClr val="bg1">
                    <a:lumMod val="9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153550" y="1922192"/>
            <a:ext cx="10325686" cy="42473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－課本第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單元：統計圖表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－請從（課本、因才網、昨天大型顯示器課前預習）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去回答下列問題？一組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一組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、組內一個一個都要上台分享！</a:t>
            </a:r>
            <a:endParaRPr lang="zh-TW" altLang="en-US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什麼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是統計圖表？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為什麼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要用統計圖表？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日常生活東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有什麼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統計圖表？並說出裡面資料的內容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如何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繪製統計圖表？圖表的四要素是？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－畫紙上、畫電腦螢幕都是平面的統計圖表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那不是平面的是？</a:t>
            </a:r>
            <a:endParaRPr lang="zh-TW" altLang="en-US" sz="30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729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67235" y="0"/>
            <a:ext cx="12259235" cy="1156447"/>
            <a:chOff x="-67235" y="0"/>
            <a:chExt cx="12259235" cy="1156447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1156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-67235" y="53788"/>
              <a:ext cx="1219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統計圖表</a:t>
              </a:r>
              <a:r>
                <a:rPr lang="en-US" altLang="zh-TW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Statistic Chart</a:t>
              </a:r>
              <a:endParaRPr lang="zh-TW" altLang="en-US" sz="6600" dirty="0">
                <a:solidFill>
                  <a:schemeClr val="bg1">
                    <a:lumMod val="9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93894" y="1431439"/>
            <a:ext cx="3742008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－因材網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知識星空圖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（別說妳忘記了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...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zh-TW" altLang="en-US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E8E1CF"/>
              </a:clrFrom>
              <a:clrTo>
                <a:srgbClr val="E8E1C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5828" y="1551125"/>
            <a:ext cx="9002759" cy="519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67235" y="0"/>
            <a:ext cx="12259235" cy="1156447"/>
            <a:chOff x="-67235" y="0"/>
            <a:chExt cx="12259235" cy="1156447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1156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-67235" y="53788"/>
              <a:ext cx="1219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統計圖表</a:t>
              </a:r>
              <a:r>
                <a:rPr lang="en-US" altLang="zh-TW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Statistic Chart</a:t>
              </a:r>
              <a:endParaRPr lang="zh-TW" altLang="en-US" sz="6600" dirty="0">
                <a:solidFill>
                  <a:schemeClr val="bg1">
                    <a:lumMod val="9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998802" y="2486516"/>
            <a:ext cx="10578907" cy="28623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－將妳們各組用學習拍或傳統紀錄方式到的垃圾統計數量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繪製成統計圖表：呈現方式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不拘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不能偷看別組的做法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分享時才偷偷學別人好的地方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－一張圖要表現哪些內容？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不拘</a:t>
            </a:r>
            <a:endParaRPr lang="en-US" altLang="zh-TW" sz="3000" dirty="0" smtClean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但是一定要列出在哪撿到的，供第三個活動可以分析使用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－分享方式，用這學期新學的：</a:t>
            </a:r>
            <a:r>
              <a:rPr lang="en-US" altLang="zh-TW" sz="3000" dirty="0" err="1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NearPod</a:t>
            </a:r>
            <a:endParaRPr lang="zh-TW" altLang="en-US" sz="30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75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67235" y="0"/>
            <a:ext cx="12259235" cy="1156447"/>
            <a:chOff x="-67235" y="0"/>
            <a:chExt cx="12259235" cy="1156447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1156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-67235" y="53788"/>
              <a:ext cx="1219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統計圖表</a:t>
              </a:r>
              <a:r>
                <a:rPr lang="en-US" altLang="zh-TW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Statistic Chart</a:t>
              </a:r>
              <a:endParaRPr lang="zh-TW" altLang="en-US" sz="6600" dirty="0">
                <a:solidFill>
                  <a:schemeClr val="bg1">
                    <a:lumMod val="9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291240" y="1417371"/>
            <a:ext cx="4456417" cy="5539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</a:t>
            </a:r>
            <a:r>
              <a:rPr lang="en-US" altLang="zh-TW" sz="30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NearPod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介面簡單複習</a:t>
            </a:r>
            <a:endParaRPr lang="zh-TW" altLang="en-US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627" y="2104571"/>
            <a:ext cx="5206144" cy="445150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4971" y="2805805"/>
            <a:ext cx="10167258" cy="2031325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96875" indent="-396875"/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：登入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平台及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匯入各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組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簡報或素材：</a:t>
            </a:r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New 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Presentation → Add Slide → Add Content → Slide</a:t>
            </a:r>
          </a:p>
          <a:p>
            <a:pPr marL="396875" indent="-396875"/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：加入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互動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功能：</a:t>
            </a:r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Add 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Slide → Add Activity → Choose Open ended question / Poll / Quiz / Draw it / Fill the Blanks</a:t>
            </a:r>
          </a:p>
          <a:p>
            <a:pPr marL="396875" indent="-396875"/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：加入影片：</a:t>
            </a:r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Add 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Slide → Add Content → Video</a:t>
            </a:r>
          </a:p>
          <a:p>
            <a:pPr marL="396875" indent="-396875"/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：發佈簡報或素材：</a:t>
            </a:r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Publish 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→  Title →  Select Grades / Subjects →  Publish </a:t>
            </a:r>
          </a:p>
          <a:p>
            <a:pPr marL="396875" indent="-396875"/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：與他組分享成果：</a:t>
            </a:r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Live 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Section → Pin → Name</a:t>
            </a:r>
          </a:p>
          <a:p>
            <a:pPr marL="396875" indent="-396875"/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lang="zh-TW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：下載報告（老師端）：</a:t>
            </a:r>
            <a:r>
              <a:rPr lang="en-US" altLang="zh-TW" dirty="0" smtClean="0">
                <a:latin typeface="SimSun" panose="02010600030101010101" pitchFamily="2" charset="-122"/>
                <a:ea typeface="SimSun" panose="02010600030101010101" pitchFamily="2" charset="-122"/>
              </a:rPr>
              <a:t>Home 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→ Reports → Downloads → PDF </a:t>
            </a:r>
            <a:endParaRPr lang="zh-TW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824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t="68116" r="5118"/>
          <a:stretch/>
        </p:blipFill>
        <p:spPr>
          <a:xfrm>
            <a:off x="265073" y="1238811"/>
            <a:ext cx="5385827" cy="2696627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-67235" y="0"/>
            <a:ext cx="12259235" cy="1156447"/>
            <a:chOff x="-67235" y="0"/>
            <a:chExt cx="12259235" cy="1156447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1156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-67235" y="53788"/>
              <a:ext cx="1219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我</a:t>
              </a:r>
              <a:r>
                <a:rPr lang="zh-TW" altLang="en-US" sz="6000" dirty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的乾淨之</a:t>
              </a:r>
              <a:r>
                <a:rPr lang="zh-TW" altLang="en-US" sz="6000" dirty="0" smtClean="0">
                  <a:solidFill>
                    <a:schemeClr val="bg1">
                      <a:lumMod val="95000"/>
                    </a:schemeClr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道</a:t>
              </a:r>
              <a:endParaRPr lang="zh-TW" altLang="en-US" sz="6000" dirty="0">
                <a:solidFill>
                  <a:schemeClr val="bg1">
                    <a:lumMod val="9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85737" y="3902565"/>
            <a:ext cx="10601639" cy="286232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－社區住家</a:t>
            </a:r>
            <a:r>
              <a:rPr lang="zh-TW" altLang="en-US" sz="3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習以為常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、融入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背景）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的垃圾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怎麼去減量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外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傘頂洲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、觀光景點的垃圾</a:t>
            </a:r>
            <a:r>
              <a:rPr lang="en-US" altLang="zh-TW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又有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什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麼因應對策？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－各組討論出一個選擇的區域定點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利用問題導向</a:t>
            </a:r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學習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討論的方式，便條貼的集思廣益</a:t>
            </a:r>
            <a:endParaRPr lang="en-US" altLang="zh-TW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找出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（具體</a:t>
            </a:r>
            <a:r>
              <a:rPr lang="zh-TW" altLang="en-US" sz="3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可行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、他人也可以做的）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的垃圾減量行為準則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96875" indent="-396875"/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　透過</a:t>
            </a:r>
            <a:r>
              <a:rPr lang="zh-TW" altLang="en-US" sz="30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（傳統、或網路社交平台）</a:t>
            </a:r>
            <a:r>
              <a:rPr lang="zh-TW" altLang="en-US" sz="3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的渠道去向外界宣導、說明</a:t>
            </a:r>
            <a:endParaRPr lang="en-US" altLang="zh-TW" sz="30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6"/>
          <a:stretch/>
        </p:blipFill>
        <p:spPr>
          <a:xfrm>
            <a:off x="5701652" y="1080375"/>
            <a:ext cx="6563769" cy="5020541"/>
          </a:xfrm>
          <a:prstGeom prst="rect">
            <a:avLst/>
          </a:prstGeom>
          <a:solidFill>
            <a:schemeClr val="bg2">
              <a:alpha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417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253</Words>
  <Application>Microsoft Office PowerPoint</Application>
  <PresentationFormat>寬螢幕</PresentationFormat>
  <Paragraphs>76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8" baseType="lpstr">
      <vt:lpstr>SimSun</vt:lpstr>
      <vt:lpstr>王漢宗標楷體一空心</vt:lpstr>
      <vt:lpstr>金梅毛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PC</dc:creator>
  <cp:lastModifiedBy>Administrator</cp:lastModifiedBy>
  <cp:revision>82</cp:revision>
  <dcterms:created xsi:type="dcterms:W3CDTF">2019-09-24T15:15:24Z</dcterms:created>
  <dcterms:modified xsi:type="dcterms:W3CDTF">2019-10-18T06:19:10Z</dcterms:modified>
</cp:coreProperties>
</file>