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92" r:id="rId4"/>
    <p:sldId id="286" r:id="rId5"/>
    <p:sldId id="288" r:id="rId6"/>
    <p:sldId id="289" r:id="rId7"/>
    <p:sldId id="290" r:id="rId8"/>
    <p:sldId id="291" r:id="rId9"/>
    <p:sldId id="293" r:id="rId10"/>
    <p:sldId id="294" r:id="rId11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66" y="4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3B0D1-B9EA-49A3-98FA-7F490D0BB135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5B0B3-F00D-4A7E-95A9-FDD3F168B9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799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3B0D1-B9EA-49A3-98FA-7F490D0BB135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5B0B3-F00D-4A7E-95A9-FDD3F168B9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39260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3B0D1-B9EA-49A3-98FA-7F490D0BB135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5B0B3-F00D-4A7E-95A9-FDD3F168B9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8976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3B0D1-B9EA-49A3-98FA-7F490D0BB135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5B0B3-F00D-4A7E-95A9-FDD3F168B9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9573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3B0D1-B9EA-49A3-98FA-7F490D0BB135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5B0B3-F00D-4A7E-95A9-FDD3F168B9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45968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3B0D1-B9EA-49A3-98FA-7F490D0BB135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5B0B3-F00D-4A7E-95A9-FDD3F168B9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9322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3B0D1-B9EA-49A3-98FA-7F490D0BB135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5B0B3-F00D-4A7E-95A9-FDD3F168B9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2891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3B0D1-B9EA-49A3-98FA-7F490D0BB135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5B0B3-F00D-4A7E-95A9-FDD3F168B9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6154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3B0D1-B9EA-49A3-98FA-7F490D0BB135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5B0B3-F00D-4A7E-95A9-FDD3F168B9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8135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3B0D1-B9EA-49A3-98FA-7F490D0BB135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5B0B3-F00D-4A7E-95A9-FDD3F168B9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8873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3B0D1-B9EA-49A3-98FA-7F490D0BB135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5B0B3-F00D-4A7E-95A9-FDD3F168B9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75866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93B0D1-B9EA-49A3-98FA-7F490D0BB135}" type="datetimeFigureOut">
              <a:rPr lang="zh-TW" altLang="en-US" smtClean="0"/>
              <a:t>2019/10/18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5B0B3-F00D-4A7E-95A9-FDD3F168B97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002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內容版面配置區 3"/>
          <p:cNvPicPr>
            <a:picLocks noChangeAspect="1"/>
          </p:cNvPicPr>
          <p:nvPr/>
        </p:nvPicPr>
        <p:blipFill rotWithShape="1"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733" b="9545"/>
          <a:stretch/>
        </p:blipFill>
        <p:spPr>
          <a:xfrm>
            <a:off x="0" y="-518442"/>
            <a:ext cx="12192000" cy="7376442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451307" y="1174678"/>
            <a:ext cx="9239709" cy="1554785"/>
          </a:xfrm>
          <a:prstGeom prst="rect">
            <a:avLst/>
          </a:prstGeom>
          <a:solidFill>
            <a:srgbClr val="FFFF00">
              <a:alpha val="40000"/>
            </a:srgbClr>
          </a:solidFill>
        </p:spPr>
        <p:txBody>
          <a:bodyPr wrap="none" lIns="0" tIns="0" rIns="0" bIns="0" rtlCol="0" anchor="ctr" anchorCtr="0">
            <a:spAutoFit/>
          </a:bodyPr>
          <a:lstStyle/>
          <a:p>
            <a:pPr>
              <a:lnSpc>
                <a:spcPts val="10000"/>
              </a:lnSpc>
            </a:pPr>
            <a:r>
              <a:rPr lang="zh-TW" altLang="en-US" sz="18000" b="1" dirty="0">
                <a:latin typeface="王漢宗標楷體一空心" panose="02020600000000000000" pitchFamily="18" charset="-120"/>
                <a:ea typeface="王漢宗標楷體一空心" panose="02020600000000000000" pitchFamily="18" charset="-120"/>
              </a:rPr>
              <a:t>東石蚵</a:t>
            </a:r>
            <a:r>
              <a:rPr lang="zh-TW" altLang="en-US" sz="18000" b="1" dirty="0" smtClean="0">
                <a:latin typeface="王漢宗標楷體一空心" panose="02020600000000000000" pitchFamily="18" charset="-120"/>
                <a:ea typeface="王漢宗標楷體一空心" panose="02020600000000000000" pitchFamily="18" charset="-120"/>
              </a:rPr>
              <a:t>鄉</a:t>
            </a:r>
            <a:endParaRPr lang="zh-TW" altLang="en-US" sz="18000" b="1" dirty="0">
              <a:latin typeface="王漢宗標楷體一空心" panose="02020600000000000000" pitchFamily="18" charset="-120"/>
              <a:ea typeface="王漢宗標楷體一空心" panose="02020600000000000000" pitchFamily="18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 rot="1123908">
            <a:off x="3916945" y="3927272"/>
            <a:ext cx="364715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9000" dirty="0" smtClean="0">
                <a:ea typeface="金梅毛" panose="02010609000101010101" pitchFamily="49" charset="-120"/>
              </a:rPr>
              <a:t>新</a:t>
            </a:r>
            <a:r>
              <a:rPr lang="zh-TW" altLang="en-US" sz="9000" dirty="0">
                <a:ea typeface="金梅毛" panose="02010609000101010101" pitchFamily="49" charset="-120"/>
              </a:rPr>
              <a:t>風貌</a:t>
            </a:r>
          </a:p>
        </p:txBody>
      </p:sp>
    </p:spTree>
    <p:extLst>
      <p:ext uri="{BB962C8B-B14F-4D97-AF65-F5344CB8AC3E}">
        <p14:creationId xmlns:p14="http://schemas.microsoft.com/office/powerpoint/2010/main" val="3607087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/>
          <p:cNvGrpSpPr/>
          <p:nvPr/>
        </p:nvGrpSpPr>
        <p:grpSpPr>
          <a:xfrm>
            <a:off x="-67235" y="0"/>
            <a:ext cx="12259235" cy="1156447"/>
            <a:chOff x="-67235" y="0"/>
            <a:chExt cx="12259235" cy="1156447"/>
          </a:xfrm>
        </p:grpSpPr>
        <p:sp>
          <p:nvSpPr>
            <p:cNvPr id="6" name="矩形 5"/>
            <p:cNvSpPr/>
            <p:nvPr/>
          </p:nvSpPr>
          <p:spPr>
            <a:xfrm>
              <a:off x="0" y="0"/>
              <a:ext cx="12192000" cy="1156447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文字方塊 6"/>
            <p:cNvSpPr txBox="1"/>
            <p:nvPr/>
          </p:nvSpPr>
          <p:spPr>
            <a:xfrm>
              <a:off x="-67235" y="53788"/>
              <a:ext cx="12192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6000" dirty="0" smtClean="0">
                  <a:solidFill>
                    <a:schemeClr val="bg1">
                      <a:lumMod val="95000"/>
                    </a:schemeClr>
                  </a:solidFill>
                  <a:latin typeface="SimSun" panose="02010600030101010101" pitchFamily="2" charset="-122"/>
                  <a:ea typeface="SimSun" panose="02010600030101010101" pitchFamily="2" charset="-122"/>
                </a:rPr>
                <a:t>我</a:t>
              </a:r>
              <a:r>
                <a:rPr lang="zh-TW" altLang="en-US" sz="6000" dirty="0">
                  <a:solidFill>
                    <a:schemeClr val="bg1">
                      <a:lumMod val="95000"/>
                    </a:schemeClr>
                  </a:solidFill>
                  <a:latin typeface="SimSun" panose="02010600030101010101" pitchFamily="2" charset="-122"/>
                  <a:ea typeface="SimSun" panose="02010600030101010101" pitchFamily="2" charset="-122"/>
                </a:rPr>
                <a:t>的乾淨之</a:t>
              </a:r>
              <a:r>
                <a:rPr lang="zh-TW" altLang="en-US" sz="6000" dirty="0" smtClean="0">
                  <a:solidFill>
                    <a:schemeClr val="bg1">
                      <a:lumMod val="95000"/>
                    </a:schemeClr>
                  </a:solidFill>
                  <a:latin typeface="SimSun" panose="02010600030101010101" pitchFamily="2" charset="-122"/>
                  <a:ea typeface="SimSun" panose="02010600030101010101" pitchFamily="2" charset="-122"/>
                </a:rPr>
                <a:t>道</a:t>
              </a:r>
              <a:endParaRPr lang="zh-TW" altLang="en-US" sz="6000" dirty="0">
                <a:solidFill>
                  <a:schemeClr val="bg1">
                    <a:lumMod val="95000"/>
                  </a:schemeClr>
                </a:solidFill>
                <a:latin typeface="SimSun" panose="02010600030101010101" pitchFamily="2" charset="-122"/>
                <a:ea typeface="SimSun" panose="02010600030101010101" pitchFamily="2" charset="-122"/>
              </a:endParaRPr>
            </a:p>
          </p:txBody>
        </p:sp>
      </p:grpSp>
      <p:pic>
        <p:nvPicPr>
          <p:cNvPr id="1026" name="Picture 2" descr="「瑞典少女桑柏格」的圖片搜尋結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810" y="1210235"/>
            <a:ext cx="4023955" cy="5687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矩形 7"/>
          <p:cNvSpPr/>
          <p:nvPr/>
        </p:nvSpPr>
        <p:spPr>
          <a:xfrm>
            <a:off x="261257" y="1930360"/>
            <a:ext cx="8331200" cy="4247317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96875" indent="-396875"/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－</a:t>
            </a:r>
            <a:r>
              <a:rPr lang="zh-TW" altLang="en-US" sz="3000" dirty="0" smtClean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開始執行</a:t>
            </a:r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垃圾減量具體行為</a:t>
            </a:r>
            <a:endParaRPr lang="en-US" altLang="zh-TW" sz="3000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96875" indent="-396875"/>
            <a:r>
              <a:rPr lang="zh-TW" altLang="en-US" sz="3000" dirty="0">
                <a:latin typeface="SimSun" panose="02010600030101010101" pitchFamily="2" charset="-122"/>
                <a:ea typeface="SimSun" panose="02010600030101010101" pitchFamily="2" charset="-122"/>
              </a:rPr>
              <a:t>　</a:t>
            </a:r>
            <a:r>
              <a:rPr lang="zh-TW" altLang="en-US" sz="3000" dirty="0" smtClean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觀察並紀錄</a:t>
            </a:r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提出</a:t>
            </a:r>
            <a:r>
              <a:rPr lang="zh-TW" altLang="en-US" sz="3000" dirty="0">
                <a:latin typeface="SimSun" panose="02010600030101010101" pitchFamily="2" charset="-122"/>
                <a:ea typeface="SimSun" panose="02010600030101010101" pitchFamily="2" charset="-122"/>
              </a:rPr>
              <a:t>的方法策略與實際改善的</a:t>
            </a:r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情形</a:t>
            </a:r>
            <a:endParaRPr lang="en-US" altLang="zh-TW" sz="3000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96875" indent="-396875"/>
            <a:r>
              <a:rPr lang="zh-TW" altLang="en-US" sz="3000" dirty="0">
                <a:latin typeface="SimSun" panose="02010600030101010101" pitchFamily="2" charset="-122"/>
                <a:ea typeface="SimSun" panose="02010600030101010101" pitchFamily="2" charset="-122"/>
              </a:rPr>
              <a:t>　各組</a:t>
            </a:r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發表策略</a:t>
            </a:r>
            <a:r>
              <a:rPr lang="zh-TW" altLang="en-US" sz="3000" dirty="0">
                <a:latin typeface="SimSun" panose="02010600030101010101" pitchFamily="2" charset="-122"/>
                <a:ea typeface="SimSun" panose="02010600030101010101" pitchFamily="2" charset="-122"/>
              </a:rPr>
              <a:t>實施</a:t>
            </a:r>
            <a:r>
              <a:rPr lang="zh-TW" altLang="en-US" sz="3000" dirty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前後的</a:t>
            </a:r>
            <a:r>
              <a:rPr lang="zh-TW" altLang="en-US" sz="3000" dirty="0" smtClean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差異</a:t>
            </a:r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情形</a:t>
            </a:r>
            <a:endParaRPr lang="en-US" altLang="zh-TW" sz="3000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96875" indent="-396875"/>
            <a:r>
              <a:rPr lang="zh-TW" altLang="en-US" sz="3000" dirty="0">
                <a:latin typeface="SimSun" panose="02010600030101010101" pitchFamily="2" charset="-122"/>
                <a:ea typeface="SimSun" panose="02010600030101010101" pitchFamily="2" charset="-122"/>
              </a:rPr>
              <a:t>－瑞典少女桑柏</a:t>
            </a:r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格的漣漪</a:t>
            </a:r>
            <a:endParaRPr lang="en-US" altLang="zh-TW" sz="3000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96875" indent="-396875"/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－五年壽命的蚵棚竹子</a:t>
            </a:r>
            <a:r>
              <a:rPr lang="en-US" altLang="zh-TW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...</a:t>
            </a:r>
          </a:p>
          <a:p>
            <a:pPr marL="396875" indent="-396875"/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　又大又無用處的保麗龍</a:t>
            </a:r>
            <a:r>
              <a:rPr lang="en-US" altLang="zh-TW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...</a:t>
            </a:r>
          </a:p>
          <a:p>
            <a:pPr marL="396875" indent="-396875"/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　蚵繩怎麼變海邊躺椅的過程</a:t>
            </a:r>
            <a:r>
              <a:rPr lang="en-US" altLang="zh-TW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...</a:t>
            </a:r>
          </a:p>
          <a:p>
            <a:pPr marL="396875" indent="-396875"/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　遊客看了垃圾減量標誌後也不理</a:t>
            </a:r>
            <a:r>
              <a:rPr lang="en-US" altLang="zh-TW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...</a:t>
            </a:r>
          </a:p>
          <a:p>
            <a:pPr marL="396875" indent="-396875"/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　</a:t>
            </a:r>
            <a:r>
              <a:rPr lang="zh-TW" altLang="en-US" sz="3000" dirty="0" smtClean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各位東石好蚵童，我們該如何解決上面問題呢？</a:t>
            </a:r>
            <a:endParaRPr lang="en-US" altLang="zh-TW" sz="3000" dirty="0" smtClean="0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3080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519267" y="2019963"/>
            <a:ext cx="515346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6000" b="1" dirty="0" smtClean="0">
                <a:latin typeface="SimSun" panose="02010600030101010101" pitchFamily="2" charset="-122"/>
                <a:ea typeface="SimSun" panose="02010600030101010101" pitchFamily="2" charset="-122"/>
              </a:rPr>
              <a:t>壹</a:t>
            </a:r>
            <a:r>
              <a:rPr lang="zh-TW" altLang="en-US" sz="300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居家</a:t>
            </a:r>
            <a:r>
              <a:rPr lang="zh-TW" altLang="en-US" sz="3000" dirty="0">
                <a:latin typeface="SimSun" panose="02010600030101010101" pitchFamily="2" charset="-122"/>
                <a:ea typeface="SimSun" panose="02010600030101010101" pitchFamily="2" charset="-122"/>
              </a:rPr>
              <a:t>附近的垃圾大</a:t>
            </a:r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調查</a:t>
            </a:r>
            <a:endParaRPr lang="en-US" altLang="zh-TW" sz="3000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endParaRPr lang="en-US" altLang="zh-TW" sz="3000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r>
              <a:rPr lang="zh-TW" altLang="en-US" sz="6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貳</a:t>
            </a:r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 統計圖表</a:t>
            </a:r>
            <a:r>
              <a:rPr lang="zh-TW" altLang="en-US" sz="3000" dirty="0">
                <a:latin typeface="SimSun" panose="02010600030101010101" pitchFamily="2" charset="-122"/>
                <a:ea typeface="SimSun" panose="02010600030101010101" pitchFamily="2" charset="-122"/>
              </a:rPr>
              <a:t>如何做</a:t>
            </a:r>
            <a:r>
              <a:rPr lang="en-US" altLang="zh-TW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?</a:t>
            </a:r>
          </a:p>
          <a:p>
            <a:endParaRPr lang="en-US" altLang="zh-TW" sz="3000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r>
              <a:rPr lang="zh-TW" altLang="en-US" sz="6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叁</a:t>
            </a:r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 我</a:t>
            </a:r>
            <a:r>
              <a:rPr lang="zh-TW" altLang="en-US" sz="3000" dirty="0">
                <a:latin typeface="SimSun" panose="02010600030101010101" pitchFamily="2" charset="-122"/>
                <a:ea typeface="SimSun" panose="02010600030101010101" pitchFamily="2" charset="-122"/>
              </a:rPr>
              <a:t>的乾淨之</a:t>
            </a:r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道</a:t>
            </a:r>
            <a:endParaRPr lang="en-US" altLang="zh-TW" sz="3000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grpSp>
        <p:nvGrpSpPr>
          <p:cNvPr id="7" name="群組 6"/>
          <p:cNvGrpSpPr/>
          <p:nvPr/>
        </p:nvGrpSpPr>
        <p:grpSpPr>
          <a:xfrm>
            <a:off x="0" y="0"/>
            <a:ext cx="12192000" cy="1156447"/>
            <a:chOff x="0" y="0"/>
            <a:chExt cx="12192000" cy="1156447"/>
          </a:xfrm>
        </p:grpSpPr>
        <p:sp>
          <p:nvSpPr>
            <p:cNvPr id="2" name="矩形 1"/>
            <p:cNvSpPr/>
            <p:nvPr/>
          </p:nvSpPr>
          <p:spPr>
            <a:xfrm>
              <a:off x="0" y="0"/>
              <a:ext cx="12192000" cy="1156447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" name="文字方塊 5"/>
            <p:cNvSpPr txBox="1"/>
            <p:nvPr/>
          </p:nvSpPr>
          <p:spPr>
            <a:xfrm>
              <a:off x="0" y="13447"/>
              <a:ext cx="12192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6600" dirty="0" smtClean="0">
                  <a:solidFill>
                    <a:schemeClr val="bg1">
                      <a:lumMod val="95000"/>
                    </a:schemeClr>
                  </a:solidFill>
                  <a:latin typeface="SimSun" panose="02010600030101010101" pitchFamily="2" charset="-122"/>
                  <a:ea typeface="SimSun" panose="02010600030101010101" pitchFamily="2" charset="-122"/>
                </a:rPr>
                <a:t>活動名稱</a:t>
              </a:r>
              <a:endParaRPr lang="zh-TW" altLang="en-US" sz="6600" dirty="0">
                <a:solidFill>
                  <a:schemeClr val="bg1">
                    <a:lumMod val="95000"/>
                  </a:schemeClr>
                </a:solidFill>
                <a:latin typeface="SimSun" panose="02010600030101010101" pitchFamily="2" charset="-122"/>
                <a:ea typeface="SimSun" panose="0201060003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540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9" y="1138798"/>
            <a:ext cx="7625603" cy="5719202"/>
          </a:xfrm>
          <a:prstGeom prst="rect">
            <a:avLst/>
          </a:prstGeom>
        </p:spPr>
      </p:pic>
      <p:grpSp>
        <p:nvGrpSpPr>
          <p:cNvPr id="5" name="群組 4"/>
          <p:cNvGrpSpPr/>
          <p:nvPr/>
        </p:nvGrpSpPr>
        <p:grpSpPr>
          <a:xfrm>
            <a:off x="-67235" y="0"/>
            <a:ext cx="12259235" cy="1156447"/>
            <a:chOff x="-67235" y="0"/>
            <a:chExt cx="12259235" cy="1156447"/>
          </a:xfrm>
        </p:grpSpPr>
        <p:sp>
          <p:nvSpPr>
            <p:cNvPr id="6" name="矩形 5"/>
            <p:cNvSpPr/>
            <p:nvPr/>
          </p:nvSpPr>
          <p:spPr>
            <a:xfrm>
              <a:off x="0" y="0"/>
              <a:ext cx="12192000" cy="1156447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文字方塊 6"/>
            <p:cNvSpPr txBox="1"/>
            <p:nvPr/>
          </p:nvSpPr>
          <p:spPr>
            <a:xfrm>
              <a:off x="-67235" y="53788"/>
              <a:ext cx="12192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6000" dirty="0" smtClean="0">
                  <a:solidFill>
                    <a:schemeClr val="bg1">
                      <a:lumMod val="95000"/>
                    </a:schemeClr>
                  </a:solidFill>
                  <a:latin typeface="SimSun" panose="02010600030101010101" pitchFamily="2" charset="-122"/>
                  <a:ea typeface="SimSun" panose="02010600030101010101" pitchFamily="2" charset="-122"/>
                </a:rPr>
                <a:t>居家</a:t>
              </a:r>
              <a:r>
                <a:rPr lang="zh-TW" altLang="en-US" sz="6000" dirty="0">
                  <a:solidFill>
                    <a:schemeClr val="bg1">
                      <a:lumMod val="95000"/>
                    </a:schemeClr>
                  </a:solidFill>
                  <a:latin typeface="SimSun" panose="02010600030101010101" pitchFamily="2" charset="-122"/>
                  <a:ea typeface="SimSun" panose="02010600030101010101" pitchFamily="2" charset="-122"/>
                </a:rPr>
                <a:t>附近的垃圾大</a:t>
              </a:r>
              <a:r>
                <a:rPr lang="zh-TW" altLang="en-US" sz="6000" dirty="0" smtClean="0">
                  <a:solidFill>
                    <a:schemeClr val="bg1">
                      <a:lumMod val="95000"/>
                    </a:schemeClr>
                  </a:solidFill>
                  <a:latin typeface="SimSun" panose="02010600030101010101" pitchFamily="2" charset="-122"/>
                  <a:ea typeface="SimSun" panose="02010600030101010101" pitchFamily="2" charset="-122"/>
                </a:rPr>
                <a:t>調查</a:t>
              </a:r>
              <a:endParaRPr lang="zh-TW" altLang="en-US" sz="6000" dirty="0">
                <a:solidFill>
                  <a:schemeClr val="bg1">
                    <a:lumMod val="95000"/>
                  </a:schemeClr>
                </a:solidFill>
                <a:latin typeface="SimSun" panose="02010600030101010101" pitchFamily="2" charset="-122"/>
                <a:ea typeface="SimSun" panose="02010600030101010101" pitchFamily="2" charset="-122"/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329597" y="1428945"/>
            <a:ext cx="6900318" cy="5170646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96875" indent="-396875"/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－居家垃圾有什麼好調查？</a:t>
            </a:r>
            <a:endParaRPr lang="en-US" altLang="zh-TW" sz="3000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96875" indent="-396875"/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　</a:t>
            </a:r>
            <a:r>
              <a:rPr lang="zh-TW" altLang="en-US" sz="3000" dirty="0" smtClean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咱東石鄉的垃圾跟別人有什麼不一樣！</a:t>
            </a:r>
            <a:endParaRPr lang="en-US" altLang="zh-TW" sz="3000" dirty="0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96875" indent="-396875"/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－先複習一下：垃圾分類</a:t>
            </a:r>
            <a:r>
              <a:rPr lang="en-US" altLang="zh-TW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...</a:t>
            </a:r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分哪幾類？</a:t>
            </a:r>
            <a:endParaRPr lang="en-US" altLang="zh-TW" sz="3000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96875" indent="-396875"/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　那我們</a:t>
            </a:r>
            <a:r>
              <a:rPr lang="zh-TW" altLang="en-US" sz="3000" dirty="0" smtClean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漁村的這些大型垃圾</a:t>
            </a:r>
            <a:endParaRPr lang="en-US" altLang="zh-TW" sz="3000" dirty="0" smtClean="0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96875" indent="-396875"/>
            <a:r>
              <a:rPr lang="zh-TW" altLang="en-US" sz="3000" dirty="0">
                <a:latin typeface="SimSun" panose="02010600030101010101" pitchFamily="2" charset="-122"/>
                <a:ea typeface="SimSun" panose="02010600030101010101" pitchFamily="2" charset="-122"/>
              </a:rPr>
              <a:t>　</a:t>
            </a:r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是垃圾？可回收？</a:t>
            </a:r>
            <a:endParaRPr lang="en-US" altLang="zh-TW" sz="3000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96875" indent="-396875"/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－各組請利用</a:t>
            </a:r>
            <a:r>
              <a:rPr lang="zh-TW" altLang="en-US" sz="3000" dirty="0" smtClean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正確時間</a:t>
            </a:r>
            <a:endParaRPr lang="en-US" altLang="zh-TW" sz="3000" dirty="0" smtClean="0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96875" indent="-396875"/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　可以用</a:t>
            </a:r>
            <a:r>
              <a:rPr lang="zh-TW" altLang="en-US" sz="3000" dirty="0" smtClean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傳統</a:t>
            </a:r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方式</a:t>
            </a:r>
            <a:endParaRPr lang="en-US" altLang="zh-TW" sz="3000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96875" indent="-396875"/>
            <a:r>
              <a:rPr lang="zh-TW" altLang="en-US" sz="3000" dirty="0">
                <a:latin typeface="SimSun" panose="02010600030101010101" pitchFamily="2" charset="-122"/>
                <a:ea typeface="SimSun" panose="02010600030101010101" pitchFamily="2" charset="-122"/>
              </a:rPr>
              <a:t>　</a:t>
            </a:r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或已經熟悉的</a:t>
            </a:r>
            <a:r>
              <a:rPr lang="zh-TW" altLang="en-US" sz="3000" dirty="0" smtClean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學習拍</a:t>
            </a:r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平台</a:t>
            </a:r>
            <a:endParaRPr lang="en-US" altLang="zh-TW" sz="3000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96875" indent="-396875"/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　紀錄居家附近習以為常的環境垃圾</a:t>
            </a:r>
            <a:endParaRPr lang="en-US" altLang="zh-TW" sz="3000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96875" indent="-396875"/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　我們會統計垃圾種類、數量</a:t>
            </a:r>
            <a:r>
              <a:rPr lang="zh-TW" altLang="en-US" sz="3000" dirty="0">
                <a:latin typeface="SimSun" panose="02010600030101010101" pitchFamily="2" charset="-122"/>
                <a:ea typeface="SimSun" panose="02010600030101010101" pitchFamily="2" charset="-122"/>
              </a:rPr>
              <a:t>、</a:t>
            </a:r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地點</a:t>
            </a:r>
            <a:endParaRPr lang="en-US" altLang="zh-TW" sz="3000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96875" indent="-396875"/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　那到底要記錄什麼？</a:t>
            </a:r>
            <a:endParaRPr lang="en-US" altLang="zh-TW" sz="3000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16637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0358" y="1479890"/>
            <a:ext cx="7824496" cy="5216331"/>
          </a:xfrm>
          <a:prstGeom prst="rect">
            <a:avLst/>
          </a:prstGeom>
        </p:spPr>
      </p:pic>
      <p:grpSp>
        <p:nvGrpSpPr>
          <p:cNvPr id="5" name="群組 4"/>
          <p:cNvGrpSpPr/>
          <p:nvPr/>
        </p:nvGrpSpPr>
        <p:grpSpPr>
          <a:xfrm>
            <a:off x="-67235" y="0"/>
            <a:ext cx="12259235" cy="1156447"/>
            <a:chOff x="-67235" y="0"/>
            <a:chExt cx="12259235" cy="1156447"/>
          </a:xfrm>
        </p:grpSpPr>
        <p:sp>
          <p:nvSpPr>
            <p:cNvPr id="6" name="矩形 5"/>
            <p:cNvSpPr/>
            <p:nvPr/>
          </p:nvSpPr>
          <p:spPr>
            <a:xfrm>
              <a:off x="0" y="0"/>
              <a:ext cx="12192000" cy="1156447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文字方塊 6"/>
            <p:cNvSpPr txBox="1"/>
            <p:nvPr/>
          </p:nvSpPr>
          <p:spPr>
            <a:xfrm>
              <a:off x="-67235" y="53788"/>
              <a:ext cx="12192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6000" dirty="0" smtClean="0">
                  <a:solidFill>
                    <a:schemeClr val="bg1">
                      <a:lumMod val="95000"/>
                    </a:schemeClr>
                  </a:solidFill>
                  <a:latin typeface="SimSun" panose="02010600030101010101" pitchFamily="2" charset="-122"/>
                  <a:ea typeface="SimSun" panose="02010600030101010101" pitchFamily="2" charset="-122"/>
                </a:rPr>
                <a:t>統計圖表</a:t>
              </a:r>
              <a:r>
                <a:rPr lang="en-US" altLang="zh-TW" sz="6000" dirty="0" smtClean="0">
                  <a:solidFill>
                    <a:schemeClr val="bg1">
                      <a:lumMod val="95000"/>
                    </a:schemeClr>
                  </a:solidFill>
                  <a:latin typeface="SimSun" panose="02010600030101010101" pitchFamily="2" charset="-122"/>
                  <a:ea typeface="SimSun" panose="02010600030101010101" pitchFamily="2" charset="-122"/>
                </a:rPr>
                <a:t>Statistic Chart</a:t>
              </a:r>
              <a:endParaRPr lang="zh-TW" altLang="en-US" sz="6600" dirty="0">
                <a:solidFill>
                  <a:schemeClr val="bg1">
                    <a:lumMod val="95000"/>
                  </a:schemeClr>
                </a:solidFill>
                <a:latin typeface="SimSun" panose="02010600030101010101" pitchFamily="2" charset="-122"/>
                <a:ea typeface="SimSun" panose="02010600030101010101" pitchFamily="2" charset="-122"/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175732" y="1964396"/>
            <a:ext cx="4325930" cy="4247317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96875" indent="-396875"/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－什麼是統計圖表？</a:t>
            </a:r>
            <a:endParaRPr lang="en-US" altLang="zh-TW" sz="3000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96875" indent="-396875"/>
            <a:r>
              <a:rPr lang="zh-TW" altLang="en-US" sz="3000" dirty="0">
                <a:latin typeface="SimSun" panose="02010600030101010101" pitchFamily="2" charset="-122"/>
                <a:ea typeface="SimSun" panose="02010600030101010101" pitchFamily="2" charset="-122"/>
              </a:rPr>
              <a:t>　</a:t>
            </a:r>
            <a:r>
              <a:rPr lang="zh-TW" altLang="en-US" sz="3000" dirty="0" smtClean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一張畫、表千言！</a:t>
            </a:r>
            <a:endParaRPr lang="zh-TW" altLang="en-US" sz="3000" dirty="0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96875" indent="-396875"/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－這張圖</a:t>
            </a:r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是上學期</a:t>
            </a:r>
            <a:endParaRPr lang="en-US" altLang="zh-TW" sz="3000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96875" indent="-396875"/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　</a:t>
            </a:r>
            <a:r>
              <a:rPr lang="zh-TW" altLang="en-US" sz="3000" dirty="0">
                <a:latin typeface="SimSun" panose="02010600030101010101" pitchFamily="2" charset="-122"/>
                <a:ea typeface="SimSun" panose="02010600030101010101" pitchFamily="2" charset="-122"/>
              </a:rPr>
              <a:t>妳</a:t>
            </a:r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們</a:t>
            </a:r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到東石漁市場</a:t>
            </a:r>
            <a:endParaRPr lang="en-US" altLang="zh-TW" sz="3000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96875" indent="-396875"/>
            <a:r>
              <a:rPr lang="zh-TW" altLang="en-US" sz="3000" dirty="0">
                <a:latin typeface="SimSun" panose="02010600030101010101" pitchFamily="2" charset="-122"/>
                <a:ea typeface="SimSun" panose="02010600030101010101" pitchFamily="2" charset="-122"/>
              </a:rPr>
              <a:t>　</a:t>
            </a:r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聽慕燕大師解說</a:t>
            </a:r>
            <a:endParaRPr lang="en-US" altLang="zh-TW" sz="3000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96875" indent="-396875"/>
            <a:r>
              <a:rPr lang="zh-TW" altLang="en-US" sz="3000" dirty="0">
                <a:latin typeface="SimSun" panose="02010600030101010101" pitchFamily="2" charset="-122"/>
                <a:ea typeface="SimSun" panose="02010600030101010101" pitchFamily="2" charset="-122"/>
              </a:rPr>
              <a:t>　</a:t>
            </a:r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漁市場的照片</a:t>
            </a:r>
            <a:endParaRPr lang="en-US" altLang="zh-TW" sz="3000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96875" indent="-396875"/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　請問（</a:t>
            </a:r>
            <a:r>
              <a:rPr lang="zh-TW" altLang="en-US" sz="3000" dirty="0">
                <a:latin typeface="SimSun" panose="02010600030101010101" pitchFamily="2" charset="-122"/>
                <a:ea typeface="SimSun" panose="02010600030101010101" pitchFamily="2" charset="-122"/>
              </a:rPr>
              <a:t>崇</a:t>
            </a:r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文</a:t>
            </a:r>
            <a:r>
              <a:rPr lang="en-US" altLang="zh-TW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vs</a:t>
            </a:r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慕燕）</a:t>
            </a:r>
            <a:endParaRPr lang="en-US" altLang="zh-TW" sz="3000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96875" indent="-396875"/>
            <a:r>
              <a:rPr lang="zh-TW" altLang="en-US" sz="3000" dirty="0">
                <a:latin typeface="SimSun" panose="02010600030101010101" pitchFamily="2" charset="-122"/>
                <a:ea typeface="SimSun" panose="02010600030101010101" pitchFamily="2" charset="-122"/>
              </a:rPr>
              <a:t>　</a:t>
            </a:r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的眼神是？</a:t>
            </a:r>
            <a:endParaRPr lang="en-US" altLang="zh-TW" sz="3000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96875" indent="-396875"/>
            <a:r>
              <a:rPr lang="zh-TW" altLang="en-US" sz="3000" dirty="0">
                <a:latin typeface="SimSun" panose="02010600030101010101" pitchFamily="2" charset="-122"/>
                <a:ea typeface="SimSun" panose="02010600030101010101" pitchFamily="2" charset="-122"/>
              </a:rPr>
              <a:t>　</a:t>
            </a:r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無奈？驚訝？</a:t>
            </a:r>
            <a:endParaRPr lang="zh-TW" altLang="en-US" sz="3000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14479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/>
          <p:cNvGrpSpPr/>
          <p:nvPr/>
        </p:nvGrpSpPr>
        <p:grpSpPr>
          <a:xfrm>
            <a:off x="-67235" y="0"/>
            <a:ext cx="12259235" cy="1156447"/>
            <a:chOff x="-67235" y="0"/>
            <a:chExt cx="12259235" cy="1156447"/>
          </a:xfrm>
        </p:grpSpPr>
        <p:sp>
          <p:nvSpPr>
            <p:cNvPr id="6" name="矩形 5"/>
            <p:cNvSpPr/>
            <p:nvPr/>
          </p:nvSpPr>
          <p:spPr>
            <a:xfrm>
              <a:off x="0" y="0"/>
              <a:ext cx="12192000" cy="1156447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文字方塊 6"/>
            <p:cNvSpPr txBox="1"/>
            <p:nvPr/>
          </p:nvSpPr>
          <p:spPr>
            <a:xfrm>
              <a:off x="-67235" y="53788"/>
              <a:ext cx="12192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6000" dirty="0" smtClean="0">
                  <a:solidFill>
                    <a:schemeClr val="bg1">
                      <a:lumMod val="95000"/>
                    </a:schemeClr>
                  </a:solidFill>
                  <a:latin typeface="SimSun" panose="02010600030101010101" pitchFamily="2" charset="-122"/>
                  <a:ea typeface="SimSun" panose="02010600030101010101" pitchFamily="2" charset="-122"/>
                </a:rPr>
                <a:t>統計圖表</a:t>
              </a:r>
              <a:r>
                <a:rPr lang="en-US" altLang="zh-TW" sz="6000" dirty="0" smtClean="0">
                  <a:solidFill>
                    <a:schemeClr val="bg1">
                      <a:lumMod val="95000"/>
                    </a:schemeClr>
                  </a:solidFill>
                  <a:latin typeface="SimSun" panose="02010600030101010101" pitchFamily="2" charset="-122"/>
                  <a:ea typeface="SimSun" panose="02010600030101010101" pitchFamily="2" charset="-122"/>
                </a:rPr>
                <a:t>Statistic Chart</a:t>
              </a:r>
              <a:endParaRPr lang="zh-TW" altLang="en-US" sz="6600" dirty="0">
                <a:solidFill>
                  <a:schemeClr val="bg1">
                    <a:lumMod val="95000"/>
                  </a:schemeClr>
                </a:solidFill>
                <a:latin typeface="SimSun" panose="02010600030101010101" pitchFamily="2" charset="-122"/>
                <a:ea typeface="SimSun" panose="02010600030101010101" pitchFamily="2" charset="-122"/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1153550" y="1922192"/>
            <a:ext cx="10325686" cy="424731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96875" indent="-396875"/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－課本第</a:t>
            </a:r>
            <a:r>
              <a:rPr lang="en-US" altLang="zh-TW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10</a:t>
            </a:r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單元：統計圖表</a:t>
            </a:r>
            <a:endParaRPr lang="en-US" altLang="zh-TW" sz="3000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96875" indent="-396875"/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－請從（課本、因才網、昨天大型顯示器課前預習）</a:t>
            </a:r>
            <a:endParaRPr lang="en-US" altLang="zh-TW" sz="3000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96875" indent="-396875"/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　去回答下列問題？一組</a:t>
            </a:r>
            <a:r>
              <a:rPr lang="zh-TW" altLang="en-US" sz="3000" dirty="0">
                <a:latin typeface="SimSun" panose="02010600030101010101" pitchFamily="2" charset="-122"/>
                <a:ea typeface="SimSun" panose="02010600030101010101" pitchFamily="2" charset="-122"/>
              </a:rPr>
              <a:t>一組</a:t>
            </a:r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、組內一個一個都要上台分享！</a:t>
            </a:r>
            <a:endParaRPr lang="zh-TW" altLang="en-US" sz="3000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96875" indent="-396875"/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－</a:t>
            </a:r>
            <a:r>
              <a:rPr lang="zh-TW" altLang="en-US" sz="3000" dirty="0" smtClean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什麼</a:t>
            </a:r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是統計圖表？</a:t>
            </a:r>
            <a:endParaRPr lang="en-US" altLang="zh-TW" sz="3000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96875" indent="-396875"/>
            <a:r>
              <a:rPr lang="zh-TW" altLang="en-US" sz="3000" dirty="0">
                <a:latin typeface="SimSun" panose="02010600030101010101" pitchFamily="2" charset="-122"/>
                <a:ea typeface="SimSun" panose="02010600030101010101" pitchFamily="2" charset="-122"/>
              </a:rPr>
              <a:t>　</a:t>
            </a:r>
            <a:r>
              <a:rPr lang="zh-TW" altLang="en-US" sz="3000" dirty="0" smtClean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為什麼</a:t>
            </a:r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要用統計圖表？</a:t>
            </a:r>
            <a:endParaRPr lang="en-US" altLang="zh-TW" sz="3000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96875" indent="-396875"/>
            <a:r>
              <a:rPr lang="zh-TW" altLang="en-US" sz="3000" dirty="0">
                <a:latin typeface="SimSun" panose="02010600030101010101" pitchFamily="2" charset="-122"/>
                <a:ea typeface="SimSun" panose="02010600030101010101" pitchFamily="2" charset="-122"/>
              </a:rPr>
              <a:t>　</a:t>
            </a:r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日常生活東</a:t>
            </a:r>
            <a:r>
              <a:rPr lang="zh-TW" altLang="en-US" sz="3000" dirty="0" smtClean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有什麼</a:t>
            </a:r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統計圖表？並說出裡面資料的內容</a:t>
            </a:r>
            <a:endParaRPr lang="en-US" altLang="zh-TW" sz="3000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96875" indent="-396875"/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　</a:t>
            </a:r>
            <a:r>
              <a:rPr lang="zh-TW" altLang="en-US" sz="3000" dirty="0" smtClean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如何</a:t>
            </a:r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繪製統計圖表？圖表的四要素是？</a:t>
            </a:r>
            <a:endParaRPr lang="en-US" altLang="zh-TW" sz="3000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96875" indent="-396875"/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－畫紙上、畫電腦螢幕都是平面的統計圖表</a:t>
            </a:r>
            <a:endParaRPr lang="en-US" altLang="zh-TW" sz="3000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96875" indent="-396875"/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　</a:t>
            </a:r>
            <a:r>
              <a:rPr lang="zh-TW" altLang="en-US" sz="3000" dirty="0" smtClean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那不是平面的是？</a:t>
            </a:r>
            <a:endParaRPr lang="zh-TW" altLang="en-US" sz="3000" dirty="0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0729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/>
          <p:cNvGrpSpPr/>
          <p:nvPr/>
        </p:nvGrpSpPr>
        <p:grpSpPr>
          <a:xfrm>
            <a:off x="-67235" y="0"/>
            <a:ext cx="12259235" cy="1156447"/>
            <a:chOff x="-67235" y="0"/>
            <a:chExt cx="12259235" cy="1156447"/>
          </a:xfrm>
        </p:grpSpPr>
        <p:sp>
          <p:nvSpPr>
            <p:cNvPr id="6" name="矩形 5"/>
            <p:cNvSpPr/>
            <p:nvPr/>
          </p:nvSpPr>
          <p:spPr>
            <a:xfrm>
              <a:off x="0" y="0"/>
              <a:ext cx="12192000" cy="1156447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文字方塊 6"/>
            <p:cNvSpPr txBox="1"/>
            <p:nvPr/>
          </p:nvSpPr>
          <p:spPr>
            <a:xfrm>
              <a:off x="-67235" y="53788"/>
              <a:ext cx="12192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6000" dirty="0" smtClean="0">
                  <a:solidFill>
                    <a:schemeClr val="bg1">
                      <a:lumMod val="95000"/>
                    </a:schemeClr>
                  </a:solidFill>
                  <a:latin typeface="SimSun" panose="02010600030101010101" pitchFamily="2" charset="-122"/>
                  <a:ea typeface="SimSun" panose="02010600030101010101" pitchFamily="2" charset="-122"/>
                </a:rPr>
                <a:t>統計圖表</a:t>
              </a:r>
              <a:r>
                <a:rPr lang="en-US" altLang="zh-TW" sz="6000" dirty="0" smtClean="0">
                  <a:solidFill>
                    <a:schemeClr val="bg1">
                      <a:lumMod val="95000"/>
                    </a:schemeClr>
                  </a:solidFill>
                  <a:latin typeface="SimSun" panose="02010600030101010101" pitchFamily="2" charset="-122"/>
                  <a:ea typeface="SimSun" panose="02010600030101010101" pitchFamily="2" charset="-122"/>
                </a:rPr>
                <a:t>Statistic Chart</a:t>
              </a:r>
              <a:endParaRPr lang="zh-TW" altLang="en-US" sz="6600" dirty="0">
                <a:solidFill>
                  <a:schemeClr val="bg1">
                    <a:lumMod val="95000"/>
                  </a:schemeClr>
                </a:solidFill>
                <a:latin typeface="SimSun" panose="02010600030101010101" pitchFamily="2" charset="-122"/>
                <a:ea typeface="SimSun" panose="02010600030101010101" pitchFamily="2" charset="-122"/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393894" y="1431439"/>
            <a:ext cx="3742008" cy="147732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96875" indent="-396875"/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－因材網</a:t>
            </a:r>
            <a:endParaRPr lang="en-US" altLang="zh-TW" sz="3000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96875" indent="-396875"/>
            <a:r>
              <a:rPr lang="zh-TW" altLang="en-US" sz="3000" dirty="0">
                <a:latin typeface="SimSun" panose="02010600030101010101" pitchFamily="2" charset="-122"/>
                <a:ea typeface="SimSun" panose="02010600030101010101" pitchFamily="2" charset="-122"/>
              </a:rPr>
              <a:t>　</a:t>
            </a:r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知識星空圖</a:t>
            </a:r>
            <a:endParaRPr lang="en-US" altLang="zh-TW" sz="3000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96875" indent="-396875"/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（別說妳忘記了</a:t>
            </a:r>
            <a:r>
              <a:rPr lang="en-US" altLang="zh-TW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...</a:t>
            </a:r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）</a:t>
            </a:r>
            <a:endParaRPr lang="zh-TW" altLang="en-US" sz="3000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clrChange>
              <a:clrFrom>
                <a:srgbClr val="E8E1CF"/>
              </a:clrFrom>
              <a:clrTo>
                <a:srgbClr val="E8E1C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55828" y="1551125"/>
            <a:ext cx="9002759" cy="5194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28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/>
          <p:cNvGrpSpPr/>
          <p:nvPr/>
        </p:nvGrpSpPr>
        <p:grpSpPr>
          <a:xfrm>
            <a:off x="-67235" y="0"/>
            <a:ext cx="12259235" cy="1156447"/>
            <a:chOff x="-67235" y="0"/>
            <a:chExt cx="12259235" cy="1156447"/>
          </a:xfrm>
        </p:grpSpPr>
        <p:sp>
          <p:nvSpPr>
            <p:cNvPr id="6" name="矩形 5"/>
            <p:cNvSpPr/>
            <p:nvPr/>
          </p:nvSpPr>
          <p:spPr>
            <a:xfrm>
              <a:off x="0" y="0"/>
              <a:ext cx="12192000" cy="1156447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文字方塊 6"/>
            <p:cNvSpPr txBox="1"/>
            <p:nvPr/>
          </p:nvSpPr>
          <p:spPr>
            <a:xfrm>
              <a:off x="-67235" y="53788"/>
              <a:ext cx="12192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6000" dirty="0" smtClean="0">
                  <a:solidFill>
                    <a:schemeClr val="bg1">
                      <a:lumMod val="95000"/>
                    </a:schemeClr>
                  </a:solidFill>
                  <a:latin typeface="SimSun" panose="02010600030101010101" pitchFamily="2" charset="-122"/>
                  <a:ea typeface="SimSun" panose="02010600030101010101" pitchFamily="2" charset="-122"/>
                </a:rPr>
                <a:t>統計圖表</a:t>
              </a:r>
              <a:r>
                <a:rPr lang="en-US" altLang="zh-TW" sz="6000" dirty="0" smtClean="0">
                  <a:solidFill>
                    <a:schemeClr val="bg1">
                      <a:lumMod val="95000"/>
                    </a:schemeClr>
                  </a:solidFill>
                  <a:latin typeface="SimSun" panose="02010600030101010101" pitchFamily="2" charset="-122"/>
                  <a:ea typeface="SimSun" panose="02010600030101010101" pitchFamily="2" charset="-122"/>
                </a:rPr>
                <a:t>Statistic Chart</a:t>
              </a:r>
              <a:endParaRPr lang="zh-TW" altLang="en-US" sz="6600" dirty="0">
                <a:solidFill>
                  <a:schemeClr val="bg1">
                    <a:lumMod val="95000"/>
                  </a:schemeClr>
                </a:solidFill>
                <a:latin typeface="SimSun" panose="02010600030101010101" pitchFamily="2" charset="-122"/>
                <a:ea typeface="SimSun" panose="02010600030101010101" pitchFamily="2" charset="-122"/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998802" y="2486516"/>
            <a:ext cx="10578907" cy="286232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96875" indent="-396875"/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－將妳們各組用學習拍或傳統紀錄方式到的垃圾統計數量</a:t>
            </a:r>
            <a:endParaRPr lang="en-US" altLang="zh-TW" sz="3000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96875" indent="-396875"/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　繪製成統計圖表：呈現方式</a:t>
            </a:r>
            <a:r>
              <a:rPr lang="zh-TW" altLang="en-US" sz="3000" dirty="0" smtClean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不拘</a:t>
            </a:r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，</a:t>
            </a:r>
            <a:r>
              <a:rPr lang="zh-TW" altLang="en-US" sz="3000" dirty="0" smtClean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不能偷看別組的做法</a:t>
            </a:r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！</a:t>
            </a:r>
            <a:endParaRPr lang="en-US" altLang="zh-TW" sz="3000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96875" indent="-396875"/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　分享時才偷偷學別人好的地方</a:t>
            </a:r>
            <a:endParaRPr lang="en-US" altLang="zh-TW" sz="3000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96875" indent="-396875"/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－一張圖要表現哪些內容？</a:t>
            </a:r>
            <a:r>
              <a:rPr lang="zh-TW" altLang="en-US" sz="3000" dirty="0" smtClean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不拘</a:t>
            </a:r>
            <a:endParaRPr lang="en-US" altLang="zh-TW" sz="3000" dirty="0" smtClean="0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96875" indent="-396875"/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　但是一定要列出在哪撿到的，供第三個活動可以分析使用</a:t>
            </a:r>
            <a:endParaRPr lang="en-US" altLang="zh-TW" sz="3000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96875" indent="-396875"/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－分享方式，用這學期新學的：</a:t>
            </a:r>
            <a:r>
              <a:rPr lang="en-US" altLang="zh-TW" sz="3000" dirty="0" err="1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NearPod</a:t>
            </a:r>
            <a:endParaRPr lang="zh-TW" altLang="en-US" sz="3000" dirty="0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77559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/>
          <p:cNvGrpSpPr/>
          <p:nvPr/>
        </p:nvGrpSpPr>
        <p:grpSpPr>
          <a:xfrm>
            <a:off x="-67235" y="0"/>
            <a:ext cx="12259235" cy="1156447"/>
            <a:chOff x="-67235" y="0"/>
            <a:chExt cx="12259235" cy="1156447"/>
          </a:xfrm>
        </p:grpSpPr>
        <p:sp>
          <p:nvSpPr>
            <p:cNvPr id="6" name="矩形 5"/>
            <p:cNvSpPr/>
            <p:nvPr/>
          </p:nvSpPr>
          <p:spPr>
            <a:xfrm>
              <a:off x="0" y="0"/>
              <a:ext cx="12192000" cy="1156447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文字方塊 6"/>
            <p:cNvSpPr txBox="1"/>
            <p:nvPr/>
          </p:nvSpPr>
          <p:spPr>
            <a:xfrm>
              <a:off x="-67235" y="53788"/>
              <a:ext cx="12192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6000" dirty="0" smtClean="0">
                  <a:solidFill>
                    <a:schemeClr val="bg1">
                      <a:lumMod val="95000"/>
                    </a:schemeClr>
                  </a:solidFill>
                  <a:latin typeface="SimSun" panose="02010600030101010101" pitchFamily="2" charset="-122"/>
                  <a:ea typeface="SimSun" panose="02010600030101010101" pitchFamily="2" charset="-122"/>
                </a:rPr>
                <a:t>統計圖表</a:t>
              </a:r>
              <a:r>
                <a:rPr lang="en-US" altLang="zh-TW" sz="6000" dirty="0" smtClean="0">
                  <a:solidFill>
                    <a:schemeClr val="bg1">
                      <a:lumMod val="95000"/>
                    </a:schemeClr>
                  </a:solidFill>
                  <a:latin typeface="SimSun" panose="02010600030101010101" pitchFamily="2" charset="-122"/>
                  <a:ea typeface="SimSun" panose="02010600030101010101" pitchFamily="2" charset="-122"/>
                </a:rPr>
                <a:t>Statistic Chart</a:t>
              </a:r>
              <a:endParaRPr lang="zh-TW" altLang="en-US" sz="6600" dirty="0">
                <a:solidFill>
                  <a:schemeClr val="bg1">
                    <a:lumMod val="95000"/>
                  </a:schemeClr>
                </a:solidFill>
                <a:latin typeface="SimSun" panose="02010600030101010101" pitchFamily="2" charset="-122"/>
                <a:ea typeface="SimSun" panose="02010600030101010101" pitchFamily="2" charset="-122"/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1291240" y="1417371"/>
            <a:ext cx="4456417" cy="55399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96875" indent="-396875"/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－</a:t>
            </a:r>
            <a:r>
              <a:rPr lang="en-US" altLang="zh-TW" sz="3000" dirty="0" err="1" smtClean="0">
                <a:latin typeface="SimSun" panose="02010600030101010101" pitchFamily="2" charset="-122"/>
                <a:ea typeface="SimSun" panose="02010600030101010101" pitchFamily="2" charset="-122"/>
              </a:rPr>
              <a:t>NearPod</a:t>
            </a:r>
            <a:r>
              <a:rPr lang="en-US" altLang="zh-TW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介面簡單複習</a:t>
            </a:r>
            <a:endParaRPr lang="zh-TW" altLang="en-US" sz="3000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3627" y="2104571"/>
            <a:ext cx="5206144" cy="4451508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224971" y="2805805"/>
            <a:ext cx="10167258" cy="2031325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96875" indent="-396875"/>
            <a:r>
              <a:rPr lang="en-US" altLang="zh-TW" dirty="0" smtClean="0">
                <a:latin typeface="SimSun" panose="02010600030101010101" pitchFamily="2" charset="-122"/>
                <a:ea typeface="SimSun" panose="02010600030101010101" pitchFamily="2" charset="-122"/>
              </a:rPr>
              <a:t>1</a:t>
            </a:r>
            <a:r>
              <a:rPr lang="zh-TW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：登入</a:t>
            </a:r>
            <a:r>
              <a:rPr lang="zh-TW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平台及</a:t>
            </a:r>
            <a:r>
              <a:rPr lang="zh-TW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匯入各</a:t>
            </a:r>
            <a:r>
              <a:rPr lang="zh-TW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組</a:t>
            </a:r>
            <a:r>
              <a:rPr lang="zh-TW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簡報或素材：</a:t>
            </a:r>
            <a:r>
              <a:rPr lang="en-US" altLang="zh-TW" dirty="0" smtClean="0">
                <a:latin typeface="SimSun" panose="02010600030101010101" pitchFamily="2" charset="-122"/>
                <a:ea typeface="SimSun" panose="02010600030101010101" pitchFamily="2" charset="-122"/>
              </a:rPr>
              <a:t>New </a:t>
            </a:r>
            <a:r>
              <a:rPr lang="en-US" altLang="zh-TW" dirty="0">
                <a:latin typeface="SimSun" panose="02010600030101010101" pitchFamily="2" charset="-122"/>
                <a:ea typeface="SimSun" panose="02010600030101010101" pitchFamily="2" charset="-122"/>
              </a:rPr>
              <a:t>Presentation → Add Slide → Add Content → Slide</a:t>
            </a:r>
          </a:p>
          <a:p>
            <a:pPr marL="396875" indent="-396875"/>
            <a:r>
              <a:rPr lang="en-US" altLang="zh-TW" dirty="0" smtClean="0">
                <a:latin typeface="SimSun" panose="02010600030101010101" pitchFamily="2" charset="-122"/>
                <a:ea typeface="SimSun" panose="02010600030101010101" pitchFamily="2" charset="-122"/>
              </a:rPr>
              <a:t>2</a:t>
            </a:r>
            <a:r>
              <a:rPr lang="zh-TW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：加入</a:t>
            </a:r>
            <a:r>
              <a:rPr lang="zh-TW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互動</a:t>
            </a:r>
            <a:r>
              <a:rPr lang="zh-TW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功能：</a:t>
            </a:r>
            <a:r>
              <a:rPr lang="en-US" altLang="zh-TW" dirty="0" smtClean="0">
                <a:latin typeface="SimSun" panose="02010600030101010101" pitchFamily="2" charset="-122"/>
                <a:ea typeface="SimSun" panose="02010600030101010101" pitchFamily="2" charset="-122"/>
              </a:rPr>
              <a:t>Add </a:t>
            </a:r>
            <a:r>
              <a:rPr lang="en-US" altLang="zh-TW" dirty="0">
                <a:latin typeface="SimSun" panose="02010600030101010101" pitchFamily="2" charset="-122"/>
                <a:ea typeface="SimSun" panose="02010600030101010101" pitchFamily="2" charset="-122"/>
              </a:rPr>
              <a:t>Slide → Add Activity → Choose Open ended question / Poll / Quiz / Draw it / Fill the Blanks</a:t>
            </a:r>
          </a:p>
          <a:p>
            <a:pPr marL="396875" indent="-396875"/>
            <a:r>
              <a:rPr lang="en-US" altLang="zh-TW" dirty="0" smtClean="0">
                <a:latin typeface="SimSun" panose="02010600030101010101" pitchFamily="2" charset="-122"/>
                <a:ea typeface="SimSun" panose="02010600030101010101" pitchFamily="2" charset="-122"/>
              </a:rPr>
              <a:t>3</a:t>
            </a:r>
            <a:r>
              <a:rPr lang="zh-TW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：加入影片：</a:t>
            </a:r>
            <a:r>
              <a:rPr lang="en-US" altLang="zh-TW" dirty="0" smtClean="0">
                <a:latin typeface="SimSun" panose="02010600030101010101" pitchFamily="2" charset="-122"/>
                <a:ea typeface="SimSun" panose="02010600030101010101" pitchFamily="2" charset="-122"/>
              </a:rPr>
              <a:t>Add </a:t>
            </a:r>
            <a:r>
              <a:rPr lang="en-US" altLang="zh-TW" dirty="0">
                <a:latin typeface="SimSun" panose="02010600030101010101" pitchFamily="2" charset="-122"/>
                <a:ea typeface="SimSun" panose="02010600030101010101" pitchFamily="2" charset="-122"/>
              </a:rPr>
              <a:t>Slide → Add Content → Video</a:t>
            </a:r>
          </a:p>
          <a:p>
            <a:pPr marL="396875" indent="-396875"/>
            <a:r>
              <a:rPr lang="en-US" altLang="zh-TW" dirty="0" smtClean="0">
                <a:latin typeface="SimSun" panose="02010600030101010101" pitchFamily="2" charset="-122"/>
                <a:ea typeface="SimSun" panose="02010600030101010101" pitchFamily="2" charset="-122"/>
              </a:rPr>
              <a:t>4</a:t>
            </a:r>
            <a:r>
              <a:rPr lang="zh-TW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：發佈簡報或素材：</a:t>
            </a:r>
            <a:r>
              <a:rPr lang="en-US" altLang="zh-TW" dirty="0" smtClean="0">
                <a:latin typeface="SimSun" panose="02010600030101010101" pitchFamily="2" charset="-122"/>
                <a:ea typeface="SimSun" panose="02010600030101010101" pitchFamily="2" charset="-122"/>
              </a:rPr>
              <a:t>Publish </a:t>
            </a:r>
            <a:r>
              <a:rPr lang="en-US" altLang="zh-TW" dirty="0">
                <a:latin typeface="SimSun" panose="02010600030101010101" pitchFamily="2" charset="-122"/>
                <a:ea typeface="SimSun" panose="02010600030101010101" pitchFamily="2" charset="-122"/>
              </a:rPr>
              <a:t>→  Title →  Select Grades / Subjects →  Publish </a:t>
            </a:r>
          </a:p>
          <a:p>
            <a:pPr marL="396875" indent="-396875"/>
            <a:r>
              <a:rPr lang="en-US" altLang="zh-TW" dirty="0" smtClean="0">
                <a:latin typeface="SimSun" panose="02010600030101010101" pitchFamily="2" charset="-122"/>
                <a:ea typeface="SimSun" panose="02010600030101010101" pitchFamily="2" charset="-122"/>
              </a:rPr>
              <a:t>5</a:t>
            </a:r>
            <a:r>
              <a:rPr lang="zh-TW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：與他組分享成果：</a:t>
            </a:r>
            <a:r>
              <a:rPr lang="en-US" altLang="zh-TW" dirty="0" smtClean="0">
                <a:latin typeface="SimSun" panose="02010600030101010101" pitchFamily="2" charset="-122"/>
                <a:ea typeface="SimSun" panose="02010600030101010101" pitchFamily="2" charset="-122"/>
              </a:rPr>
              <a:t>Live </a:t>
            </a:r>
            <a:r>
              <a:rPr lang="en-US" altLang="zh-TW" dirty="0">
                <a:latin typeface="SimSun" panose="02010600030101010101" pitchFamily="2" charset="-122"/>
                <a:ea typeface="SimSun" panose="02010600030101010101" pitchFamily="2" charset="-122"/>
              </a:rPr>
              <a:t>Section → Pin → Name</a:t>
            </a:r>
          </a:p>
          <a:p>
            <a:pPr marL="396875" indent="-396875"/>
            <a:r>
              <a:rPr lang="en-US" altLang="zh-TW" dirty="0" smtClean="0">
                <a:latin typeface="SimSun" panose="02010600030101010101" pitchFamily="2" charset="-122"/>
                <a:ea typeface="SimSun" panose="02010600030101010101" pitchFamily="2" charset="-122"/>
              </a:rPr>
              <a:t>6</a:t>
            </a:r>
            <a:r>
              <a:rPr lang="zh-TW" altLang="en-US" dirty="0" smtClean="0">
                <a:latin typeface="SimSun" panose="02010600030101010101" pitchFamily="2" charset="-122"/>
                <a:ea typeface="SimSun" panose="02010600030101010101" pitchFamily="2" charset="-122"/>
              </a:rPr>
              <a:t>：下載報告（老師端）：</a:t>
            </a:r>
            <a:r>
              <a:rPr lang="en-US" altLang="zh-TW" dirty="0" smtClean="0">
                <a:latin typeface="SimSun" panose="02010600030101010101" pitchFamily="2" charset="-122"/>
                <a:ea typeface="SimSun" panose="02010600030101010101" pitchFamily="2" charset="-122"/>
              </a:rPr>
              <a:t>Home </a:t>
            </a:r>
            <a:r>
              <a:rPr lang="en-US" altLang="zh-TW" dirty="0">
                <a:latin typeface="SimSun" panose="02010600030101010101" pitchFamily="2" charset="-122"/>
                <a:ea typeface="SimSun" panose="02010600030101010101" pitchFamily="2" charset="-122"/>
              </a:rPr>
              <a:t>→ Reports → Downloads → PDF </a:t>
            </a:r>
            <a:endParaRPr lang="zh-TW" altLang="en-US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7824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4" t="68116" r="5118"/>
          <a:stretch/>
        </p:blipFill>
        <p:spPr>
          <a:xfrm>
            <a:off x="265073" y="1238811"/>
            <a:ext cx="5385827" cy="2696627"/>
          </a:xfrm>
          <a:prstGeom prst="rect">
            <a:avLst/>
          </a:prstGeom>
        </p:spPr>
      </p:pic>
      <p:grpSp>
        <p:nvGrpSpPr>
          <p:cNvPr id="5" name="群組 4"/>
          <p:cNvGrpSpPr/>
          <p:nvPr/>
        </p:nvGrpSpPr>
        <p:grpSpPr>
          <a:xfrm>
            <a:off x="-67235" y="0"/>
            <a:ext cx="12259235" cy="1156447"/>
            <a:chOff x="-67235" y="0"/>
            <a:chExt cx="12259235" cy="1156447"/>
          </a:xfrm>
        </p:grpSpPr>
        <p:sp>
          <p:nvSpPr>
            <p:cNvPr id="6" name="矩形 5"/>
            <p:cNvSpPr/>
            <p:nvPr/>
          </p:nvSpPr>
          <p:spPr>
            <a:xfrm>
              <a:off x="0" y="0"/>
              <a:ext cx="12192000" cy="1156447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文字方塊 6"/>
            <p:cNvSpPr txBox="1"/>
            <p:nvPr/>
          </p:nvSpPr>
          <p:spPr>
            <a:xfrm>
              <a:off x="-67235" y="53788"/>
              <a:ext cx="12192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6000" dirty="0" smtClean="0">
                  <a:solidFill>
                    <a:schemeClr val="bg1">
                      <a:lumMod val="95000"/>
                    </a:schemeClr>
                  </a:solidFill>
                  <a:latin typeface="SimSun" panose="02010600030101010101" pitchFamily="2" charset="-122"/>
                  <a:ea typeface="SimSun" panose="02010600030101010101" pitchFamily="2" charset="-122"/>
                </a:rPr>
                <a:t>我</a:t>
              </a:r>
              <a:r>
                <a:rPr lang="zh-TW" altLang="en-US" sz="6000" dirty="0">
                  <a:solidFill>
                    <a:schemeClr val="bg1">
                      <a:lumMod val="95000"/>
                    </a:schemeClr>
                  </a:solidFill>
                  <a:latin typeface="SimSun" panose="02010600030101010101" pitchFamily="2" charset="-122"/>
                  <a:ea typeface="SimSun" panose="02010600030101010101" pitchFamily="2" charset="-122"/>
                </a:rPr>
                <a:t>的乾淨之</a:t>
              </a:r>
              <a:r>
                <a:rPr lang="zh-TW" altLang="en-US" sz="6000" dirty="0" smtClean="0">
                  <a:solidFill>
                    <a:schemeClr val="bg1">
                      <a:lumMod val="95000"/>
                    </a:schemeClr>
                  </a:solidFill>
                  <a:latin typeface="SimSun" panose="02010600030101010101" pitchFamily="2" charset="-122"/>
                  <a:ea typeface="SimSun" panose="02010600030101010101" pitchFamily="2" charset="-122"/>
                </a:rPr>
                <a:t>道</a:t>
              </a:r>
              <a:endParaRPr lang="zh-TW" altLang="en-US" sz="6000" dirty="0">
                <a:solidFill>
                  <a:schemeClr val="bg1">
                    <a:lumMod val="95000"/>
                  </a:schemeClr>
                </a:solidFill>
                <a:latin typeface="SimSun" panose="02010600030101010101" pitchFamily="2" charset="-122"/>
                <a:ea typeface="SimSun" panose="02010600030101010101" pitchFamily="2" charset="-122"/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185737" y="3902565"/>
            <a:ext cx="10601639" cy="2862322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96875" indent="-396875"/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－社區住家</a:t>
            </a:r>
            <a:r>
              <a:rPr lang="zh-TW" altLang="en-US" sz="3000" dirty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（</a:t>
            </a:r>
            <a:r>
              <a:rPr lang="zh-TW" altLang="en-US" sz="3000" dirty="0" smtClean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習以為常</a:t>
            </a:r>
            <a:r>
              <a:rPr lang="zh-TW" altLang="en-US" sz="3000" dirty="0" smtClean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、融入</a:t>
            </a:r>
            <a:r>
              <a:rPr lang="zh-TW" altLang="en-US" sz="3000" dirty="0" smtClean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背景）</a:t>
            </a:r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的垃圾</a:t>
            </a:r>
            <a:r>
              <a:rPr lang="en-US" altLang="zh-TW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?</a:t>
            </a:r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怎麼去減量</a:t>
            </a:r>
            <a:r>
              <a:rPr lang="en-US" altLang="zh-TW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?</a:t>
            </a:r>
          </a:p>
          <a:p>
            <a:pPr marL="396875" indent="-396875"/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　外</a:t>
            </a:r>
            <a:r>
              <a:rPr lang="zh-TW" altLang="en-US" sz="3000" dirty="0">
                <a:latin typeface="SimSun" panose="02010600030101010101" pitchFamily="2" charset="-122"/>
                <a:ea typeface="SimSun" panose="02010600030101010101" pitchFamily="2" charset="-122"/>
              </a:rPr>
              <a:t>傘頂洲</a:t>
            </a:r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、觀光景點的垃圾</a:t>
            </a:r>
            <a:r>
              <a:rPr lang="en-US" altLang="zh-TW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?</a:t>
            </a:r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又有</a:t>
            </a:r>
            <a:r>
              <a:rPr lang="zh-TW" altLang="en-US" sz="3000" dirty="0">
                <a:latin typeface="SimSun" panose="02010600030101010101" pitchFamily="2" charset="-122"/>
                <a:ea typeface="SimSun" panose="02010600030101010101" pitchFamily="2" charset="-122"/>
              </a:rPr>
              <a:t>什</a:t>
            </a:r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麼因應對策？</a:t>
            </a:r>
            <a:endParaRPr lang="en-US" altLang="zh-TW" sz="3000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96875" indent="-396875"/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－各組討論出一個選擇的區域定點</a:t>
            </a:r>
            <a:endParaRPr lang="en-US" altLang="zh-TW" sz="3000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96875" indent="-396875"/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　利用問題導向</a:t>
            </a:r>
            <a:r>
              <a:rPr lang="zh-TW" altLang="en-US" sz="3000" dirty="0">
                <a:latin typeface="SimSun" panose="02010600030101010101" pitchFamily="2" charset="-122"/>
                <a:ea typeface="SimSun" panose="02010600030101010101" pitchFamily="2" charset="-122"/>
              </a:rPr>
              <a:t>學習</a:t>
            </a:r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討論的方式，便條貼的集思廣益</a:t>
            </a:r>
            <a:endParaRPr lang="en-US" altLang="zh-TW" sz="3000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96875" indent="-396875"/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　找出</a:t>
            </a:r>
            <a:r>
              <a:rPr lang="zh-TW" altLang="en-US" sz="3000" dirty="0" smtClean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（具體</a:t>
            </a:r>
            <a:r>
              <a:rPr lang="zh-TW" altLang="en-US" sz="3000" dirty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可行</a:t>
            </a:r>
            <a:r>
              <a:rPr lang="zh-TW" altLang="en-US" sz="3000" dirty="0" smtClean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、他人也可以做的）</a:t>
            </a:r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的垃圾減量行為準則</a:t>
            </a:r>
            <a:endParaRPr lang="en-US" altLang="zh-TW" sz="3000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396875" indent="-396875"/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　透過</a:t>
            </a:r>
            <a:r>
              <a:rPr lang="zh-TW" altLang="en-US" sz="3000" dirty="0" smtClean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（傳統、或網路社交平台）</a:t>
            </a:r>
            <a:r>
              <a:rPr lang="zh-TW" altLang="en-US" sz="3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的渠道去向外界宣導、說明</a:t>
            </a:r>
            <a:endParaRPr lang="en-US" altLang="zh-TW" sz="3000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926"/>
          <a:stretch/>
        </p:blipFill>
        <p:spPr>
          <a:xfrm>
            <a:off x="5701652" y="1080375"/>
            <a:ext cx="6563769" cy="5020541"/>
          </a:xfrm>
          <a:prstGeom prst="rect">
            <a:avLst/>
          </a:prstGeom>
          <a:solidFill>
            <a:schemeClr val="bg2">
              <a:alpha val="4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54179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1301</TotalTime>
  <Words>253</Words>
  <Application>Microsoft Office PowerPoint</Application>
  <PresentationFormat>寬螢幕</PresentationFormat>
  <Paragraphs>76</Paragraphs>
  <Slides>10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8" baseType="lpstr">
      <vt:lpstr>SimSun</vt:lpstr>
      <vt:lpstr>王漢宗標楷體一空心</vt:lpstr>
      <vt:lpstr>金梅毛</vt:lpstr>
      <vt:lpstr>新細明體</vt:lpstr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PC</dc:creator>
  <cp:lastModifiedBy>Administrator</cp:lastModifiedBy>
  <cp:revision>82</cp:revision>
  <dcterms:created xsi:type="dcterms:W3CDTF">2019-09-24T15:15:24Z</dcterms:created>
  <dcterms:modified xsi:type="dcterms:W3CDTF">2019-10-18T06:19:10Z</dcterms:modified>
</cp:coreProperties>
</file>