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55"/>
  </p:notesMasterIdLst>
  <p:sldIdLst>
    <p:sldId id="256" r:id="rId3"/>
    <p:sldId id="375" r:id="rId4"/>
    <p:sldId id="387" r:id="rId5"/>
    <p:sldId id="388" r:id="rId6"/>
    <p:sldId id="389" r:id="rId7"/>
    <p:sldId id="391" r:id="rId8"/>
    <p:sldId id="392" r:id="rId9"/>
    <p:sldId id="393" r:id="rId10"/>
    <p:sldId id="394" r:id="rId11"/>
    <p:sldId id="395" r:id="rId12"/>
    <p:sldId id="405" r:id="rId13"/>
    <p:sldId id="406" r:id="rId14"/>
    <p:sldId id="407" r:id="rId15"/>
    <p:sldId id="408" r:id="rId16"/>
    <p:sldId id="345" r:id="rId17"/>
    <p:sldId id="299" r:id="rId18"/>
    <p:sldId id="346" r:id="rId19"/>
    <p:sldId id="306" r:id="rId20"/>
    <p:sldId id="313" r:id="rId21"/>
    <p:sldId id="307" r:id="rId22"/>
    <p:sldId id="303" r:id="rId23"/>
    <p:sldId id="382" r:id="rId24"/>
    <p:sldId id="383" r:id="rId25"/>
    <p:sldId id="384" r:id="rId26"/>
    <p:sldId id="385" r:id="rId27"/>
    <p:sldId id="361" r:id="rId28"/>
    <p:sldId id="360" r:id="rId29"/>
    <p:sldId id="400" r:id="rId30"/>
    <p:sldId id="365" r:id="rId31"/>
    <p:sldId id="366" r:id="rId32"/>
    <p:sldId id="409" r:id="rId33"/>
    <p:sldId id="363" r:id="rId34"/>
    <p:sldId id="364" r:id="rId35"/>
    <p:sldId id="367" r:id="rId36"/>
    <p:sldId id="368" r:id="rId37"/>
    <p:sldId id="401" r:id="rId38"/>
    <p:sldId id="371" r:id="rId39"/>
    <p:sldId id="372" r:id="rId40"/>
    <p:sldId id="352" r:id="rId41"/>
    <p:sldId id="353" r:id="rId42"/>
    <p:sldId id="354" r:id="rId43"/>
    <p:sldId id="355" r:id="rId44"/>
    <p:sldId id="356" r:id="rId45"/>
    <p:sldId id="357" r:id="rId46"/>
    <p:sldId id="297" r:id="rId47"/>
    <p:sldId id="358" r:id="rId48"/>
    <p:sldId id="359" r:id="rId49"/>
    <p:sldId id="300" r:id="rId50"/>
    <p:sldId id="301" r:id="rId51"/>
    <p:sldId id="302" r:id="rId52"/>
    <p:sldId id="341" r:id="rId53"/>
    <p:sldId id="298" r:id="rId5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800000"/>
    <a:srgbClr val="6600CC"/>
    <a:srgbClr val="0000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03C67B-7DC3-3845-923B-3C95FF214A9F}" v="69" dt="2018-10-31T02:39:18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77" autoAdjust="0"/>
    <p:restoredTop sz="94660"/>
  </p:normalViewPr>
  <p:slideViewPr>
    <p:cSldViewPr snapToGrid="0">
      <p:cViewPr varScale="1">
        <p:scale>
          <a:sx n="69" d="100"/>
          <a:sy n="69" d="100"/>
        </p:scale>
        <p:origin x="2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7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8914B-E8BD-A14C-BBA8-27F9823FEF95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1B775-BB94-9749-A006-421029240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4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教育部不會主動蒐集您的個人資料，因此您目前需要使用各縣市帳號登入，教育雲端帳號系統才能更新您的任職或就學資料</a:t>
            </a: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89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3434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>
  <p:cSld name="1_標題及物件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8200" y="5987258"/>
            <a:ext cx="10515600" cy="110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8200" y="1278227"/>
            <a:ext cx="10515600" cy="454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7549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8200" y="1231899"/>
            <a:ext cx="10515600" cy="110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38200" y="2514599"/>
            <a:ext cx="5181600" cy="366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6172200" y="2514597"/>
            <a:ext cx="5181600" cy="366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4275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55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87258"/>
            <a:ext cx="10515600" cy="1103311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8227"/>
            <a:ext cx="10515600" cy="454302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06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108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4599"/>
            <a:ext cx="5181600" cy="366236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14597"/>
            <a:ext cx="5181600" cy="366236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70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4852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章節標題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3917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1872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31899"/>
            <a:ext cx="10515600" cy="1103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14601"/>
            <a:ext cx="10515600" cy="366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07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5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231899"/>
            <a:ext cx="10515600" cy="110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2514601"/>
            <a:ext cx="10515600" cy="366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altLang="zh-TW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515366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rive.google.com/drive/folders/1T49zxdYT78l39TkqSwtJ7-BsQguaIni4?usp=sharing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xyzxyz@mail.edu.tw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youtu.be/q05NPt4XEF8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youtu.be/De1vxl3--mo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youtu.be/yL0t-SBYQ1M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KVL6xP5RtEE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youtu.be/AnaqRqmbr0Y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youtu.be/nkBfFpQYC-o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youtu.be/-hQTtJ2KYTg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youtu.be/xL7NFzFbop4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ePG1K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oidcservice@mail.edu.t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dirty="0"/>
              <a:t>教育體系身分認證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3600" b="1" dirty="0">
                <a:solidFill>
                  <a:srgbClr val="FF0000"/>
                </a:solidFill>
              </a:rPr>
              <a:t>使用教育雲端帳號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dirty="0"/>
              <a:t>教育雲端帳號維運計畫執行小組</a:t>
            </a:r>
            <a:endParaRPr lang="en-US" altLang="zh-TW" dirty="0"/>
          </a:p>
          <a:p>
            <a:pPr algn="r"/>
            <a:r>
              <a:rPr lang="zh-TW" altLang="en-US" dirty="0"/>
              <a:t>臺中市政府教育局 蕭聖哲</a:t>
            </a:r>
          </a:p>
        </p:txBody>
      </p:sp>
    </p:spTree>
    <p:extLst>
      <p:ext uri="{BB962C8B-B14F-4D97-AF65-F5344CB8AC3E}">
        <p14:creationId xmlns:p14="http://schemas.microsoft.com/office/powerpoint/2010/main" val="863420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2305541" y="1701243"/>
            <a:ext cx="7580921" cy="42780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不可能的任務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提早下課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01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336048" y="1607458"/>
            <a:ext cx="7276158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高雄市</a:t>
            </a:r>
            <a:r>
              <a:rPr lang="en-US" altLang="zh-TW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Egame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運算思維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EE5E0C-CD0A-C74B-88A6-1FA12699B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206" y="1663353"/>
            <a:ext cx="4487631" cy="44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58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800022" y="1607458"/>
            <a:ext cx="6348213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Pagamo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遊戲式學習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86BBA-4BAD-BB41-AAA9-955347770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865" y="1766276"/>
            <a:ext cx="4563119" cy="452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0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1107000" y="1607458"/>
            <a:ext cx="5734262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國資圖電子書</a:t>
            </a:r>
            <a:endParaRPr lang="en-US" altLang="zh-TW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線上閱讀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9296DD-5D47-6244-959D-ED7AB5EC9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0" y="1607457"/>
            <a:ext cx="4722446" cy="46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49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281118" y="1607457"/>
            <a:ext cx="6659195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臺南市密室脫逃</a:t>
            </a:r>
            <a:endParaRPr lang="en-US" altLang="zh-TW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遊戲式學習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DDFD2-E57F-024B-95CF-D630FE750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880" y="1607457"/>
            <a:ext cx="4314581" cy="440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33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696" y="2040254"/>
            <a:ext cx="7886700" cy="1258039"/>
          </a:xfrm>
        </p:spPr>
        <p:txBody>
          <a:bodyPr/>
          <a:lstStyle/>
          <a:p>
            <a:r>
              <a:rPr lang="zh-TW" altLang="en-US" dirty="0"/>
              <a:t>為什麼需要單一帳號？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28" y="3419674"/>
            <a:ext cx="2490361" cy="25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918">
            <a:off x="2000027" y="1903907"/>
            <a:ext cx="2686723" cy="16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均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809">
            <a:off x="3843909" y="4549998"/>
            <a:ext cx="2363993" cy="7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ge result for 因材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579" y="1912548"/>
            <a:ext cx="1909696" cy="14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ge result for 教育大市集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72" y="1770427"/>
            <a:ext cx="2393633" cy="8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68429">
            <a:off x="1920303" y="3980208"/>
            <a:ext cx="1691368" cy="1536983"/>
          </a:xfrm>
          <a:prstGeom prst="rect">
            <a:avLst/>
          </a:prstGeom>
        </p:spPr>
      </p:pic>
      <p:pic>
        <p:nvPicPr>
          <p:cNvPr id="1046" name="Picture 22" descr="mage result for 國資圖電子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95" y="4968341"/>
            <a:ext cx="2952634" cy="90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2112">
            <a:off x="5541060" y="3077573"/>
            <a:ext cx="4639628" cy="16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4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25" y="2157907"/>
            <a:ext cx="7886700" cy="800839"/>
          </a:xfrm>
        </p:spPr>
        <p:txBody>
          <a:bodyPr/>
          <a:lstStyle/>
          <a:p>
            <a:r>
              <a:rPr lang="zh-TW" altLang="en-US" dirty="0"/>
              <a:t>帳密數量跟年齡成正比？</a:t>
            </a:r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08" y="3220873"/>
            <a:ext cx="4941750" cy="27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95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50" dirty="0"/>
              <a:t>何不利用一組帳密通行各網站呢？</a:t>
            </a:r>
            <a:endParaRPr lang="en-US" sz="40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這就叫單一簽入（</a:t>
            </a:r>
            <a:r>
              <a:rPr lang="en-US" altLang="zh-TW" b="1" dirty="0">
                <a:solidFill>
                  <a:srgbClr val="FF0000"/>
                </a:solidFill>
              </a:rPr>
              <a:t>S</a:t>
            </a:r>
            <a:r>
              <a:rPr lang="en-US" altLang="zh-TW" dirty="0"/>
              <a:t>ingle </a:t>
            </a:r>
            <a:r>
              <a:rPr lang="en-US" altLang="zh-TW" b="1" dirty="0">
                <a:solidFill>
                  <a:srgbClr val="FF0000"/>
                </a:solidFill>
              </a:rPr>
              <a:t>S</a:t>
            </a:r>
            <a:r>
              <a:rPr lang="en-US" altLang="zh-TW" dirty="0"/>
              <a:t>ign </a:t>
            </a:r>
            <a:r>
              <a:rPr lang="en-US" altLang="zh-TW" b="1" dirty="0">
                <a:solidFill>
                  <a:srgbClr val="FF0000"/>
                </a:solidFill>
              </a:rPr>
              <a:t>O</a:t>
            </a:r>
            <a:r>
              <a:rPr lang="en-US" altLang="zh-TW" dirty="0"/>
              <a:t>n</a:t>
            </a:r>
            <a:r>
              <a:rPr lang="zh-TW" altLang="en-US" dirty="0"/>
              <a:t>），</a:t>
            </a:r>
            <a:endParaRPr lang="en-US" altLang="zh-TW" dirty="0"/>
          </a:p>
          <a:p>
            <a:r>
              <a:rPr lang="zh-TW" altLang="en-US" dirty="0"/>
              <a:t>而</a:t>
            </a:r>
            <a:r>
              <a:rPr lang="en-US" dirty="0"/>
              <a:t>OpenID</a:t>
            </a:r>
            <a:r>
              <a:rPr lang="zh-TW" altLang="en-US" dirty="0"/>
              <a:t>就是來做這個事情的其中一種方法！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261" y="1844937"/>
            <a:ext cx="1667435" cy="16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0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603" y="3797302"/>
            <a:ext cx="7886700" cy="765175"/>
          </a:xfrm>
        </p:spPr>
        <p:txBody>
          <a:bodyPr/>
          <a:lstStyle/>
          <a:p>
            <a:pPr algn="ctr"/>
            <a:r>
              <a:rPr lang="zh-TW" altLang="en-US" dirty="0"/>
              <a:t>教育體系單一簽入服務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39163" y="4712557"/>
            <a:ext cx="4431689" cy="527659"/>
          </a:xfrm>
        </p:spPr>
        <p:txBody>
          <a:bodyPr/>
          <a:lstStyle/>
          <a:p>
            <a:r>
              <a:rPr lang="zh-TW" altLang="en-US" dirty="0"/>
              <a:t>最新</a:t>
            </a:r>
            <a:r>
              <a:rPr lang="en-US" altLang="zh-TW" dirty="0" err="1"/>
              <a:t>OpenID</a:t>
            </a:r>
            <a:r>
              <a:rPr lang="en-US" altLang="zh-TW" dirty="0"/>
              <a:t> Connect + OAuth</a:t>
            </a:r>
            <a:r>
              <a:rPr lang="zh-TW" altLang="en-US" dirty="0"/>
              <a:t>規範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63" y="1682751"/>
            <a:ext cx="21145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6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D0CCAC-4091-C94E-811F-7F8EFE39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講義下載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CAD541-DABD-6C47-A12D-5576418AA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4415063" cy="1500187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https://drive.google.com/drive/folders/1T49zxdYT78l39TkqSwtJ7-BsQguaIni4?usp=sharing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0141B-AB47-3F48-BDDA-427B04418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880" y="1231901"/>
            <a:ext cx="5217258" cy="51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05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教育雲端帳號？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  <a:hlinkClick r:id="rId2"/>
            </a:endParaRPr>
          </a:p>
          <a:p>
            <a:r>
              <a:rPr lang="en-US" b="1" dirty="0">
                <a:solidFill>
                  <a:srgbClr val="FF0000"/>
                </a:solidFill>
                <a:hlinkClick r:id="rId2"/>
              </a:rPr>
              <a:t>xyzxyz</a:t>
            </a:r>
            <a:r>
              <a:rPr lang="en-US" dirty="0">
                <a:hlinkClick r:id="rId2"/>
              </a:rPr>
              <a:t>@mail.edu.tw</a:t>
            </a:r>
            <a:r>
              <a:rPr lang="zh-TW" altLang="en-US" dirty="0"/>
              <a:t> </a:t>
            </a:r>
            <a:r>
              <a:rPr lang="zh-TW" altLang="en-US" dirty="0">
                <a:sym typeface="Wingdings"/>
              </a:rPr>
              <a:t></a:t>
            </a:r>
            <a:r>
              <a:rPr lang="en-US" altLang="zh-TW" dirty="0">
                <a:sym typeface="Wingdings"/>
              </a:rPr>
              <a:t> </a:t>
            </a:r>
            <a:r>
              <a:rPr lang="zh-TW" altLang="en-US" dirty="0">
                <a:sym typeface="Wingdings"/>
              </a:rPr>
              <a:t>有點眼熟</a:t>
            </a:r>
            <a:endParaRPr lang="en-US" dirty="0">
              <a:sym typeface="Wingdings"/>
            </a:endParaRPr>
          </a:p>
          <a:p>
            <a:endParaRPr lang="en-US" altLang="zh-TW" dirty="0">
              <a:sym typeface="Wingdings"/>
            </a:endParaRPr>
          </a:p>
          <a:p>
            <a:r>
              <a:rPr lang="zh-TW" altLang="en-US" dirty="0">
                <a:sym typeface="Wingdings"/>
              </a:rPr>
              <a:t>真相是：教育部發過公文強迫大家都要建</a:t>
            </a:r>
            <a:r>
              <a:rPr lang="en-US" altLang="zh-TW" dirty="0">
                <a:sym typeface="Wingdings"/>
              </a:rPr>
              <a:t>…</a:t>
            </a:r>
            <a:r>
              <a:rPr lang="zh-TW" altLang="en-US" dirty="0">
                <a:sym typeface="Wingdings"/>
              </a:rPr>
              <a:t>ㄎㄎ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3F0FE-55BA-D24F-8D8E-CE59237B0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48" y="1682752"/>
            <a:ext cx="21145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73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dirty="0"/>
              <a:t>公務帳號？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ja-JP" dirty="0"/>
              <a:t>OpenID</a:t>
            </a:r>
            <a:r>
              <a:rPr lang="zh-TW" altLang="en-US" dirty="0"/>
              <a:t>帳號？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雲端校務系統帳號？</a:t>
            </a:r>
            <a:endParaRPr 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6091238" y="4508990"/>
            <a:ext cx="3965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>
                <a:solidFill>
                  <a:srgbClr val="C55A11"/>
                </a:solidFill>
              </a:rPr>
              <a:t>教育雲端帳號個人資料之來源，仍然是原本各縣市的師生帳號系統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599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8884F-6579-544B-B1B9-C407B247A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我可以登入教育局，為什麼無法登入教育雲？</a:t>
            </a:r>
            <a:r>
              <a:rPr lang="en-US" altLang="zh-TW" dirty="0" err="1"/>
              <a:t>Pagamo</a:t>
            </a:r>
            <a:r>
              <a:rPr lang="en-US" altLang="zh-TW" dirty="0"/>
              <a:t> ?</a:t>
            </a:r>
            <a:r>
              <a:rPr lang="zh-TW" altLang="en-US" dirty="0"/>
              <a:t>飛番雲？</a:t>
            </a:r>
            <a:r>
              <a:rPr lang="en-US" altLang="zh-TW" dirty="0" err="1"/>
              <a:t>Egame</a:t>
            </a:r>
            <a:r>
              <a:rPr lang="zh-TW" altLang="en-US" dirty="0"/>
              <a:t>？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7809F-0FFC-8A41-AD14-2AFD516EB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25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6E7E-C418-AB48-A7B7-207B9AB7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為什麼全國教師在職進修網不用教育體系身分認證服務？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38D3B-4995-7844-A585-5CFEC2628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63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3D79D-A150-F445-B1E8-A11362FC6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我的學生要怎麼使用教育體系身分認證服務？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E8C8D-B5A8-794A-AD15-41041758C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13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1CEE-4470-9749-8D7C-F7949920B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學生忘記密碼怎麼辦？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4DEBA-E5FE-C54A-8D40-DBF209D24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3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465A3F-4170-0E4A-832A-DEC6EFB27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1973942"/>
            <a:ext cx="6776848" cy="4753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1A9C1-E124-D24F-A4BE-2239C64B6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77" y="2357665"/>
            <a:ext cx="21145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0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ECD8C-79E1-0E4D-9A4D-AD5D8ECDB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08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imer">
            <a:extLst>
              <a:ext uri="{FF2B5EF4-FFF2-40B4-BE49-F238E27FC236}">
                <a16:creationId xmlns:a16="http://schemas.microsoft.com/office/drawing/2014/main" id="{BD85B3DD-40D5-3449-8466-36FB08706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15" y="1447800"/>
            <a:ext cx="4675554" cy="467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DCEAC2-64C9-F04F-BD41-BDC3B20B962B}"/>
              </a:ext>
            </a:extLst>
          </p:cNvPr>
          <p:cNvSpPr/>
          <p:nvPr/>
        </p:nvSpPr>
        <p:spPr>
          <a:xfrm>
            <a:off x="6276873" y="4678904"/>
            <a:ext cx="5734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計時</a:t>
            </a:r>
            <a:r>
              <a:rPr lang="en-US" altLang="zh-TW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r>
              <a: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分鐘開始～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5511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806EC-EF56-0C4F-A7AE-176811E7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97"/>
            <a:ext cx="12192000" cy="67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2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456485" y="2967335"/>
            <a:ext cx="112790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教育雲端帳號真好用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15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14E956-EB8A-9B4D-9E6A-BD5250270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58"/>
            <a:ext cx="12192000" cy="68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28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imer">
            <a:extLst>
              <a:ext uri="{FF2B5EF4-FFF2-40B4-BE49-F238E27FC236}">
                <a16:creationId xmlns:a16="http://schemas.microsoft.com/office/drawing/2014/main" id="{BD85B3DD-40D5-3449-8466-36FB08706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15" y="1447800"/>
            <a:ext cx="4675554" cy="467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DCEAC2-64C9-F04F-BD41-BDC3B20B962B}"/>
              </a:ext>
            </a:extLst>
          </p:cNvPr>
          <p:cNvSpPr/>
          <p:nvPr/>
        </p:nvSpPr>
        <p:spPr>
          <a:xfrm>
            <a:off x="6276873" y="4678904"/>
            <a:ext cx="5734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計時</a:t>
            </a:r>
            <a:r>
              <a:rPr lang="en-US" altLang="zh-TW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r>
              <a: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分鐘開始～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1895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5CA040-0AE8-ED4D-9D66-5653AE2DA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83"/>
            <a:ext cx="12192000" cy="67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48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496A1-BE13-904E-A185-496982D13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698"/>
            <a:ext cx="12192000" cy="490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18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B40E47-F710-E342-A856-20E910999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78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78E3C6-E16F-FD41-8CEB-1E427C9D8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43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imer">
            <a:extLst>
              <a:ext uri="{FF2B5EF4-FFF2-40B4-BE49-F238E27FC236}">
                <a16:creationId xmlns:a16="http://schemas.microsoft.com/office/drawing/2014/main" id="{BD85B3DD-40D5-3449-8466-36FB08706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15" y="1447800"/>
            <a:ext cx="4675554" cy="467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DCEAC2-64C9-F04F-BD41-BDC3B20B962B}"/>
              </a:ext>
            </a:extLst>
          </p:cNvPr>
          <p:cNvSpPr/>
          <p:nvPr/>
        </p:nvSpPr>
        <p:spPr>
          <a:xfrm>
            <a:off x="6276873" y="4678904"/>
            <a:ext cx="5734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計時</a:t>
            </a:r>
            <a:r>
              <a:rPr lang="en-US" altLang="zh-TW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en-US" altLang="zh-TW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</a:t>
            </a:r>
            <a:r>
              <a: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分鐘開始～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1792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C841-E62D-1C40-A2E1-579DD6AA6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5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BC632F-B1B9-8041-912A-2A505496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24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18D-776C-E44F-81ED-DE2AF4C62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各種身分登入情境與方式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AC46A-C81E-B344-81CC-C63E04024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詳見影片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8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1689198" y="2967335"/>
            <a:ext cx="88136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今天有幾個任務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26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D8FF79-F2A9-D341-B928-57249583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以教育雲端帳號登入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860B01-E183-904E-ABD1-82A6353ED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https://youtu.be/q05NPt4XEF8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EF4AC-70A7-D940-9912-5143EEE8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43" y="2233614"/>
            <a:ext cx="3238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73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7E028-7BF7-6A49-9D8B-84874F29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以縣市帳號登入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433C9-6C08-3A47-85B8-50A8EE7AD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https://youtu.be/De1vxl3--mo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E1F4B-8459-5045-8EE8-8BC2D7DCD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217" y="2166938"/>
            <a:ext cx="32480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12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5B06-D1A2-9E43-828B-E4BA72BB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首次申請教育雲端帳號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97B75-8090-1F48-8C57-29565D577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68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6791-35AB-D447-A0F4-21ABBCC3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50" dirty="0"/>
              <a:t>國中小階段學生及教師</a:t>
            </a:r>
            <a:endParaRPr lang="en-US" sz="405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E55B0-1C88-BC48-83B8-A2BA0ABEE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https://youtu.be/yL0t-SBYQ1M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A5D94-6F13-D94C-9F84-6FB4DF53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6" y="2419350"/>
            <a:ext cx="32289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18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F3719-9B51-2E4B-9442-4C6DDC64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高中職學生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724CB-CE2C-E841-A506-92945AD83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https://youtu.be/KVL6xP5RtEE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47402-ACE9-F743-B659-1EFFF732F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904" y="2185988"/>
            <a:ext cx="32194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25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C200-A139-C64E-A002-6704E1C5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忘記教育雲端帳號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64-1C1E-704B-AE63-D160A6EA1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9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AAF9-262E-4442-856E-FEF92AAB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用縣市帳號取回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AF580-CAA5-A447-AF60-EA5C47BD6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https://youtu.be/AnaqRqmbr0Y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422B0-E2AD-564C-A97E-5DC7EF3B6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774" y="2233614"/>
            <a:ext cx="32099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11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D40F3-03FF-414F-9211-90A7A535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用身分證字號取回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3BA76-D8CB-7049-989D-9671D3AEA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https://youtu.be/nkBfFpQYC-o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4883E-535C-AA40-ADF0-1B312ED44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745" y="2276475"/>
            <a:ext cx="32099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71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8D2D8-8165-0D40-83C6-85FE9034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忘記教育雲端密碼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47B63-C99D-FE4C-96B2-3EDFD3246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29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65ED-77EA-3849-B7D5-E598DA7A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用縣市帳號取回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21061-0643-914A-8D2B-892A1B1E7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https://youtu.be/-hQTtJ2KYTg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57EB4-1758-054C-B5BE-D4A66C4E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968" y="2195514"/>
            <a:ext cx="32194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67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352280" y="1701243"/>
            <a:ext cx="11487440" cy="42780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任務一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搞定自己的教育雲端帳號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43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0E7F8-612F-C444-970C-778521CB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用認證碼重設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E22DC-B624-B249-9A0B-EE8425703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https://youtu.be/xL7NFzFbop4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3188C-12C8-E947-813A-2889281AB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567" y="2224088"/>
            <a:ext cx="32099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10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title"/>
          </p:nvPr>
        </p:nvSpPr>
        <p:spPr>
          <a:xfrm>
            <a:off x="3475196" y="1393911"/>
            <a:ext cx="52416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zh-TW" altLang="en-US" dirty="0"/>
              <a:t>登入操作</a:t>
            </a:r>
            <a:r>
              <a:rPr lang="en-US" altLang="zh-TW" dirty="0"/>
              <a:t>+</a:t>
            </a:r>
            <a:r>
              <a:rPr lang="zh-TW" altLang="en-US" dirty="0"/>
              <a:t>忘記帳密</a:t>
            </a:r>
            <a:endParaRPr dirty="0"/>
          </a:p>
        </p:txBody>
      </p:sp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2228850" y="30991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zh-TW" altLang="en-US" sz="2400" dirty="0">
                <a:solidFill>
                  <a:srgbClr val="000000"/>
                </a:solidFill>
              </a:rPr>
              <a:t>詳見操作手冊</a:t>
            </a:r>
            <a:r>
              <a:rPr lang="zh-TW" altLang="en-US" sz="2400" dirty="0"/>
              <a:t> ：   </a:t>
            </a:r>
            <a:r>
              <a:rPr lang="en-US" altLang="zh-TW" sz="2400" dirty="0"/>
              <a:t/>
            </a:r>
            <a:br>
              <a:rPr lang="en-US" altLang="zh-TW" sz="2400" dirty="0"/>
            </a:br>
            <a:r>
              <a:rPr lang="en-US" altLang="zh-TW" sz="3200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https://goo.gl/ePG1KM</a:t>
            </a:r>
            <a:endParaRPr sz="3200" dirty="0">
              <a:solidFill>
                <a:srgbClr val="44444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indent="0">
              <a:spcBef>
                <a:spcPts val="0"/>
              </a:spcBef>
            </a:pPr>
            <a:endParaRPr dirty="0">
              <a:solidFill>
                <a:srgbClr val="44444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2228850" y="3717875"/>
            <a:ext cx="8228700" cy="17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defRPr/>
            </a:pPr>
            <a:endParaRPr sz="21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defRPr/>
            </a:pPr>
            <a:endParaRPr lang="en-US" altLang="zh-TW" sz="21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defRPr/>
            </a:pPr>
            <a:endParaRPr lang="en-US" altLang="zh-TW" sz="21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defRPr/>
            </a:pPr>
            <a:r>
              <a:rPr lang="zh-TW" altLang="en-US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教育雲端帳號系統取得個人資料之來源，</a:t>
            </a:r>
            <a:endParaRPr sz="21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defRPr/>
            </a:pPr>
            <a:r>
              <a:rPr lang="zh-TW" altLang="en-US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仍然是原本各縣市的師生帳號系統！</a:t>
            </a:r>
            <a:endParaRPr sz="21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defRPr/>
            </a:pPr>
            <a:r>
              <a:rPr lang="zh-TW" altLang="en-US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如果教育雲端帳號資料不正確，請先確定您是否能成功使用臺北市的</a:t>
            </a:r>
            <a:r>
              <a:rPr lang="en-US" altLang="zh-TW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OpenID</a:t>
            </a:r>
            <a:r>
              <a:rPr lang="zh-TW" altLang="en-US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帳號登入喔</a:t>
            </a:r>
            <a:r>
              <a:rPr lang="en-US" altLang="zh-TW" sz="21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21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Shape 5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9339" y="2348259"/>
            <a:ext cx="2955681" cy="2891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792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500" dirty="0">
                <a:latin typeface="Bookman Old Style" panose="02050604050505020204" pitchFamily="18" charset="0"/>
              </a:rPr>
              <a:t>教育雲端帳號客服專線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</a:rPr>
              <a:t>04-22220507</a:t>
            </a:r>
          </a:p>
          <a:p>
            <a:r>
              <a:rPr lang="en-US" sz="4800" dirty="0">
                <a:hlinkClick r:id="rId2"/>
              </a:rPr>
              <a:t>oidcservice@mail.edu.tw</a:t>
            </a:r>
            <a:endParaRPr lang="en-US" sz="4800" dirty="0"/>
          </a:p>
          <a:p>
            <a:r>
              <a:rPr lang="zh-TW" altLang="en-US" sz="4800" dirty="0"/>
              <a:t>我的</a:t>
            </a:r>
            <a:r>
              <a:rPr lang="en-US" altLang="zh-TW" sz="4800" dirty="0"/>
              <a:t>Line</a:t>
            </a:r>
            <a:r>
              <a:rPr lang="zh-TW" altLang="en-US" sz="4800" dirty="0"/>
              <a:t>：</a:t>
            </a:r>
            <a:r>
              <a:rPr lang="en-US" altLang="zh-TW" sz="4800" dirty="0" err="1"/>
              <a:t>shengchehsiao</a:t>
            </a:r>
            <a:endParaRPr lang="en-US" altLang="zh-TW" sz="4800" dirty="0"/>
          </a:p>
          <a:p>
            <a:r>
              <a:rPr lang="zh-TW" altLang="en-US" sz="4800" dirty="0"/>
              <a:t>我的</a:t>
            </a:r>
            <a:r>
              <a:rPr lang="en-US" altLang="zh-TW" sz="4800" dirty="0"/>
              <a:t>Skype</a:t>
            </a:r>
            <a:r>
              <a:rPr lang="zh-TW" altLang="en-US" sz="4800" dirty="0"/>
              <a:t>：</a:t>
            </a:r>
            <a:r>
              <a:rPr lang="en-US" altLang="zh-TW" sz="4800" dirty="0"/>
              <a:t>front713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25164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3434856" y="1701243"/>
            <a:ext cx="5322290" cy="42780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任務二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拯救麗麗加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96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1379807" y="1701243"/>
            <a:ext cx="9432389" cy="42780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任務三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借一本國資圖電子書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13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866047" y="1701243"/>
            <a:ext cx="10459915" cy="42780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任務四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開發一份密室逃脫遊戲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18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28FB16-CF25-6044-A55F-2204A775673A}"/>
              </a:ext>
            </a:extLst>
          </p:cNvPr>
          <p:cNvSpPr/>
          <p:nvPr/>
        </p:nvSpPr>
        <p:spPr>
          <a:xfrm>
            <a:off x="1223868" y="1701243"/>
            <a:ext cx="9744270" cy="42780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隱藏版任務</a:t>
            </a:r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altLang="zh-TW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在</a:t>
            </a:r>
            <a:r>
              <a:rPr lang="en-US" altLang="zh-TW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Pagamo</a:t>
            </a:r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上指派作業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3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ID工作小組簡報範本_001" id="{4517BA72-4B9B-4C44-8434-E43643BDF1E7}" vid="{BDDCB1BA-FD22-41FE-9CA7-DEF0FB8592F5}"/>
    </a:ext>
  </a:extLst>
</a:theme>
</file>

<file path=ppt/theme/theme2.xml><?xml version="1.0" encoding="utf-8"?>
<a:theme xmlns:a="http://schemas.openxmlformats.org/drawingml/2006/main" name="3_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OpenID工作小組簡報範本_001</Template>
  <TotalTime>2735</TotalTime>
  <Words>451</Words>
  <Application>Microsoft Office PowerPoint</Application>
  <PresentationFormat>寬螢幕</PresentationFormat>
  <Paragraphs>93</Paragraphs>
  <Slides>52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52</vt:i4>
      </vt:variant>
    </vt:vector>
  </HeadingPairs>
  <TitlesOfParts>
    <vt:vector size="61" baseType="lpstr">
      <vt:lpstr>微軟正黑體</vt:lpstr>
      <vt:lpstr>微軟正黑體</vt:lpstr>
      <vt:lpstr>新細明體</vt:lpstr>
      <vt:lpstr>Arial</vt:lpstr>
      <vt:lpstr>Bookman Old Style</vt:lpstr>
      <vt:lpstr>Calibri</vt:lpstr>
      <vt:lpstr>Wingdings</vt:lpstr>
      <vt:lpstr>Office 佈景主題</vt:lpstr>
      <vt:lpstr>3_Office 佈景主題</vt:lpstr>
      <vt:lpstr>教育體系身分認證 使用教育雲端帳號</vt:lpstr>
      <vt:lpstr>講義下載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為什麼需要單一帳號？</vt:lpstr>
      <vt:lpstr>PowerPoint 簡報</vt:lpstr>
      <vt:lpstr>帳密數量跟年齡成正比？</vt:lpstr>
      <vt:lpstr>何不利用一組帳密通行各網站呢？</vt:lpstr>
      <vt:lpstr>教育體系單一簽入服務</vt:lpstr>
      <vt:lpstr>教育雲端帳號？</vt:lpstr>
      <vt:lpstr>公務帳號？ OpenID帳號？ 雲端校務系統帳號？</vt:lpstr>
      <vt:lpstr>我可以登入教育局，為什麼無法登入教育雲？Pagamo ?飛番雲？Egame？</vt:lpstr>
      <vt:lpstr>為什麼全國教師在職進修網不用教育體系身分認證服務？</vt:lpstr>
      <vt:lpstr>我的學生要怎麼使用教育體系身分認證服務？</vt:lpstr>
      <vt:lpstr>學生忘記密碼怎麼辦？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各種身分登入情境與方式</vt:lpstr>
      <vt:lpstr>以教育雲端帳號登入</vt:lpstr>
      <vt:lpstr>以縣市帳號登入</vt:lpstr>
      <vt:lpstr>首次申請教育雲端帳號</vt:lpstr>
      <vt:lpstr>國中小階段學生及教師</vt:lpstr>
      <vt:lpstr>高中職學生</vt:lpstr>
      <vt:lpstr>忘記教育雲端帳號</vt:lpstr>
      <vt:lpstr>用縣市帳號取回</vt:lpstr>
      <vt:lpstr>用身分證字號取回</vt:lpstr>
      <vt:lpstr>忘記教育雲端密碼</vt:lpstr>
      <vt:lpstr>用縣市帳號取回</vt:lpstr>
      <vt:lpstr>用認證碼重設</vt:lpstr>
      <vt:lpstr>登入操作+忘記帳密</vt:lpstr>
      <vt:lpstr>教育雲端帳號客服專線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mj</dc:creator>
  <cp:lastModifiedBy>js</cp:lastModifiedBy>
  <cp:revision>266</cp:revision>
  <cp:lastPrinted>2018-10-17T05:31:35Z</cp:lastPrinted>
  <dcterms:created xsi:type="dcterms:W3CDTF">2017-12-14T08:58:55Z</dcterms:created>
  <dcterms:modified xsi:type="dcterms:W3CDTF">2018-11-08T06:39:18Z</dcterms:modified>
</cp:coreProperties>
</file>