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400" r:id="rId2"/>
    <p:sldId id="422" r:id="rId3"/>
    <p:sldId id="421" r:id="rId4"/>
    <p:sldId id="424" r:id="rId5"/>
    <p:sldId id="452" r:id="rId6"/>
    <p:sldId id="444" r:id="rId7"/>
    <p:sldId id="431" r:id="rId8"/>
    <p:sldId id="447" r:id="rId9"/>
    <p:sldId id="448" r:id="rId10"/>
    <p:sldId id="449" r:id="rId11"/>
    <p:sldId id="412" r:id="rId12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1710984B-B038-419D-91FF-BE2B1979C235}">
          <p14:sldIdLst>
            <p14:sldId id="400"/>
            <p14:sldId id="422"/>
            <p14:sldId id="421"/>
            <p14:sldId id="424"/>
            <p14:sldId id="452"/>
            <p14:sldId id="444"/>
            <p14:sldId id="431"/>
            <p14:sldId id="447"/>
            <p14:sldId id="448"/>
            <p14:sldId id="449"/>
            <p14:sldId id="41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472C4"/>
    <a:srgbClr val="C44372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2838BEF-8BB2-4498-84A7-C5851F593DF1}" styleName="中等深淺樣式 4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佈景主題樣式 1 - 輔色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佈景主題樣式 1 - 輔色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ABFCF23-3B69-468F-B69F-88F6DE6A72F2}" styleName="中等深淺樣式 1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79" autoAdjust="0"/>
    <p:restoredTop sz="87473" autoAdjust="0"/>
  </p:normalViewPr>
  <p:slideViewPr>
    <p:cSldViewPr snapToGrid="0">
      <p:cViewPr varScale="1">
        <p:scale>
          <a:sx n="101" d="100"/>
          <a:sy n="101" d="100"/>
        </p:scale>
        <p:origin x="1266" y="5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306"/>
    </p:cViewPr>
  </p:sorterViewPr>
  <p:notesViewPr>
    <p:cSldViewPr snapToGrid="0">
      <p:cViewPr varScale="1">
        <p:scale>
          <a:sx n="88" d="100"/>
          <a:sy n="88" d="100"/>
        </p:scale>
        <p:origin x="382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FD99C6-8BC1-448B-8E55-E6913190DD25}" type="datetimeFigureOut">
              <a:rPr lang="zh-TW" altLang="en-US" smtClean="0"/>
              <a:pPr/>
              <a:t>2025/9/1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949899-28A6-4A57-8136-796072970E0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1039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949899-28A6-4A57-8136-796072970E0D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6806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949899-28A6-4A57-8136-796072970E0D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1005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949899-28A6-4A57-8136-796072970E0D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74630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1DFF52-5FA4-EF8A-E15A-3EC8AE2061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>
            <a:extLst>
              <a:ext uri="{FF2B5EF4-FFF2-40B4-BE49-F238E27FC236}">
                <a16:creationId xmlns:a16="http://schemas.microsoft.com/office/drawing/2014/main" id="{E9A82A1F-77CE-DE1B-7677-FE745361CC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7AC8C496-56CE-597B-DC08-1D4BD1DEA7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BD9CE7D-DB96-D5B0-F03C-2207EF31F9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949899-28A6-4A57-8136-796072970E0D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57811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20BC06-E6BE-4B84-A330-1DDED8CFF7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>
            <a:extLst>
              <a:ext uri="{FF2B5EF4-FFF2-40B4-BE49-F238E27FC236}">
                <a16:creationId xmlns:a16="http://schemas.microsoft.com/office/drawing/2014/main" id="{7A434CE4-C505-0BD9-5558-42B2B38151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6DF3D463-659E-5FA8-C7BC-F9E46C43A9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95D12BA-B55C-8E9C-D231-DFE0640C04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949899-28A6-4A57-8136-796072970E0D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8029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9221DF-83A1-5DDE-40B1-6F2AF03C60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>
            <a:extLst>
              <a:ext uri="{FF2B5EF4-FFF2-40B4-BE49-F238E27FC236}">
                <a16:creationId xmlns:a16="http://schemas.microsoft.com/office/drawing/2014/main" id="{0A2AA36B-14D3-0CF0-1C78-EE81562F84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320D382B-95B9-709B-6E1A-7181EC4267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EFA4962-1528-B08A-A1B6-6BABD1476A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949899-28A6-4A57-8136-796072970E0D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9949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5" name="矩形 4"/>
          <p:cNvSpPr/>
          <p:nvPr userDrawn="1"/>
        </p:nvSpPr>
        <p:spPr>
          <a:xfrm>
            <a:off x="0" y="0"/>
            <a:ext cx="12192000" cy="9029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投影片編號版面配置區 3"/>
          <p:cNvSpPr>
            <a:spLocks noGrp="1"/>
          </p:cNvSpPr>
          <p:nvPr>
            <p:ph type="sldNum" sz="quarter" idx="4"/>
          </p:nvPr>
        </p:nvSpPr>
        <p:spPr>
          <a:xfrm>
            <a:off x="327456" y="644683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tx1"/>
                </a:solidFill>
              </a:defRPr>
            </a:lvl1pPr>
          </a:lstStyle>
          <a:p>
            <a:fld id="{33739B39-C844-483C-9622-E60B83BE680A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93168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投影片編號版面配置區 3"/>
          <p:cNvSpPr txBox="1">
            <a:spLocks/>
          </p:cNvSpPr>
          <p:nvPr userDrawn="1"/>
        </p:nvSpPr>
        <p:spPr>
          <a:xfrm>
            <a:off x="327456" y="644683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400" b="1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739B39-C844-483C-9622-E60B83BE680A}" type="slidenum">
              <a:rPr lang="zh-TW" altLang="en-US" smtClean="0">
                <a:solidFill>
                  <a:schemeClr val="tx1"/>
                </a:solidFill>
              </a:rPr>
              <a:pPr/>
              <a:t>‹#›</a:t>
            </a:fld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060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投影片編號版面配置區 3"/>
          <p:cNvSpPr txBox="1">
            <a:spLocks/>
          </p:cNvSpPr>
          <p:nvPr userDrawn="1"/>
        </p:nvSpPr>
        <p:spPr>
          <a:xfrm>
            <a:off x="327456" y="644683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400" b="1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739B39-C844-483C-9622-E60B83BE680A}" type="slidenum">
              <a:rPr lang="zh-TW" altLang="en-US" smtClean="0">
                <a:solidFill>
                  <a:schemeClr val="tx1"/>
                </a:solidFill>
              </a:rPr>
              <a:pPr/>
              <a:t>‹#›</a:t>
            </a:fld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405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4" name="投影片編號版面配置區 3"/>
          <p:cNvSpPr txBox="1">
            <a:spLocks/>
          </p:cNvSpPr>
          <p:nvPr userDrawn="1"/>
        </p:nvSpPr>
        <p:spPr>
          <a:xfrm>
            <a:off x="327456" y="644683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400" b="1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739B39-C844-483C-9622-E60B83BE680A}" type="slidenum">
              <a:rPr lang="zh-TW" altLang="en-US" smtClean="0">
                <a:solidFill>
                  <a:schemeClr val="tx1"/>
                </a:solidFill>
              </a:rPr>
              <a:pPr/>
              <a:t>‹#›</a:t>
            </a:fld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351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" y="1"/>
            <a:ext cx="12192000" cy="611187"/>
          </a:xfrm>
        </p:spPr>
        <p:txBody>
          <a:bodyPr/>
          <a:lstStyle>
            <a:lvl1pPr algn="ctr">
              <a:defRPr b="0"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投影片編號版面配置區 3"/>
          <p:cNvSpPr txBox="1">
            <a:spLocks/>
          </p:cNvSpPr>
          <p:nvPr userDrawn="1"/>
        </p:nvSpPr>
        <p:spPr>
          <a:xfrm>
            <a:off x="327456" y="644683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400" b="1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739B39-C844-483C-9622-E60B83BE680A}" type="slidenum">
              <a:rPr lang="zh-TW" altLang="en-US" smtClean="0">
                <a:solidFill>
                  <a:schemeClr val="tx1"/>
                </a:solidFill>
              </a:rPr>
              <a:pPr/>
              <a:t>‹#›</a:t>
            </a:fld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897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矩形 3"/>
          <p:cNvSpPr/>
          <p:nvPr userDrawn="1"/>
        </p:nvSpPr>
        <p:spPr>
          <a:xfrm>
            <a:off x="0" y="0"/>
            <a:ext cx="12192000" cy="9029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投影片編號版面配置區 3"/>
          <p:cNvSpPr txBox="1">
            <a:spLocks/>
          </p:cNvSpPr>
          <p:nvPr userDrawn="1"/>
        </p:nvSpPr>
        <p:spPr>
          <a:xfrm>
            <a:off x="327456" y="644683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400" b="1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739B39-C844-483C-9622-E60B83BE680A}" type="slidenum">
              <a:rPr lang="zh-TW" altLang="en-US" smtClean="0">
                <a:solidFill>
                  <a:schemeClr val="tx1"/>
                </a:solidFill>
              </a:rPr>
              <a:pPr/>
              <a:t>‹#›</a:t>
            </a:fld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715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投影片編號版面配置區 3"/>
          <p:cNvSpPr txBox="1">
            <a:spLocks/>
          </p:cNvSpPr>
          <p:nvPr userDrawn="1"/>
        </p:nvSpPr>
        <p:spPr>
          <a:xfrm>
            <a:off x="327456" y="644683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400" b="1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739B39-C844-483C-9622-E60B83BE680A}" type="slidenum">
              <a:rPr lang="zh-TW" altLang="en-US" smtClean="0">
                <a:solidFill>
                  <a:schemeClr val="tx1"/>
                </a:solidFill>
              </a:rPr>
              <a:pPr/>
              <a:t>‹#›</a:t>
            </a:fld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862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8" name="投影片編號版面配置區 3"/>
          <p:cNvSpPr txBox="1">
            <a:spLocks/>
          </p:cNvSpPr>
          <p:nvPr userDrawn="1"/>
        </p:nvSpPr>
        <p:spPr>
          <a:xfrm>
            <a:off x="327456" y="644683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400" b="1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739B39-C844-483C-9622-E60B83BE680A}" type="slidenum">
              <a:rPr lang="zh-TW" altLang="en-US" smtClean="0">
                <a:solidFill>
                  <a:schemeClr val="tx1"/>
                </a:solidFill>
              </a:rPr>
              <a:pPr/>
              <a:t>‹#›</a:t>
            </a:fld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717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3"/>
          <p:cNvSpPr txBox="1">
            <a:spLocks/>
          </p:cNvSpPr>
          <p:nvPr userDrawn="1"/>
        </p:nvSpPr>
        <p:spPr>
          <a:xfrm>
            <a:off x="327456" y="644683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400" b="1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739B39-C844-483C-9622-E60B83BE680A}" type="slidenum">
              <a:rPr lang="zh-TW" altLang="en-US" smtClean="0">
                <a:solidFill>
                  <a:schemeClr val="tx1"/>
                </a:solidFill>
              </a:rPr>
              <a:pPr/>
              <a:t>‹#›</a:t>
            </a:fld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490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投影片編號版面配置區 3"/>
          <p:cNvSpPr txBox="1">
            <a:spLocks/>
          </p:cNvSpPr>
          <p:nvPr userDrawn="1"/>
        </p:nvSpPr>
        <p:spPr>
          <a:xfrm>
            <a:off x="327456" y="644683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400" b="1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739B39-C844-483C-9622-E60B83BE680A}" type="slidenum">
              <a:rPr lang="zh-TW" altLang="en-US" smtClean="0">
                <a:solidFill>
                  <a:schemeClr val="tx1"/>
                </a:solidFill>
              </a:rPr>
              <a:pPr/>
              <a:t>‹#›</a:t>
            </a:fld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659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投影片編號版面配置區 3"/>
          <p:cNvSpPr txBox="1">
            <a:spLocks/>
          </p:cNvSpPr>
          <p:nvPr userDrawn="1"/>
        </p:nvSpPr>
        <p:spPr>
          <a:xfrm>
            <a:off x="327456" y="644683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400" b="1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739B39-C844-483C-9622-E60B83BE680A}" type="slidenum">
              <a:rPr lang="zh-TW" altLang="en-US" smtClean="0">
                <a:solidFill>
                  <a:schemeClr val="tx1"/>
                </a:solidFill>
              </a:rPr>
              <a:pPr/>
              <a:t>‹#›</a:t>
            </a:fld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838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0"/>
          <p:cNvSpPr>
            <a:spLocks noChangeArrowheads="1"/>
          </p:cNvSpPr>
          <p:nvPr userDrawn="1"/>
        </p:nvSpPr>
        <p:spPr bwMode="auto">
          <a:xfrm>
            <a:off x="6350" y="6334812"/>
            <a:ext cx="8892554" cy="52318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66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zh-TW" altLang="zh-TW">
              <a:solidFill>
                <a:schemeClr val="bg1"/>
              </a:solidFill>
            </a:endParaRPr>
          </a:p>
        </p:txBody>
      </p:sp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1" y="1"/>
            <a:ext cx="12192000" cy="6111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23528" y="1163284"/>
            <a:ext cx="11525572" cy="5092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5" name="Rectangle 21"/>
          <p:cNvSpPr>
            <a:spLocks noChangeArrowheads="1"/>
          </p:cNvSpPr>
          <p:nvPr userDrawn="1"/>
        </p:nvSpPr>
        <p:spPr bwMode="auto">
          <a:xfrm>
            <a:off x="8898904" y="6334812"/>
            <a:ext cx="3293096" cy="523188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zh-TW" sz="2000" b="1" dirty="0">
                <a:solidFill>
                  <a:schemeClr val="bg1"/>
                </a:solidFill>
              </a:rPr>
              <a:t>www.leosys.com </a:t>
            </a:r>
            <a:r>
              <a:rPr lang="zh-TW" altLang="en-US" sz="2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國眾電腦</a:t>
            </a:r>
            <a:r>
              <a:rPr lang="en-US" altLang="zh-TW" sz="2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</a:p>
        </p:txBody>
      </p:sp>
      <p:sp>
        <p:nvSpPr>
          <p:cNvPr id="16" name="Rectangle 19"/>
          <p:cNvSpPr>
            <a:spLocks noChangeArrowheads="1"/>
          </p:cNvSpPr>
          <p:nvPr userDrawn="1"/>
        </p:nvSpPr>
        <p:spPr bwMode="auto">
          <a:xfrm>
            <a:off x="6350" y="615353"/>
            <a:ext cx="12185649" cy="159346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0066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>
          <a:xfrm>
            <a:off x="323528" y="641384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tx1"/>
                </a:solidFill>
              </a:defRPr>
            </a:lvl1pPr>
          </a:lstStyle>
          <a:p>
            <a:fld id="{C7E15BD8-0559-4E16-835D-D9C057A67A40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pic>
        <p:nvPicPr>
          <p:cNvPr id="9" name="Picture 2" descr="ãåç¾é»è¦ãçåçæå°çµæ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9090"/>
            <a:ext cx="1664599" cy="693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1161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l"/>
        <a:defRPr sz="2400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Ø"/>
        <a:defRPr sz="2000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pixabay.com/nl/tekening-pin-punaise-push-pins-pin-151658/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3.jp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jpeg"/><Relationship Id="rId11" Type="http://schemas.openxmlformats.org/officeDocument/2006/relationships/image" Target="../media/image39.png"/><Relationship Id="rId5" Type="http://schemas.openxmlformats.org/officeDocument/2006/relationships/image" Target="../media/image35.jpg"/><Relationship Id="rId10" Type="http://schemas.openxmlformats.org/officeDocument/2006/relationships/image" Target="../media/image38.jpeg"/><Relationship Id="rId4" Type="http://schemas.openxmlformats.org/officeDocument/2006/relationships/image" Target="../media/image34.jpe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jpg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zh-TW" altLang="en-US" dirty="0"/>
              <a:t>基本規格</a:t>
            </a: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5113795"/>
              </p:ext>
            </p:extLst>
          </p:nvPr>
        </p:nvGraphicFramePr>
        <p:xfrm>
          <a:off x="803980" y="1141840"/>
          <a:ext cx="5416510" cy="5115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6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Acer </a:t>
                      </a:r>
                      <a:r>
                        <a:rPr lang="en-US" altLang="zh-TW" sz="2000" dirty="0" err="1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Veriton</a:t>
                      </a:r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S2720G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zh-TW" altLang="en-US" sz="1800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第</a:t>
                      </a:r>
                      <a:r>
                        <a:rPr lang="en-US" altLang="zh-TW" sz="1800" kern="12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14</a:t>
                      </a:r>
                      <a:r>
                        <a:rPr lang="zh-TW" altLang="en-US" sz="1800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代</a:t>
                      </a:r>
                      <a:r>
                        <a:rPr lang="en-US" altLang="zh-TW" sz="1800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Intel</a:t>
                      </a:r>
                      <a:r>
                        <a:rPr lang="en-US" altLang="zh-TW" sz="1800" kern="1200" baseline="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Core </a:t>
                      </a:r>
                      <a:r>
                        <a:rPr lang="en-US" altLang="zh-TW" sz="1800" kern="1200" baseline="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i3-14100</a:t>
                      </a:r>
                      <a:r>
                        <a:rPr lang="zh-TW" altLang="en-US" sz="1800" kern="1200" baseline="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處理器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altLang="zh-TW" sz="1800" kern="12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16GB</a:t>
                      </a:r>
                      <a:r>
                        <a:rPr lang="en-US" altLang="zh-TW" sz="1800" kern="1200" baseline="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DDR5-4800MHz DIMM</a:t>
                      </a:r>
                      <a:r>
                        <a:rPr lang="zh-TW" altLang="en-US" sz="1800" kern="1200" baseline="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，可擴充至</a:t>
                      </a:r>
                      <a:r>
                        <a:rPr lang="en-US" altLang="zh-TW" sz="1800" kern="1200" baseline="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64GB</a:t>
                      </a:r>
                      <a:r>
                        <a:rPr lang="zh-TW" altLang="en-US" sz="1800" kern="1200" baseline="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，支援雙通道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altLang="zh-TW" sz="1800" kern="12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512GB</a:t>
                      </a:r>
                      <a:r>
                        <a:rPr lang="zh-TW" altLang="en-US" sz="1800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</a:t>
                      </a:r>
                      <a:r>
                        <a:rPr lang="en-US" altLang="zh-TW" sz="1800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M.2</a:t>
                      </a:r>
                      <a:r>
                        <a:rPr lang="zh-TW" altLang="en-US" sz="1800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</a:t>
                      </a:r>
                      <a:r>
                        <a:rPr lang="en-US" altLang="zh-TW" sz="1800" kern="1200" dirty="0" err="1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PCIe</a:t>
                      </a:r>
                      <a:r>
                        <a:rPr lang="en-US" altLang="zh-TW" sz="1800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SSD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altLang="zh-TW" sz="1800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300W</a:t>
                      </a:r>
                      <a:r>
                        <a:rPr lang="zh-TW" altLang="en-US" sz="1800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</a:t>
                      </a:r>
                      <a:r>
                        <a:rPr lang="en-US" altLang="zh-TW" sz="1800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80+</a:t>
                      </a:r>
                      <a:r>
                        <a:rPr lang="zh-TW" altLang="en-US" sz="1800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電源供應器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zh-TW" altLang="en-US" sz="1800" b="0" kern="12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前置</a:t>
                      </a:r>
                      <a:r>
                        <a:rPr lang="en-US" altLang="zh-TW" sz="1800" b="0" kern="12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USB 3.2 Gen1</a:t>
                      </a:r>
                      <a:r>
                        <a:rPr lang="zh-TW" altLang="en-US" sz="1800" b="0" kern="12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</a:t>
                      </a:r>
                      <a:r>
                        <a:rPr lang="en-US" altLang="zh-TW" sz="1800" b="0" kern="12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Type-C ×1</a:t>
                      </a:r>
                      <a:endParaRPr lang="zh-TW" altLang="en-US" sz="1800" b="0" kern="12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kern="12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前置</a:t>
                      </a:r>
                      <a:r>
                        <a:rPr lang="en-US" altLang="zh-TW" sz="1800" b="0" kern="12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USB 3.2 Gen1 ×3</a:t>
                      </a:r>
                      <a:endParaRPr lang="zh-TW" altLang="en-US" sz="1800" b="0" kern="12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kern="12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前置耳機 </a:t>
                      </a:r>
                      <a:r>
                        <a:rPr lang="en-US" altLang="zh-TW" sz="1800" b="0" kern="12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/</a:t>
                      </a:r>
                      <a:r>
                        <a:rPr lang="zh-TW" altLang="en-US" sz="1800" b="0" kern="12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麥克風插孔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後置</a:t>
                      </a:r>
                      <a:r>
                        <a:rPr lang="en-US" altLang="zh-TW" sz="1800" b="0" kern="12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USB 2.0 ×4</a:t>
                      </a:r>
                      <a:endParaRPr lang="zh-TW" altLang="en-US" sz="1800" b="0" kern="12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VGA</a:t>
                      </a:r>
                      <a:r>
                        <a:rPr lang="zh-TW" altLang="en-US" b="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en-US" altLang="zh-TW" b="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/</a:t>
                      </a:r>
                      <a:r>
                        <a:rPr lang="zh-TW" altLang="en-US" b="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en-US" altLang="zh-TW" b="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HDMI</a:t>
                      </a:r>
                      <a:r>
                        <a:rPr lang="zh-TW" altLang="en-US" b="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en-US" altLang="zh-TW" b="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/</a:t>
                      </a:r>
                      <a:r>
                        <a:rPr lang="zh-TW" altLang="en-US" b="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en-US" altLang="zh-TW" b="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Display</a:t>
                      </a:r>
                      <a:r>
                        <a:rPr lang="en-US" altLang="zh-TW" b="0" baseline="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Port</a:t>
                      </a:r>
                      <a:endParaRPr lang="zh-TW" altLang="en-US" b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TW" sz="1800" b="0" kern="12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Windows 11 OS</a:t>
                      </a:r>
                      <a:endParaRPr lang="zh-TW" altLang="en-US" sz="1800" b="0" kern="12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TW" sz="1800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100%</a:t>
                      </a:r>
                      <a:r>
                        <a:rPr lang="zh-TW" altLang="en-US" sz="1800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固態電容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zh-TW" altLang="en-US" sz="1800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免工具拆卸功能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9" name="圖片 8" descr="File:Acer-Logo 2011.png - 維基百科，自由的百科全書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3253" y="1378468"/>
            <a:ext cx="2398395" cy="750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8505" y="2050862"/>
            <a:ext cx="2656132" cy="3868474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9876" y="2350240"/>
            <a:ext cx="2915138" cy="3351901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8963868" y="573467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示意圖</a:t>
            </a:r>
          </a:p>
        </p:txBody>
      </p:sp>
    </p:spTree>
    <p:extLst>
      <p:ext uri="{BB962C8B-B14F-4D97-AF65-F5344CB8AC3E}">
        <p14:creationId xmlns:p14="http://schemas.microsoft.com/office/powerpoint/2010/main" val="11203618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E3EE8F-A46C-394A-C4D4-C1AA90A157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9C08916-9112-C4BF-3B01-C5F209EFA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zh-TW" altLang="en-US" dirty="0"/>
              <a:t>設計特性</a:t>
            </a:r>
          </a:p>
        </p:txBody>
      </p:sp>
      <p:graphicFrame>
        <p:nvGraphicFramePr>
          <p:cNvPr id="14" name="表格 13">
            <a:extLst>
              <a:ext uri="{FF2B5EF4-FFF2-40B4-BE49-F238E27FC236}">
                <a16:creationId xmlns:a16="http://schemas.microsoft.com/office/drawing/2014/main" id="{E43A1178-AE0B-7319-858D-59A30D4D5A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7068004"/>
              </p:ext>
            </p:extLst>
          </p:nvPr>
        </p:nvGraphicFramePr>
        <p:xfrm>
          <a:off x="6210031" y="1300900"/>
          <a:ext cx="5200947" cy="48713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3649">
                  <a:extLst>
                    <a:ext uri="{9D8B030D-6E8A-4147-A177-3AD203B41FA5}">
                      <a16:colId xmlns:a16="http://schemas.microsoft.com/office/drawing/2014/main" val="2650819045"/>
                    </a:ext>
                  </a:extLst>
                </a:gridCol>
                <a:gridCol w="1733649">
                  <a:extLst>
                    <a:ext uri="{9D8B030D-6E8A-4147-A177-3AD203B41FA5}">
                      <a16:colId xmlns:a16="http://schemas.microsoft.com/office/drawing/2014/main" val="2451175236"/>
                    </a:ext>
                  </a:extLst>
                </a:gridCol>
                <a:gridCol w="1733649">
                  <a:extLst>
                    <a:ext uri="{9D8B030D-6E8A-4147-A177-3AD203B41FA5}">
                      <a16:colId xmlns:a16="http://schemas.microsoft.com/office/drawing/2014/main" val="2425892546"/>
                    </a:ext>
                  </a:extLst>
                </a:gridCol>
              </a:tblGrid>
              <a:tr h="16237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sz="2400" b="1" dirty="0">
                          <a:solidFill>
                            <a:srgbClr val="FFC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支援</a:t>
                      </a:r>
                      <a:endParaRPr lang="en-US" altLang="zh-TW" sz="2400" b="1" dirty="0">
                        <a:solidFill>
                          <a:srgbClr val="FFC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sz="2000" b="1" dirty="0">
                          <a:solidFill>
                            <a:srgbClr val="FFC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跨品牌管理</a:t>
                      </a:r>
                      <a:endParaRPr lang="zh-TW" altLang="en-US" sz="1600" b="1" dirty="0">
                        <a:solidFill>
                          <a:srgbClr val="FFC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sz="2400" b="1" dirty="0">
                          <a:solidFill>
                            <a:srgbClr val="F9F7C9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開機</a:t>
                      </a:r>
                      <a:endParaRPr lang="en-US" altLang="zh-TW" sz="2400" b="1" dirty="0">
                        <a:solidFill>
                          <a:srgbClr val="F9F7C9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sz="2000" b="1" dirty="0">
                          <a:solidFill>
                            <a:srgbClr val="F9F7C9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自動啟動</a:t>
                      </a:r>
                      <a:endParaRPr lang="en-US" altLang="zh-TW" sz="2000" b="1" dirty="0">
                        <a:solidFill>
                          <a:srgbClr val="F9F7C9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sz="2400" b="1" dirty="0">
                          <a:solidFill>
                            <a:srgbClr val="F9F7C9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連網</a:t>
                      </a:r>
                      <a:endParaRPr lang="en-US" altLang="zh-TW" sz="2400" b="1" dirty="0">
                        <a:solidFill>
                          <a:srgbClr val="F9F7C9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sz="2000" b="1" dirty="0">
                          <a:solidFill>
                            <a:srgbClr val="F9F7C9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資訊自動更新</a:t>
                      </a:r>
                      <a:endParaRPr lang="en-US" altLang="zh-TW" sz="2000" b="1" dirty="0">
                        <a:solidFill>
                          <a:srgbClr val="F9F7C9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solidFill>
                      <a:srgbClr val="1560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0773922"/>
                  </a:ext>
                </a:extLst>
              </a:tr>
              <a:tr h="16237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sz="2400" b="1" dirty="0">
                          <a:solidFill>
                            <a:srgbClr val="F9F7C9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排程</a:t>
                      </a:r>
                      <a:endParaRPr lang="en-US" altLang="zh-TW" sz="2400" b="1" dirty="0">
                        <a:solidFill>
                          <a:srgbClr val="F9F7C9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b="1" dirty="0">
                          <a:solidFill>
                            <a:srgbClr val="F9F7C9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校園公告</a:t>
                      </a:r>
                    </a:p>
                  </a:txBody>
                  <a:tcPr anchor="ctr"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sz="2400" b="1" dirty="0">
                          <a:solidFill>
                            <a:srgbClr val="F9F7C9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預排</a:t>
                      </a:r>
                      <a:endParaRPr lang="en-US" altLang="zh-TW" sz="2400" b="1" dirty="0">
                        <a:solidFill>
                          <a:srgbClr val="F9F7C9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b="1" dirty="0">
                          <a:solidFill>
                            <a:srgbClr val="F9F7C9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廣播資訊</a:t>
                      </a:r>
                    </a:p>
                  </a:txBody>
                  <a:tcPr anchor="ctr"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sz="2400" b="1" dirty="0">
                          <a:solidFill>
                            <a:srgbClr val="F9F7C9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分群</a:t>
                      </a:r>
                      <a:endParaRPr lang="en-US" altLang="zh-TW" sz="2400" b="1" dirty="0">
                        <a:solidFill>
                          <a:srgbClr val="F9F7C9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b="1" dirty="0">
                          <a:solidFill>
                            <a:srgbClr val="F9F7C9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教室管理</a:t>
                      </a:r>
                    </a:p>
                  </a:txBody>
                  <a:tcPr anchor="ctr">
                    <a:solidFill>
                      <a:srgbClr val="1560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0208173"/>
                  </a:ext>
                </a:extLst>
              </a:tr>
              <a:tr h="162376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>
                          <a:solidFill>
                            <a:srgbClr val="F9F7C9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APP</a:t>
                      </a:r>
                    </a:p>
                    <a:p>
                      <a:pPr algn="ctr"/>
                      <a:r>
                        <a:rPr lang="zh-TW" altLang="en-US" b="1" dirty="0">
                          <a:solidFill>
                            <a:srgbClr val="F9F7C9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安裝</a:t>
                      </a:r>
                      <a:r>
                        <a:rPr lang="en-US" altLang="zh-TW" b="1" dirty="0">
                          <a:solidFill>
                            <a:srgbClr val="F9F7C9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/</a:t>
                      </a:r>
                      <a:r>
                        <a:rPr lang="zh-TW" altLang="en-US" b="1" dirty="0">
                          <a:solidFill>
                            <a:srgbClr val="F9F7C9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更新管控</a:t>
                      </a:r>
                    </a:p>
                  </a:txBody>
                  <a:tcPr anchor="ctr"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>
                          <a:solidFill>
                            <a:srgbClr val="F9F7C9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統計</a:t>
                      </a:r>
                      <a:endParaRPr lang="en-US" altLang="zh-TW" sz="2400" b="1" dirty="0">
                        <a:solidFill>
                          <a:srgbClr val="F9F7C9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zh-TW" altLang="en-US" b="1" dirty="0">
                          <a:solidFill>
                            <a:srgbClr val="F9F7C9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使用頻率分析</a:t>
                      </a:r>
                    </a:p>
                  </a:txBody>
                  <a:tcPr anchor="ctr"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>
                          <a:solidFill>
                            <a:srgbClr val="FFC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智慧黑名單</a:t>
                      </a:r>
                      <a:endParaRPr lang="en-US" altLang="zh-TW" sz="2400" b="1" dirty="0">
                        <a:solidFill>
                          <a:srgbClr val="FFC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zh-TW" altLang="en-US" b="1" dirty="0">
                          <a:solidFill>
                            <a:srgbClr val="FFC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軟體</a:t>
                      </a:r>
                      <a:r>
                        <a:rPr lang="en-US" altLang="zh-TW" b="1" dirty="0">
                          <a:solidFill>
                            <a:srgbClr val="FFC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APP</a:t>
                      </a:r>
                      <a:r>
                        <a:rPr lang="zh-TW" altLang="en-US" b="1" dirty="0">
                          <a:solidFill>
                            <a:srgbClr val="FFC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管控</a:t>
                      </a:r>
                    </a:p>
                  </a:txBody>
                  <a:tcPr anchor="ctr">
                    <a:solidFill>
                      <a:srgbClr val="1560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4703452"/>
                  </a:ext>
                </a:extLst>
              </a:tr>
            </a:tbl>
          </a:graphicData>
        </a:graphic>
      </p:graphicFrame>
      <p:pic>
        <p:nvPicPr>
          <p:cNvPr id="15" name="圖片 14">
            <a:extLst>
              <a:ext uri="{FF2B5EF4-FFF2-40B4-BE49-F238E27FC236}">
                <a16:creationId xmlns:a16="http://schemas.microsoft.com/office/drawing/2014/main" id="{4AACF3DE-CBC7-B557-E60A-32ADD47BD5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1129" y="1962150"/>
            <a:ext cx="2533650" cy="2533650"/>
          </a:xfrm>
          <a:prstGeom prst="rect">
            <a:avLst/>
          </a:prstGeom>
        </p:spPr>
      </p:pic>
      <p:sp>
        <p:nvSpPr>
          <p:cNvPr id="16" name="文字方塊 15">
            <a:extLst>
              <a:ext uri="{FF2B5EF4-FFF2-40B4-BE49-F238E27FC236}">
                <a16:creationId xmlns:a16="http://schemas.microsoft.com/office/drawing/2014/main" id="{E8C4858A-CCCD-18B9-3F55-AA5999C7C828}"/>
              </a:ext>
            </a:extLst>
          </p:cNvPr>
          <p:cNvSpPr txBox="1"/>
          <p:nvPr/>
        </p:nvSpPr>
        <p:spPr>
          <a:xfrm>
            <a:off x="771192" y="5070901"/>
            <a:ext cx="49135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2400" b="1" dirty="0">
                <a:solidFill>
                  <a:srgbClr val="80BCBD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acer DMS</a:t>
            </a:r>
          </a:p>
          <a:p>
            <a:pPr algn="ctr"/>
            <a:r>
              <a:rPr lang="en-US" altLang="zh-TW" sz="2400" b="1" dirty="0">
                <a:solidFill>
                  <a:srgbClr val="80BCBD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acer DMS</a:t>
            </a:r>
            <a:r>
              <a:rPr lang="zh-TW" altLang="en-US" sz="2400" b="1" dirty="0">
                <a:solidFill>
                  <a:srgbClr val="80BCBD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已安裝在每台智慧大屏內</a:t>
            </a:r>
            <a:endParaRPr lang="en-US" altLang="zh-TW" sz="2400" b="1" dirty="0">
              <a:solidFill>
                <a:srgbClr val="80BCBD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403374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zh-TW" altLang="en-US" dirty="0"/>
              <a:t>設備保固</a:t>
            </a:r>
          </a:p>
        </p:txBody>
      </p:sp>
      <p:sp>
        <p:nvSpPr>
          <p:cNvPr id="12" name="矩形 11"/>
          <p:cNvSpPr/>
          <p:nvPr/>
        </p:nvSpPr>
        <p:spPr>
          <a:xfrm>
            <a:off x="793629" y="1619375"/>
            <a:ext cx="5667555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電腦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設備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與顯示器四年保固。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1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多點觸控顯示器七年</a:t>
            </a:r>
            <a:r>
              <a:rPr lang="zh-TW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保固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1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24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工作小時內到場處理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無法當場修復需帶回處理者，一週內修畢送回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1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各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項維修時限若因配合使用單位需要而必須延長時，則依實際狀況調整。偏遠地區其到場維護時限為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72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工作小時。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09045A9A-E2F5-12F2-2472-378E953FA5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2350" y="1267557"/>
            <a:ext cx="5685748" cy="390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64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zh-TW" altLang="en-US" dirty="0"/>
              <a:t>基本規格</a:t>
            </a: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5808913"/>
              </p:ext>
            </p:extLst>
          </p:nvPr>
        </p:nvGraphicFramePr>
        <p:xfrm>
          <a:off x="694925" y="1141840"/>
          <a:ext cx="5581231" cy="336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812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Acer V247Y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altLang="zh-TW" sz="1800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23.8</a:t>
                      </a:r>
                      <a:r>
                        <a:rPr lang="zh-TW" altLang="en-US" sz="1800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吋 </a:t>
                      </a:r>
                      <a:r>
                        <a:rPr lang="en-US" altLang="zh-TW" sz="1800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LED </a:t>
                      </a:r>
                      <a:r>
                        <a:rPr lang="zh-TW" altLang="en-US" sz="1800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背光技術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altLang="zh-TW" sz="1800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1920</a:t>
                      </a:r>
                      <a:r>
                        <a:rPr lang="zh-TW" altLang="en-US" sz="1800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</a:t>
                      </a:r>
                      <a:r>
                        <a:rPr lang="en-US" altLang="zh-TW" sz="1800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×</a:t>
                      </a:r>
                      <a:r>
                        <a:rPr lang="zh-TW" altLang="en-US" sz="1800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</a:t>
                      </a:r>
                      <a:r>
                        <a:rPr lang="en-US" altLang="zh-TW" sz="1800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1080</a:t>
                      </a:r>
                      <a:r>
                        <a:rPr lang="zh-TW" altLang="en-US" sz="1800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</a:t>
                      </a:r>
                      <a:r>
                        <a:rPr lang="en-US" altLang="zh-TW" sz="1800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Full HD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altLang="zh-TW" sz="1800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4ms</a:t>
                      </a:r>
                      <a:r>
                        <a:rPr lang="zh-TW" altLang="en-US" sz="1800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極速反應時間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altLang="zh-TW" sz="1800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100M</a:t>
                      </a:r>
                      <a:r>
                        <a:rPr lang="zh-TW" altLang="en-US" sz="1800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：</a:t>
                      </a:r>
                      <a:r>
                        <a:rPr lang="en-US" altLang="zh-TW" sz="1800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1</a:t>
                      </a:r>
                      <a:r>
                        <a:rPr lang="zh-TW" altLang="en-US" sz="1800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高對比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zh-TW" altLang="en-US" sz="1800" b="0" kern="12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亮度</a:t>
                      </a:r>
                      <a:r>
                        <a:rPr lang="en-US" altLang="zh-TW" sz="1800" b="0" kern="12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250</a:t>
                      </a:r>
                      <a:r>
                        <a:rPr lang="zh-TW" altLang="en-US" sz="1800" b="0" kern="12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</a:t>
                      </a:r>
                      <a:r>
                        <a:rPr lang="en-US" altLang="zh-TW" sz="1800" b="0" kern="12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nits(cd/m</a:t>
                      </a:r>
                      <a:r>
                        <a:rPr lang="en-US" altLang="zh-TW" sz="1800" b="0" kern="1200" baseline="300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2</a:t>
                      </a:r>
                      <a:r>
                        <a:rPr lang="en-US" altLang="zh-TW" sz="1800" b="0" kern="1200" baseline="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)</a:t>
                      </a:r>
                      <a:endParaRPr lang="zh-TW" altLang="en-US" sz="1800" b="0" kern="1200" baseline="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kern="12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內建</a:t>
                      </a:r>
                      <a:r>
                        <a:rPr lang="en-US" altLang="zh-TW" sz="1800" b="0" kern="12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VGA</a:t>
                      </a:r>
                      <a:r>
                        <a:rPr lang="zh-TW" altLang="en-US" sz="1800" b="0" kern="12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及</a:t>
                      </a:r>
                      <a:r>
                        <a:rPr lang="en-US" altLang="zh-TW" sz="1800" b="0" kern="12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HDMI</a:t>
                      </a:r>
                      <a:r>
                        <a:rPr lang="zh-TW" altLang="en-US" sz="1800" b="0" kern="12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雙介面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kern="12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內建立體聲喇叭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kern="12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可調式基座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9" name="圖片 8" descr="File:Acer-Logo 2011.png - 維基百科，自由的百科全書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3253" y="1378468"/>
            <a:ext cx="2398395" cy="750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圖片 7" descr="K2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33" b="11385"/>
          <a:stretch/>
        </p:blipFill>
        <p:spPr bwMode="auto">
          <a:xfrm>
            <a:off x="6276156" y="2610231"/>
            <a:ext cx="2980690" cy="21596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圖片 10" descr="K2-K222HQL-K192HQL-black-photogallery-05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85" r="27273"/>
          <a:stretch/>
        </p:blipFill>
        <p:spPr bwMode="auto">
          <a:xfrm>
            <a:off x="9462533" y="2610231"/>
            <a:ext cx="1061720" cy="21596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圖片 11" descr="K2-K222HQL-K192HQL-black-photogallery-06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82" r="17724"/>
          <a:stretch/>
        </p:blipFill>
        <p:spPr bwMode="auto">
          <a:xfrm>
            <a:off x="10524253" y="2610231"/>
            <a:ext cx="1288415" cy="21596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3" name="群組 2"/>
          <p:cNvGrpSpPr/>
          <p:nvPr/>
        </p:nvGrpSpPr>
        <p:grpSpPr>
          <a:xfrm>
            <a:off x="1250456" y="4613482"/>
            <a:ext cx="4470168" cy="869408"/>
            <a:chOff x="6834089" y="5015283"/>
            <a:chExt cx="4470168" cy="869408"/>
          </a:xfrm>
        </p:grpSpPr>
        <p:pic>
          <p:nvPicPr>
            <p:cNvPr id="1026" name="Picture 2" descr="https://upload.wikimedia.org/wikipedia/commons/thumb/a/aa/Full_hd_logo.svg/2553px-Full_hd_logo.svg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4089" y="5111261"/>
              <a:ext cx="821431" cy="6589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圖片 17" descr="C:\Users\1207072\Desktop\icon_PNG\Monitor\F_ComfyView.png"/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9129" y="5044811"/>
              <a:ext cx="774700" cy="7918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圖片 18" descr="eColor-icon"/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37438" y="5111261"/>
              <a:ext cx="824230" cy="7734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Picture 3"/>
            <p:cNvPicPr/>
            <p:nvPr/>
          </p:nvPicPr>
          <p:blipFill>
            <a:blip r:embed="rId10">
              <a:clrChange>
                <a:clrFrom>
                  <a:srgbClr val="EBEAEB"/>
                </a:clrFrom>
                <a:clrTo>
                  <a:srgbClr val="EBEAE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17187" y="5015283"/>
              <a:ext cx="687070" cy="850900"/>
            </a:xfrm>
            <a:prstGeom prst="rect">
              <a:avLst/>
            </a:prstGeom>
            <a:noFill/>
            <a:ln>
              <a:noFill/>
            </a:ln>
            <a:effectLst/>
          </p:spPr>
        </p:pic>
      </p:grpSp>
      <p:sp>
        <p:nvSpPr>
          <p:cNvPr id="4" name="文字方塊 3">
            <a:extLst>
              <a:ext uri="{FF2B5EF4-FFF2-40B4-BE49-F238E27FC236}">
                <a16:creationId xmlns:a16="http://schemas.microsoft.com/office/drawing/2014/main" id="{865014EF-7D6A-47DB-AB5D-FBEA89B78E32}"/>
              </a:ext>
            </a:extLst>
          </p:cNvPr>
          <p:cNvSpPr txBox="1"/>
          <p:nvPr/>
        </p:nvSpPr>
        <p:spPr>
          <a:xfrm>
            <a:off x="6345400" y="5048186"/>
            <a:ext cx="550545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道瓊永續發展指數</a:t>
            </a:r>
            <a:endParaRPr lang="en-US" altLang="zh-TW" sz="20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在透明度與報告、排放、資源效率與循環性、廢棄物管理、水資源管理及客戶關係管理等指標中，均獲得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100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  <p:pic>
        <p:nvPicPr>
          <p:cNvPr id="6" name="圖片 5" descr="一張含有 黑色, 黑暗 的圖片&#10;&#10;自動產生的描述">
            <a:extLst>
              <a:ext uri="{FF2B5EF4-FFF2-40B4-BE49-F238E27FC236}">
                <a16:creationId xmlns:a16="http://schemas.microsoft.com/office/drawing/2014/main" id="{A848670C-68CD-F7A1-62A1-3BB8DDC9956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46632" y="5368407"/>
            <a:ext cx="983790" cy="10440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圖片 6" descr="一張含有 鮮豔, 圖形, 平面設計, 藝術 的圖片&#10;&#10;自動產生的描述">
            <a:extLst>
              <a:ext uri="{FF2B5EF4-FFF2-40B4-BE49-F238E27FC236}">
                <a16:creationId xmlns:a16="http://schemas.microsoft.com/office/drawing/2014/main" id="{66EF41B2-A756-BF42-56DE-9223F9D789F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8833" y="5639515"/>
            <a:ext cx="613414" cy="483341"/>
          </a:xfrm>
          <a:prstGeom prst="rect">
            <a:avLst/>
          </a:prstGeom>
          <a:noFill/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1D465F63-8407-06F6-A1AA-0D2292CA5A4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" r="1049"/>
          <a:stretch>
            <a:fillRect/>
          </a:stretch>
        </p:blipFill>
        <p:spPr bwMode="auto">
          <a:xfrm>
            <a:off x="4426878" y="5434855"/>
            <a:ext cx="775933" cy="8420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86184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zh-TW" altLang="en-US" dirty="0"/>
              <a:t>基本規格</a:t>
            </a: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8490473"/>
              </p:ext>
            </p:extLst>
          </p:nvPr>
        </p:nvGraphicFramePr>
        <p:xfrm>
          <a:off x="694925" y="1141840"/>
          <a:ext cx="5581231" cy="51464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812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Acer DT753K F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altLang="zh-TW" sz="1800" b="0" kern="12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75</a:t>
                      </a:r>
                      <a:r>
                        <a:rPr lang="zh-TW" altLang="en-US" sz="1800" b="0" kern="12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吋大型顯示螢幕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zh-TW" altLang="en-US" sz="1800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採用</a:t>
                      </a:r>
                      <a:r>
                        <a:rPr lang="en-US" altLang="zh-TW" sz="1800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4K</a:t>
                      </a:r>
                      <a:r>
                        <a:rPr lang="zh-TW" altLang="en-US" sz="1800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</a:t>
                      </a:r>
                      <a:r>
                        <a:rPr lang="en-US" altLang="zh-TW" sz="1800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UHD</a:t>
                      </a:r>
                      <a:r>
                        <a:rPr lang="zh-TW" altLang="en-US" sz="1800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超高清解析度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zh-TW" altLang="en-US" sz="1800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配件紅外線</a:t>
                      </a:r>
                      <a:r>
                        <a:rPr lang="en-US" altLang="zh-TW" sz="1800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(IR)</a:t>
                      </a:r>
                      <a:r>
                        <a:rPr lang="zh-TW" altLang="en-US" sz="1800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技術，支援</a:t>
                      </a:r>
                      <a:r>
                        <a:rPr lang="en-US" altLang="zh-TW" sz="1800" b="1" kern="12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50</a:t>
                      </a:r>
                      <a:r>
                        <a:rPr lang="zh-TW" altLang="en-US" sz="1800" b="1" kern="12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點</a:t>
                      </a:r>
                      <a:r>
                        <a:rPr lang="zh-TW" altLang="en-US" sz="1800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觸控操作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zh-TW" altLang="en-US" sz="1800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內建多媒體撥放功能，支援互動白板</a:t>
                      </a:r>
                      <a:r>
                        <a:rPr lang="en-US" altLang="zh-TW" sz="1800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(IWB)</a:t>
                      </a:r>
                      <a:r>
                        <a:rPr lang="zh-TW" altLang="en-US" sz="1800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應用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1698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zh-TW" altLang="en-US" sz="1800" b="1" kern="12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具備</a:t>
                      </a:r>
                      <a:r>
                        <a:rPr lang="en-US" altLang="zh-TW" sz="1800" b="1" kern="12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10.7</a:t>
                      </a:r>
                      <a:r>
                        <a:rPr lang="zh-TW" altLang="en-US" sz="1800" b="1" kern="12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億色彩顯示能力，並支援</a:t>
                      </a:r>
                      <a:r>
                        <a:rPr lang="en-US" altLang="zh-TW" sz="1800" b="1" kern="12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HDR</a:t>
                      </a:r>
                      <a:r>
                        <a:rPr lang="zh-TW" altLang="en-US" sz="1800" b="1" kern="12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</a:t>
                      </a:r>
                      <a:r>
                        <a:rPr lang="en-US" altLang="zh-TW" sz="1800" b="1" kern="12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10</a:t>
                      </a:r>
                      <a:endParaRPr lang="zh-TW" altLang="en-US" sz="1800" b="1" kern="12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1800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採用防殘影技術，並通過</a:t>
                      </a:r>
                      <a:r>
                        <a:rPr lang="en-US" altLang="zh-TW" sz="1800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TUV</a:t>
                      </a:r>
                      <a:r>
                        <a:rPr lang="zh-TW" altLang="en-US" sz="1800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低藍光及無閃爍認證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IP5X</a:t>
                      </a:r>
                      <a:r>
                        <a:rPr lang="zh-TW" altLang="en-US" b="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等及防塵設計，提升設備耐用性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配備環境光感測及接近感測器，自動調整使用體驗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zh-TW" altLang="en-US" b="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符合</a:t>
                      </a:r>
                      <a:r>
                        <a:rPr lang="en-US" altLang="zh-TW" b="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Energy Star</a:t>
                      </a:r>
                      <a:r>
                        <a:rPr lang="zh-TW" altLang="en-US" b="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及</a:t>
                      </a:r>
                      <a:r>
                        <a:rPr lang="en-US" altLang="zh-TW" b="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EPEAT</a:t>
                      </a:r>
                      <a:r>
                        <a:rPr lang="zh-TW" altLang="en-US" b="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環保節能標準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zh-TW" altLang="en-US" sz="1800" b="1" kern="12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搭載</a:t>
                      </a:r>
                      <a:r>
                        <a:rPr lang="en-US" altLang="zh-TW" sz="1800" b="1" kern="12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Android 14</a:t>
                      </a:r>
                      <a:r>
                        <a:rPr lang="zh-TW" altLang="en-US" sz="1800" b="1" kern="12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作業系統，內建</a:t>
                      </a:r>
                      <a:r>
                        <a:rPr lang="en-US" altLang="zh-TW" sz="1800" b="1" kern="12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8GB</a:t>
                      </a:r>
                      <a:r>
                        <a:rPr lang="zh-TW" altLang="en-US" sz="1800" b="1" kern="12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記憶體與</a:t>
                      </a:r>
                      <a:r>
                        <a:rPr lang="en-US" altLang="zh-TW" sz="1800" b="1" kern="12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128GB</a:t>
                      </a:r>
                      <a:r>
                        <a:rPr lang="zh-TW" altLang="en-US" sz="1800" b="1" kern="12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儲存空間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zh-TW" altLang="en-US" sz="1800" b="1" kern="1200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通過</a:t>
                      </a:r>
                      <a:r>
                        <a:rPr lang="en-US" altLang="zh-TW" sz="1800" b="1" kern="1200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Google EDLA</a:t>
                      </a:r>
                      <a:r>
                        <a:rPr lang="zh-TW" altLang="en-US" sz="1800" b="1" kern="1200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認證，保障系統效能與安全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zh-TW" altLang="en-US" sz="1800" b="0" kern="12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支援螢幕無線共享，最多可</a:t>
                      </a:r>
                      <a:r>
                        <a:rPr lang="en-US" altLang="zh-TW" sz="1800" b="0" kern="12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9</a:t>
                      </a:r>
                      <a:r>
                        <a:rPr lang="zh-CN" altLang="en-US" sz="1800" b="0" kern="12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台</a:t>
                      </a:r>
                      <a:r>
                        <a:rPr lang="zh-TW" altLang="en-US" sz="1800" b="0" kern="12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設備同時無線投影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4" name="圖片 3" descr="File:Acer-Logo 2011.png - 維基百科，自由的百科全書">
            <a:extLst>
              <a:ext uri="{FF2B5EF4-FFF2-40B4-BE49-F238E27FC236}">
                <a16:creationId xmlns:a16="http://schemas.microsoft.com/office/drawing/2014/main" id="{DD13CCFE-C56A-BE4D-CA66-959AC2012C5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6624" y="1112108"/>
            <a:ext cx="1544767" cy="369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 descr="F:\Product\Signage\DT\feature image\Education.jpg">
            <a:extLst>
              <a:ext uri="{FF2B5EF4-FFF2-40B4-BE49-F238E27FC236}">
                <a16:creationId xmlns:a16="http://schemas.microsoft.com/office/drawing/2014/main" id="{C8DD4DF1-85C2-4F5C-971C-6244B98672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342" b="1"/>
          <a:stretch/>
        </p:blipFill>
        <p:spPr bwMode="auto">
          <a:xfrm>
            <a:off x="7137176" y="1562100"/>
            <a:ext cx="4359899" cy="319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97227E27-6CDB-4B2A-AB88-F304C00B5243}"/>
              </a:ext>
            </a:extLst>
          </p:cNvPr>
          <p:cNvSpPr txBox="1"/>
          <p:nvPr/>
        </p:nvSpPr>
        <p:spPr>
          <a:xfrm>
            <a:off x="7016002" y="4993931"/>
            <a:ext cx="55533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106</a:t>
            </a:r>
            <a:r>
              <a:rPr lang="zh-TW" altLang="en-US" b="1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年及</a:t>
            </a:r>
            <a:r>
              <a:rPr lang="en-US" altLang="zh-TW" b="1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110</a:t>
            </a:r>
            <a:r>
              <a:rPr lang="zh-TW" altLang="en-US" b="1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年採購之相關電腦設備</a:t>
            </a:r>
            <a:br>
              <a:rPr lang="en-US" altLang="zh-TW" b="1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b="1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acer </a:t>
            </a:r>
            <a:r>
              <a:rPr lang="en-US" altLang="zh-TW" b="1" dirty="0" err="1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Veriton</a:t>
            </a:r>
            <a:r>
              <a:rPr lang="en-US" altLang="zh-TW" b="1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M4650G</a:t>
            </a:r>
            <a:r>
              <a:rPr lang="zh-TW" altLang="en-US" b="1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b="1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acer </a:t>
            </a:r>
            <a:r>
              <a:rPr lang="en-US" altLang="zh-TW" b="1" dirty="0" err="1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Veriton</a:t>
            </a:r>
            <a:r>
              <a:rPr lang="en-US" altLang="zh-TW" b="1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S2680G</a:t>
            </a:r>
          </a:p>
          <a:p>
            <a:r>
              <a:rPr lang="en-US" altLang="zh-TW" b="1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HP </a:t>
            </a:r>
            <a:r>
              <a:rPr lang="en-US" altLang="zh-TW" b="1" dirty="0" err="1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Probook</a:t>
            </a:r>
            <a:r>
              <a:rPr lang="en-US" altLang="zh-TW" b="1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650G8</a:t>
            </a:r>
            <a:r>
              <a:rPr lang="zh-TW" altLang="en-US" b="1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、</a:t>
            </a:r>
            <a:r>
              <a:rPr lang="en-US" altLang="zh-TW" b="1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HP </a:t>
            </a:r>
            <a:r>
              <a:rPr lang="en-US" altLang="zh-TW" b="1" dirty="0" err="1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Proboo</a:t>
            </a:r>
            <a:r>
              <a:rPr lang="en-US" altLang="zh-TW" b="1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x360 11….</a:t>
            </a:r>
          </a:p>
          <a:p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均可偵測到連接介面且可以正常輸入訊號。</a:t>
            </a:r>
            <a:b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6EDD272F-ABB6-4C54-B255-6B04BB90789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rot="15561747">
            <a:off x="6437366" y="4760609"/>
            <a:ext cx="538601" cy="528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876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zh-TW" altLang="en-US" dirty="0"/>
              <a:t>設計特性</a:t>
            </a:r>
          </a:p>
        </p:txBody>
      </p:sp>
      <p:pic>
        <p:nvPicPr>
          <p:cNvPr id="4" name="圖片 3" descr="一張含有 文字, 大自然 的圖片&#10;&#10;自動產生的描述">
            <a:extLst>
              <a:ext uri="{FF2B5EF4-FFF2-40B4-BE49-F238E27FC236}">
                <a16:creationId xmlns:a16="http://schemas.microsoft.com/office/drawing/2014/main" id="{B6EBEDD1-9E2D-80B6-00A9-1DEBC0D867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880" y="2712263"/>
            <a:ext cx="5729120" cy="2864160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316F6154-C7B6-BBAF-A185-EF5B1D7AB10D}"/>
              </a:ext>
            </a:extLst>
          </p:cNvPr>
          <p:cNvSpPr txBox="1"/>
          <p:nvPr/>
        </p:nvSpPr>
        <p:spPr>
          <a:xfrm>
            <a:off x="5955198" y="2330961"/>
            <a:ext cx="6243152" cy="32598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522287" marR="0" lvl="0" indent="-342900" algn="l" defTabSz="914400" rtl="0" eaLnBrk="1" fontAlgn="auto" latinLnBrk="0" hangingPunct="1">
              <a:lnSpc>
                <a:spcPts val="3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altLang="zh-TW" sz="2400" b="1" i="0" u="none" strike="noStrike" kern="1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522287" marR="0" lvl="0" indent="-34290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zh-TW" sz="2400" b="1" i="0" u="none" strike="noStrike" kern="1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A</a:t>
            </a:r>
            <a:r>
              <a:rPr kumimoji="0" lang="zh-TW" altLang="en-US" sz="2400" b="1" i="0" u="none" strike="noStrike" kern="1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規面板</a:t>
            </a:r>
            <a:endParaRPr kumimoji="0" lang="en-US" altLang="zh-TW" sz="2400" b="1" i="0" u="none" strike="noStrike" kern="1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522287" marR="0" lvl="0" indent="-342900" algn="l" defTabSz="9144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zh-TW" altLang="en-US" sz="2400" b="1" i="0" u="none" strike="noStrike" kern="1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出廠前 經過嚴格 </a:t>
            </a:r>
            <a:r>
              <a:rPr kumimoji="0" lang="zh-TW" altLang="en-US" sz="24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一天運轉</a:t>
            </a:r>
            <a:r>
              <a:rPr kumimoji="0" lang="en-US" altLang="zh-TW" sz="24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18</a:t>
            </a:r>
            <a:r>
              <a:rPr kumimoji="0" lang="zh-TW" altLang="en-US" sz="24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小時連續</a:t>
            </a:r>
            <a:r>
              <a:rPr kumimoji="0" lang="en-US" altLang="zh-TW" sz="24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7</a:t>
            </a:r>
            <a:r>
              <a:rPr kumimoji="0" lang="zh-TW" altLang="en-US" sz="24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天</a:t>
            </a:r>
            <a:r>
              <a:rPr kumimoji="0" lang="zh-TW" altLang="en-US" sz="2400" b="1" i="0" u="none" strike="noStrike" kern="1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不間斷的測試</a:t>
            </a:r>
            <a:r>
              <a:rPr kumimoji="0" lang="en-US" altLang="zh-TW" sz="2400" b="1" i="0" u="none" strike="noStrike" kern="1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kumimoji="0" lang="zh-TW" altLang="en-US" sz="2400" b="1" i="0" u="none" strike="noStrike" kern="1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以確保產品效能</a:t>
            </a:r>
            <a:endParaRPr kumimoji="0" lang="en-US" altLang="zh-TW" sz="2400" b="1" i="0" u="none" strike="noStrike" kern="1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522287" marR="0" lvl="0" indent="-34290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zh-TW" altLang="en-US" sz="2400" b="1" i="0" u="none" strike="noStrike" kern="1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面板</a:t>
            </a:r>
            <a:r>
              <a:rPr lang="zh-TW" altLang="en-US" sz="2400" b="1" kern="1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經過</a:t>
            </a:r>
            <a:r>
              <a:rPr lang="en-US" altLang="zh-TW" sz="2400" b="1" kern="1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MTBF</a:t>
            </a:r>
            <a:r>
              <a:rPr lang="zh-TW" altLang="en-US" sz="2400" b="1" kern="1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可靠性測試，</a:t>
            </a:r>
            <a:r>
              <a:rPr kumimoji="0" lang="zh-TW" altLang="en-US" sz="2400" b="1" i="0" u="none" strike="noStrike" kern="1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具有</a:t>
            </a:r>
            <a:r>
              <a:rPr kumimoji="0" lang="en-US" altLang="zh-TW" sz="24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50,000</a:t>
            </a:r>
            <a:r>
              <a:rPr kumimoji="0" lang="zh-TW" altLang="zh-TW" sz="24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小時</a:t>
            </a:r>
            <a:r>
              <a:rPr kumimoji="0" lang="zh-TW" altLang="zh-TW" sz="2400" b="1" i="0" u="none" strike="noStrike" kern="1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的壽命</a:t>
            </a:r>
            <a:r>
              <a:rPr kumimoji="0" lang="zh-TW" altLang="en-US" sz="2400" b="1" i="0" u="none" strike="noStrike" kern="1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及</a:t>
            </a:r>
            <a:r>
              <a:rPr kumimoji="0" lang="zh-TW" altLang="en-US" sz="24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自動散熱系統</a:t>
            </a:r>
            <a:endParaRPr kumimoji="0" lang="en-US" altLang="zh-TW" sz="2400" b="1" i="0" u="none" strike="noStrike" kern="1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522287" indent="-342900">
              <a:lnSpc>
                <a:spcPts val="2800"/>
              </a:lnSpc>
              <a:buFont typeface="Wingdings" panose="05000000000000000000" pitchFamily="2" charset="2"/>
              <a:buChar char="Ø"/>
              <a:defRPr/>
            </a:pP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內建自動熄屏功能，</a:t>
            </a:r>
            <a:r>
              <a:rPr lang="zh-TW" altLang="en-US" sz="2400" b="1" kern="1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未使用時可自動關閉畫面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8CCA7E21-E586-A80D-4CC9-02BBC7F1717B}"/>
              </a:ext>
            </a:extLst>
          </p:cNvPr>
          <p:cNvSpPr txBox="1"/>
          <p:nvPr/>
        </p:nvSpPr>
        <p:spPr>
          <a:xfrm>
            <a:off x="461971" y="1281577"/>
            <a:ext cx="112807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3600" b="1" dirty="0">
                <a:solidFill>
                  <a:srgbClr val="FF0000"/>
                </a:solidFill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內建環境光感測、自動調整亮度，節能省電</a:t>
            </a:r>
          </a:p>
        </p:txBody>
      </p:sp>
    </p:spTree>
    <p:extLst>
      <p:ext uri="{BB962C8B-B14F-4D97-AF65-F5344CB8AC3E}">
        <p14:creationId xmlns:p14="http://schemas.microsoft.com/office/powerpoint/2010/main" val="2749853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338BAA-1711-3315-5038-5C82555194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4CA419D-FB19-B6D3-E7A3-BF8CDC52D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zh-TW" altLang="en-US" dirty="0"/>
              <a:t>設計特性</a:t>
            </a:r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7EB68A37-82D6-E37B-FB17-5DE1563E9C4B}"/>
              </a:ext>
            </a:extLst>
          </p:cNvPr>
          <p:cNvGrpSpPr/>
          <p:nvPr/>
        </p:nvGrpSpPr>
        <p:grpSpPr>
          <a:xfrm>
            <a:off x="8272052" y="1602317"/>
            <a:ext cx="3583262" cy="4430413"/>
            <a:chOff x="2958841" y="1289407"/>
            <a:chExt cx="3600000" cy="2469784"/>
          </a:xfrm>
        </p:grpSpPr>
        <p:sp>
          <p:nvSpPr>
            <p:cNvPr id="5" name="Folded Corner 135">
              <a:extLst>
                <a:ext uri="{FF2B5EF4-FFF2-40B4-BE49-F238E27FC236}">
                  <a16:creationId xmlns:a16="http://schemas.microsoft.com/office/drawing/2014/main" id="{C7B2D0CF-093D-931E-E5D6-C1F4D7AE9B45}"/>
                </a:ext>
              </a:extLst>
            </p:cNvPr>
            <p:cNvSpPr/>
            <p:nvPr/>
          </p:nvSpPr>
          <p:spPr>
            <a:xfrm>
              <a:off x="2958841" y="1289407"/>
              <a:ext cx="3600000" cy="2469784"/>
            </a:xfrm>
            <a:prstGeom prst="foldedCorner">
              <a:avLst/>
            </a:prstGeom>
            <a:noFill/>
            <a:ln w="25400" cap="flat" cmpd="sng" algn="ctr">
              <a:solidFill>
                <a:srgbClr val="189A8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0316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Helvetica"/>
              </a:endParaRPr>
            </a:p>
          </p:txBody>
        </p:sp>
        <p:sp>
          <p:nvSpPr>
            <p:cNvPr id="8" name="TextBox 136">
              <a:extLst>
                <a:ext uri="{FF2B5EF4-FFF2-40B4-BE49-F238E27FC236}">
                  <a16:creationId xmlns:a16="http://schemas.microsoft.com/office/drawing/2014/main" id="{2BA5BADC-4BF2-1301-1D3D-6C252CE6079C}"/>
                </a:ext>
              </a:extLst>
            </p:cNvPr>
            <p:cNvSpPr txBox="1"/>
            <p:nvPr/>
          </p:nvSpPr>
          <p:spPr>
            <a:xfrm>
              <a:off x="3030868" y="1431490"/>
              <a:ext cx="3481549" cy="1582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0316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zh-TW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189A80"/>
                  </a:solidFill>
                  <a:effectLst/>
                  <a:uLnTx/>
                  <a:uFillTx/>
                  <a:latin typeface="Helvetica"/>
                  <a:cs typeface="Helvetica"/>
                </a:rPr>
                <a:t>提升設備安全性 </a:t>
              </a:r>
              <a:endParaRPr kumimoji="0" lang="en-US" altLang="zh-TW" sz="2800" b="1" i="0" u="none" strike="noStrike" kern="0" cap="none" spc="0" normalizeH="0" baseline="0" noProof="0" dirty="0">
                <a:ln>
                  <a:noFill/>
                </a:ln>
                <a:solidFill>
                  <a:srgbClr val="189A80"/>
                </a:solidFill>
                <a:effectLst/>
                <a:uLnTx/>
                <a:uFillTx/>
                <a:latin typeface="Helvetica"/>
                <a:cs typeface="Helvetica"/>
              </a:endParaRPr>
            </a:p>
            <a:p>
              <a:pPr marL="0" marR="0" lvl="0" indent="0" algn="ctr" defTabSz="10316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TW" sz="1800" b="1" i="0" u="none" strike="noStrike" kern="0" cap="none" spc="0" normalizeH="0" baseline="0" noProof="0" dirty="0">
                <a:ln>
                  <a:noFill/>
                </a:ln>
                <a:solidFill>
                  <a:srgbClr val="189A80"/>
                </a:solidFill>
                <a:effectLst/>
                <a:uLnTx/>
                <a:uFillTx/>
                <a:latin typeface="Helvetica"/>
                <a:cs typeface="Helvetica"/>
              </a:endParaRPr>
            </a:p>
            <a:p>
              <a:pPr marL="325350" marR="0" lvl="0" indent="-285750" algn="just" defTabSz="914400" rtl="0" eaLnBrk="0" fontAlgn="base" latinLnBrk="0" hangingPunct="0">
                <a:lnSpc>
                  <a:spcPct val="125000"/>
                </a:lnSpc>
                <a:spcBef>
                  <a:spcPts val="62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zh-TW" altLang="zh-TW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Helvetica"/>
                </a:rPr>
                <a:t>通過 Google Play Protect 檢查</a:t>
              </a:r>
              <a:endParaRPr kumimoji="0" lang="en-US" altLang="zh-TW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Helvetica"/>
              </a:endParaRPr>
            </a:p>
            <a:p>
              <a:pPr marL="325350" marR="0" lvl="0" indent="-285750" algn="just" defTabSz="914400" rtl="0" eaLnBrk="0" fontAlgn="base" latinLnBrk="0" hangingPunct="0">
                <a:lnSpc>
                  <a:spcPct val="125000"/>
                </a:lnSpc>
                <a:spcBef>
                  <a:spcPts val="62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zh-TW" altLang="zh-TW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Helvetica"/>
                </a:rPr>
                <a:t>防止</a:t>
              </a:r>
              <a:r>
                <a:rPr kumimoji="0" lang="zh-TW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Helvetica"/>
                </a:rPr>
                <a:t>下載</a:t>
              </a:r>
              <a:r>
                <a:rPr kumimoji="0" lang="zh-TW" altLang="zh-TW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Helvetica"/>
                </a:rPr>
                <a:t>可能有害的應用程式到設備</a:t>
              </a:r>
              <a:endParaRPr kumimoji="0" lang="en-US" altLang="zh-TW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Helvetica"/>
              </a:endParaRPr>
            </a:p>
            <a:p>
              <a:pPr marL="325350" marR="0" lvl="0" indent="-285750" algn="just" defTabSz="914400" rtl="0" eaLnBrk="0" fontAlgn="base" latinLnBrk="0" hangingPunct="0">
                <a:lnSpc>
                  <a:spcPct val="125000"/>
                </a:lnSpc>
                <a:spcBef>
                  <a:spcPts val="62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zh-TW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Helvetica"/>
                </a:rPr>
                <a:t>可</a:t>
              </a:r>
              <a:r>
                <a:rPr kumimoji="0" lang="zh-TW" altLang="zh-TW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Helvetica"/>
                </a:rPr>
                <a:t>掃描</a:t>
              </a:r>
              <a:r>
                <a:rPr kumimoji="0" lang="zh-TW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Helvetica"/>
                </a:rPr>
                <a:t>及</a:t>
              </a:r>
              <a:r>
                <a:rPr kumimoji="0" lang="zh-TW" altLang="zh-TW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Helvetica"/>
                </a:rPr>
                <a:t>刪除先前安裝的惡意應用程式</a:t>
              </a:r>
            </a:p>
          </p:txBody>
        </p:sp>
      </p:grpSp>
      <p:sp>
        <p:nvSpPr>
          <p:cNvPr id="9" name="Folded Corner 139">
            <a:extLst>
              <a:ext uri="{FF2B5EF4-FFF2-40B4-BE49-F238E27FC236}">
                <a16:creationId xmlns:a16="http://schemas.microsoft.com/office/drawing/2014/main" id="{1DDAD282-0D87-F9FF-5BD0-F5542931DC83}"/>
              </a:ext>
            </a:extLst>
          </p:cNvPr>
          <p:cNvSpPr/>
          <p:nvPr/>
        </p:nvSpPr>
        <p:spPr>
          <a:xfrm>
            <a:off x="601704" y="1596646"/>
            <a:ext cx="3583262" cy="4430055"/>
          </a:xfrm>
          <a:prstGeom prst="foldedCorner">
            <a:avLst/>
          </a:prstGeom>
          <a:noFill/>
          <a:ln w="25400" cap="flat" cmpd="sng" algn="ctr">
            <a:solidFill>
              <a:srgbClr val="D2413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31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Helvetica"/>
            </a:endParaRPr>
          </a:p>
        </p:txBody>
      </p:sp>
      <p:sp>
        <p:nvSpPr>
          <p:cNvPr id="10" name="Folded Corner 137">
            <a:extLst>
              <a:ext uri="{FF2B5EF4-FFF2-40B4-BE49-F238E27FC236}">
                <a16:creationId xmlns:a16="http://schemas.microsoft.com/office/drawing/2014/main" id="{D33761E0-7212-4B29-C1B7-CFBF590E65BE}"/>
              </a:ext>
            </a:extLst>
          </p:cNvPr>
          <p:cNvSpPr/>
          <p:nvPr/>
        </p:nvSpPr>
        <p:spPr>
          <a:xfrm>
            <a:off x="4472892" y="1596676"/>
            <a:ext cx="3583262" cy="4430413"/>
          </a:xfrm>
          <a:prstGeom prst="foldedCorner">
            <a:avLst/>
          </a:prstGeom>
          <a:noFill/>
          <a:ln w="25400" cap="flat" cmpd="sng" algn="ctr">
            <a:solidFill>
              <a:srgbClr val="F09C2A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31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Helvetica"/>
            </a:endParaRPr>
          </a:p>
        </p:txBody>
      </p:sp>
      <p:sp>
        <p:nvSpPr>
          <p:cNvPr id="11" name="TextBox 136">
            <a:extLst>
              <a:ext uri="{FF2B5EF4-FFF2-40B4-BE49-F238E27FC236}">
                <a16:creationId xmlns:a16="http://schemas.microsoft.com/office/drawing/2014/main" id="{A8B56665-35F8-38F9-2FD9-5ED8B50633A9}"/>
              </a:ext>
            </a:extLst>
          </p:cNvPr>
          <p:cNvSpPr txBox="1"/>
          <p:nvPr/>
        </p:nvSpPr>
        <p:spPr>
          <a:xfrm>
            <a:off x="4420471" y="1700244"/>
            <a:ext cx="3688595" cy="2959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031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zh-TW" sz="2800" b="1" i="0" u="none" strike="noStrike" kern="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Helvetica"/>
              </a:rPr>
              <a:t>Google 軟體無縫</a:t>
            </a:r>
            <a:r>
              <a:rPr kumimoji="0" lang="zh-TW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Helvetica"/>
              </a:rPr>
              <a:t>使用</a:t>
            </a:r>
            <a:endParaRPr kumimoji="0" lang="en-US" altLang="zh-TW" sz="2800" b="1" i="0" u="none" strike="noStrike" kern="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Helvetica"/>
            </a:endParaRPr>
          </a:p>
          <a:p>
            <a:pPr marL="0" marR="0" lvl="0" indent="0" algn="ctr" defTabSz="1031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Helvetica"/>
            </a:endParaRPr>
          </a:p>
          <a:p>
            <a:pPr marL="325350" marR="30480" lvl="0" indent="-285750" algn="just" defTabSz="914400" rtl="0" eaLnBrk="1" fontAlgn="base" latinLnBrk="0" hangingPunct="1">
              <a:lnSpc>
                <a:spcPct val="125000"/>
              </a:lnSpc>
              <a:spcBef>
                <a:spcPts val="62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Helvetica"/>
              </a:rPr>
              <a:t>可以輕鬆使用</a:t>
            </a:r>
            <a:r>
              <a:rPr kumimoji="0" lang="en-US" altLang="zh-TW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Helvetica"/>
              </a:rPr>
              <a:t>Google</a:t>
            </a:r>
            <a:r>
              <a: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Helvetica"/>
              </a:rPr>
              <a:t>提供的各種工具</a:t>
            </a:r>
            <a:endParaRPr kumimoji="0" lang="en-US" altLang="zh-TW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Helvetica"/>
            </a:endParaRPr>
          </a:p>
          <a:p>
            <a:pPr marL="325350" marR="30480" lvl="0" indent="-285750" algn="just" defTabSz="914400" rtl="0" eaLnBrk="1" fontAlgn="base" latinLnBrk="0" hangingPunct="1">
              <a:lnSpc>
                <a:spcPct val="125000"/>
              </a:lnSpc>
              <a:spcBef>
                <a:spcPts val="62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zh-TW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Helvetica"/>
              </a:rPr>
              <a:t>Google </a:t>
            </a:r>
            <a:r>
              <a: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Helvetica"/>
              </a:rPr>
              <a:t>搜尋、</a:t>
            </a:r>
            <a:r>
              <a:rPr kumimoji="0" lang="en-US" altLang="zh-TW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Helvetica"/>
              </a:rPr>
              <a:t> Chrome</a:t>
            </a:r>
          </a:p>
          <a:p>
            <a:pPr marL="39600" marR="30480" lvl="0" indent="0" algn="just" defTabSz="914400" rtl="0" eaLnBrk="1" fontAlgn="base" latinLnBrk="0" hangingPunct="1">
              <a:lnSpc>
                <a:spcPct val="125000"/>
              </a:lnSpc>
              <a:spcBef>
                <a:spcPts val="62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Helvetica"/>
              </a:rPr>
              <a:t>       雲端硬碟、</a:t>
            </a:r>
            <a:r>
              <a:rPr kumimoji="0" lang="en-US" altLang="zh-TW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Helvetica"/>
              </a:rPr>
              <a:t>YouTube</a:t>
            </a:r>
            <a:r>
              <a: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Helvetica"/>
              </a:rPr>
              <a:t>、</a:t>
            </a:r>
            <a:endParaRPr kumimoji="0" lang="en-US" altLang="zh-TW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Helvetica"/>
            </a:endParaRPr>
          </a:p>
          <a:p>
            <a:pPr marL="39600" marR="30480" lvl="0" indent="0" algn="just" defTabSz="914400" rtl="0" eaLnBrk="1" fontAlgn="base" latinLnBrk="0" hangingPunct="1">
              <a:lnSpc>
                <a:spcPct val="125000"/>
              </a:lnSpc>
              <a:spcBef>
                <a:spcPts val="62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Helvetica"/>
              </a:rPr>
              <a:t>  </a:t>
            </a:r>
            <a:r>
              <a: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Helvetica"/>
              </a:rPr>
              <a:t>    </a:t>
            </a:r>
            <a:r>
              <a:rPr kumimoji="0" lang="en-US" altLang="zh-TW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Helvetica"/>
              </a:rPr>
              <a:t>Google Play </a:t>
            </a:r>
            <a:r>
              <a: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Helvetica"/>
              </a:rPr>
              <a:t>商店</a:t>
            </a:r>
            <a:endParaRPr kumimoji="0" lang="zh-TW" altLang="zh-TW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Helvetica"/>
            </a:endParaRPr>
          </a:p>
        </p:txBody>
      </p:sp>
      <p:sp>
        <p:nvSpPr>
          <p:cNvPr id="12" name="TextBox 136">
            <a:extLst>
              <a:ext uri="{FF2B5EF4-FFF2-40B4-BE49-F238E27FC236}">
                <a16:creationId xmlns:a16="http://schemas.microsoft.com/office/drawing/2014/main" id="{EFC2B27E-FEE3-0397-971C-34CA8274899E}"/>
              </a:ext>
            </a:extLst>
          </p:cNvPr>
          <p:cNvSpPr txBox="1"/>
          <p:nvPr/>
        </p:nvSpPr>
        <p:spPr>
          <a:xfrm>
            <a:off x="707933" y="1648751"/>
            <a:ext cx="3309348" cy="2640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031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35E6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Helvetica"/>
              </a:rPr>
              <a:t>延伸學習</a:t>
            </a:r>
            <a:endParaRPr kumimoji="0" lang="en-US" altLang="zh-TW" sz="2800" b="1" i="0" u="none" strike="noStrike" kern="0" cap="none" spc="0" normalizeH="0" baseline="0" noProof="0" dirty="0">
              <a:ln>
                <a:noFill/>
              </a:ln>
              <a:solidFill>
                <a:srgbClr val="D35E6F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Helvetica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altLang="zh-TW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Helvetica"/>
            </a:endParaRPr>
          </a:p>
          <a:p>
            <a:pPr marL="325350" marR="30480" lvl="0" indent="-285750" algn="just" defTabSz="914400" rtl="0" eaLnBrk="1" fontAlgn="auto" latinLnBrk="0" hangingPunct="1">
              <a:lnSpc>
                <a:spcPct val="125000"/>
              </a:lnSpc>
              <a:spcBef>
                <a:spcPts val="62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Helvetica"/>
              </a:rPr>
              <a:t>可合法下載</a:t>
            </a:r>
            <a:r>
              <a:rPr kumimoji="0" lang="en-US" altLang="zh-TW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Helvetica"/>
              </a:rPr>
              <a:t>Google</a:t>
            </a:r>
            <a:r>
              <a:rPr kumimoji="0" lang="zh-TW" altLang="zh-TW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Helvetica"/>
              </a:rPr>
              <a:t> Play </a:t>
            </a:r>
            <a:r>
              <a: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Helvetica"/>
              </a:rPr>
              <a:t>商店等應用程式</a:t>
            </a:r>
            <a:endParaRPr kumimoji="0" lang="en-US" altLang="zh-TW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Helvetica"/>
            </a:endParaRPr>
          </a:p>
          <a:p>
            <a:pPr marL="325350" marR="30480" lvl="0" indent="-285750" algn="just" defTabSz="914400" rtl="0" eaLnBrk="1" fontAlgn="auto" latinLnBrk="0" hangingPunct="1">
              <a:lnSpc>
                <a:spcPct val="125000"/>
              </a:lnSpc>
              <a:spcBef>
                <a:spcPts val="62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zh-TW" altLang="zh-TW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使用不受限，為教學帶來更多便利性</a:t>
            </a:r>
            <a:endParaRPr kumimoji="0" lang="en-US" altLang="zh-TW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Helvetica"/>
            </a:endParaRPr>
          </a:p>
          <a:p>
            <a:pPr marL="325350" marR="30480" lvl="0" indent="-285750" algn="just" defTabSz="914400" rtl="0" eaLnBrk="1" fontAlgn="auto" latinLnBrk="0" hangingPunct="1">
              <a:lnSpc>
                <a:spcPct val="125000"/>
              </a:lnSpc>
              <a:spcBef>
                <a:spcPts val="62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zh-TW" altLang="en-US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Helvetica"/>
            </a:endParaRPr>
          </a:p>
        </p:txBody>
      </p:sp>
      <p:grpSp>
        <p:nvGrpSpPr>
          <p:cNvPr id="13" name="群組 12">
            <a:extLst>
              <a:ext uri="{FF2B5EF4-FFF2-40B4-BE49-F238E27FC236}">
                <a16:creationId xmlns:a16="http://schemas.microsoft.com/office/drawing/2014/main" id="{48ED7589-0782-D3E8-D6E3-BDB95BCA2D2E}"/>
              </a:ext>
            </a:extLst>
          </p:cNvPr>
          <p:cNvGrpSpPr>
            <a:grpSpLocks noChangeAspect="1"/>
          </p:cNvGrpSpPr>
          <p:nvPr/>
        </p:nvGrpSpPr>
        <p:grpSpPr>
          <a:xfrm>
            <a:off x="812752" y="4070377"/>
            <a:ext cx="2864282" cy="1591239"/>
            <a:chOff x="914976" y="2667000"/>
            <a:chExt cx="3291900" cy="1828800"/>
          </a:xfrm>
        </p:grpSpPr>
        <p:pic>
          <p:nvPicPr>
            <p:cNvPr id="14" name="圖片 13" descr="一張含有 拼貼畫, 平面設計, 動畫卡通, 圖解 的圖片&#10;&#10;自動產生的描述">
              <a:extLst>
                <a:ext uri="{FF2B5EF4-FFF2-40B4-BE49-F238E27FC236}">
                  <a16:creationId xmlns:a16="http://schemas.microsoft.com/office/drawing/2014/main" id="{B4C99AF9-ACA2-FF0C-3CCC-9F33FB46FC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532" t="8614" r="4024" b="2084"/>
            <a:stretch/>
          </p:blipFill>
          <p:spPr>
            <a:xfrm flipH="1">
              <a:off x="914976" y="2667000"/>
              <a:ext cx="3291900" cy="1828800"/>
            </a:xfrm>
            <a:prstGeom prst="rect">
              <a:avLst/>
            </a:prstGeom>
          </p:spPr>
        </p:pic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3650A7D3-C68D-BED6-9AE4-1C7A4D02E9D2}"/>
                </a:ext>
              </a:extLst>
            </p:cNvPr>
            <p:cNvSpPr/>
            <p:nvPr/>
          </p:nvSpPr>
          <p:spPr>
            <a:xfrm>
              <a:off x="914976" y="2667000"/>
              <a:ext cx="3291900" cy="1828800"/>
            </a:xfrm>
            <a:prstGeom prst="rect">
              <a:avLst/>
            </a:pr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cs typeface="Helvetica"/>
              </a:endParaRPr>
            </a:p>
          </p:txBody>
        </p:sp>
        <p:pic>
          <p:nvPicPr>
            <p:cNvPr id="17" name="圖片 16" descr="一張含有 文字, 螢幕擷取畫面, 圖形, 平面設計 的圖片&#10;&#10;自動產生的描述">
              <a:extLst>
                <a:ext uri="{FF2B5EF4-FFF2-40B4-BE49-F238E27FC236}">
                  <a16:creationId xmlns:a16="http://schemas.microsoft.com/office/drawing/2014/main" id="{31F329F7-5E4A-4A5F-8C27-230AC044CC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01800" y="3048000"/>
              <a:ext cx="1981200" cy="1114425"/>
            </a:xfrm>
            <a:prstGeom prst="rect">
              <a:avLst/>
            </a:prstGeom>
            <a:effectLst>
              <a:outerShdw blurRad="50800" dist="38100" dir="2700000" algn="tl" rotWithShape="0">
                <a:schemeClr val="bg1">
                  <a:alpha val="40000"/>
                </a:schemeClr>
              </a:outerShdw>
            </a:effectLst>
          </p:spPr>
        </p:pic>
      </p:grpSp>
      <p:grpSp>
        <p:nvGrpSpPr>
          <p:cNvPr id="18" name="群組 17">
            <a:extLst>
              <a:ext uri="{FF2B5EF4-FFF2-40B4-BE49-F238E27FC236}">
                <a16:creationId xmlns:a16="http://schemas.microsoft.com/office/drawing/2014/main" id="{90EE1CBB-45C7-087C-788A-94D334F161DD}"/>
              </a:ext>
            </a:extLst>
          </p:cNvPr>
          <p:cNvGrpSpPr>
            <a:grpSpLocks noChangeAspect="1"/>
          </p:cNvGrpSpPr>
          <p:nvPr/>
        </p:nvGrpSpPr>
        <p:grpSpPr>
          <a:xfrm>
            <a:off x="4667691" y="4591166"/>
            <a:ext cx="2649728" cy="1139013"/>
            <a:chOff x="1040978" y="5048524"/>
            <a:chExt cx="2368440" cy="1018098"/>
          </a:xfrm>
        </p:grpSpPr>
        <p:pic>
          <p:nvPicPr>
            <p:cNvPr id="19" name="圖片 18" descr="一張含有 圖形, 螢幕擷取畫面, 字型, 平面設計 的圖片&#10;&#10;自動產生的描述">
              <a:extLst>
                <a:ext uri="{FF2B5EF4-FFF2-40B4-BE49-F238E27FC236}">
                  <a16:creationId xmlns:a16="http://schemas.microsoft.com/office/drawing/2014/main" id="{281E04A7-6CD8-5D35-AD7C-9D5494128D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40076" b="16708"/>
            <a:stretch/>
          </p:blipFill>
          <p:spPr>
            <a:xfrm>
              <a:off x="1249418" y="5577672"/>
              <a:ext cx="2160000" cy="488950"/>
            </a:xfrm>
            <a:prstGeom prst="rect">
              <a:avLst/>
            </a:prstGeom>
          </p:spPr>
        </p:pic>
        <p:sp>
          <p:nvSpPr>
            <p:cNvPr id="20" name="文字方塊 19">
              <a:extLst>
                <a:ext uri="{FF2B5EF4-FFF2-40B4-BE49-F238E27FC236}">
                  <a16:creationId xmlns:a16="http://schemas.microsoft.com/office/drawing/2014/main" id="{A90C51D0-D3E2-DBF4-121F-A416E35A0C78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1040978" y="5048524"/>
              <a:ext cx="2160000" cy="295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Helvetica"/>
                </a:rPr>
                <a:t>Google Mobile Service</a:t>
              </a:r>
              <a:endPara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Helvetica"/>
              </a:endParaRPr>
            </a:p>
          </p:txBody>
        </p:sp>
      </p:grpSp>
      <p:grpSp>
        <p:nvGrpSpPr>
          <p:cNvPr id="21" name="群組 20">
            <a:extLst>
              <a:ext uri="{FF2B5EF4-FFF2-40B4-BE49-F238E27FC236}">
                <a16:creationId xmlns:a16="http://schemas.microsoft.com/office/drawing/2014/main" id="{88E5D15D-5079-751B-323F-E300994C72EC}"/>
              </a:ext>
            </a:extLst>
          </p:cNvPr>
          <p:cNvGrpSpPr/>
          <p:nvPr/>
        </p:nvGrpSpPr>
        <p:grpSpPr>
          <a:xfrm>
            <a:off x="9116839" y="4942679"/>
            <a:ext cx="1894854" cy="1084022"/>
            <a:chOff x="8834532" y="4332751"/>
            <a:chExt cx="2520000" cy="1646788"/>
          </a:xfrm>
        </p:grpSpPr>
        <p:grpSp>
          <p:nvGrpSpPr>
            <p:cNvPr id="22" name="群組 21">
              <a:extLst>
                <a:ext uri="{FF2B5EF4-FFF2-40B4-BE49-F238E27FC236}">
                  <a16:creationId xmlns:a16="http://schemas.microsoft.com/office/drawing/2014/main" id="{4278CE00-1DC6-68C2-E05E-3BFB1A048E8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834532" y="4380267"/>
              <a:ext cx="2520000" cy="1529508"/>
              <a:chOff x="8550564" y="4584559"/>
              <a:chExt cx="2667000" cy="1618729"/>
            </a:xfrm>
          </p:grpSpPr>
          <p:pic>
            <p:nvPicPr>
              <p:cNvPr id="24" name="圖片 23" descr="一張含有 網站 的圖片&#10;&#10;自動產生的描述">
                <a:extLst>
                  <a:ext uri="{FF2B5EF4-FFF2-40B4-BE49-F238E27FC236}">
                    <a16:creationId xmlns:a16="http://schemas.microsoft.com/office/drawing/2014/main" id="{D263A014-DFEB-1409-773A-D28645C31F3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-925"/>
              <a:stretch/>
            </p:blipFill>
            <p:spPr>
              <a:xfrm>
                <a:off x="8688157" y="4617198"/>
                <a:ext cx="2436321" cy="1452804"/>
              </a:xfrm>
              <a:prstGeom prst="rect">
                <a:avLst/>
              </a:prstGeom>
            </p:spPr>
          </p:pic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35682029-39FB-4006-2B0B-F8E0BB077692}"/>
                  </a:ext>
                </a:extLst>
              </p:cNvPr>
              <p:cNvSpPr/>
              <p:nvPr/>
            </p:nvSpPr>
            <p:spPr>
              <a:xfrm>
                <a:off x="8550564" y="4584559"/>
                <a:ext cx="2667000" cy="1618729"/>
              </a:xfrm>
              <a:prstGeom prst="rect">
                <a:avLst/>
              </a:prstGeom>
              <a:solidFill>
                <a:srgbClr val="FFFFFF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"/>
                  <a:cs typeface="Helvetica"/>
                </a:endParaRPr>
              </a:p>
            </p:txBody>
          </p:sp>
        </p:grpSp>
        <p:pic>
          <p:nvPicPr>
            <p:cNvPr id="23" name="圖片 22" descr="一張含有 圖形, 標誌, 符號, 螢幕擷取畫面 的圖片&#10;&#10;自動產生的描述">
              <a:extLst>
                <a:ext uri="{FF2B5EF4-FFF2-40B4-BE49-F238E27FC236}">
                  <a16:creationId xmlns:a16="http://schemas.microsoft.com/office/drawing/2014/main" id="{0D1864B9-02CF-33E6-41BC-6E8F47418E0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294432" y="4332751"/>
              <a:ext cx="1600200" cy="1646788"/>
            </a:xfrm>
            <a:prstGeom prst="rect">
              <a:avLst/>
            </a:prstGeom>
          </p:spPr>
        </p:pic>
      </p:grp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B0A1A10F-D122-7FDA-AA8D-6740FBCDF4D9}"/>
              </a:ext>
            </a:extLst>
          </p:cNvPr>
          <p:cNvSpPr txBox="1"/>
          <p:nvPr/>
        </p:nvSpPr>
        <p:spPr>
          <a:xfrm>
            <a:off x="4267242" y="6046687"/>
            <a:ext cx="6100354" cy="3385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1" i="0" u="none" strike="noStrike" kern="0" cap="none" spc="4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SimSun"/>
              </a:rPr>
              <a:t>所有的</a:t>
            </a:r>
            <a:r>
              <a:rPr kumimoji="0" lang="en-US" altLang="zh-TW" sz="1600" b="1" i="0" u="none" strike="noStrike" kern="0" cap="none" spc="4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SimSun"/>
              </a:rPr>
              <a:t>app</a:t>
            </a:r>
            <a:r>
              <a:rPr kumimoji="0" lang="zh-TW" altLang="en-US" sz="1600" b="1" i="0" u="none" strike="noStrike" kern="0" cap="none" spc="4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SimSun"/>
              </a:rPr>
              <a:t>都有</a:t>
            </a:r>
            <a:r>
              <a:rPr kumimoji="0" lang="en-US" altLang="zh-TW" sz="1600" b="1" i="0" u="none" strike="noStrike" kern="0" cap="none" spc="4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SimSun"/>
              </a:rPr>
              <a:t>G</a:t>
            </a:r>
            <a:r>
              <a:rPr kumimoji="0" lang="en-US" altLang="zh-TW" sz="1600" b="1" i="0" u="none" strike="noStrike" kern="0" cap="none" spc="45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SimSun"/>
              </a:rPr>
              <a:t>oogle</a:t>
            </a:r>
            <a:r>
              <a:rPr kumimoji="0" lang="zh-TW" altLang="en-US" sz="1600" b="1" i="0" u="none" strike="noStrike" kern="0" cap="none" spc="4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SimSun"/>
              </a:rPr>
              <a:t>認證，合法且安全</a:t>
            </a: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elvetica"/>
              <a:cs typeface="Helvetica"/>
            </a:endParaRPr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82B4FD18-BDF6-7475-CCE2-4D214EC80067}"/>
              </a:ext>
            </a:extLst>
          </p:cNvPr>
          <p:cNvSpPr txBox="1"/>
          <p:nvPr/>
        </p:nvSpPr>
        <p:spPr>
          <a:xfrm>
            <a:off x="672771" y="866418"/>
            <a:ext cx="110767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3600" b="1" dirty="0">
                <a:solidFill>
                  <a:srgbClr val="FF0000"/>
                </a:solidFill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Google EDLA</a:t>
            </a:r>
            <a:r>
              <a:rPr lang="zh-TW" altLang="en-US" sz="3600" b="1" dirty="0">
                <a:solidFill>
                  <a:srgbClr val="FF0000"/>
                </a:solidFill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行動服務認證</a:t>
            </a:r>
          </a:p>
        </p:txBody>
      </p:sp>
    </p:spTree>
    <p:extLst>
      <p:ext uri="{BB962C8B-B14F-4D97-AF65-F5344CB8AC3E}">
        <p14:creationId xmlns:p14="http://schemas.microsoft.com/office/powerpoint/2010/main" val="2838564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0EA579-3013-E5E7-55A2-2CB2732498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9D1C4CE-62D9-9D88-B7D9-5053F9ADC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zh-TW" altLang="en-US" dirty="0"/>
              <a:t>設計特性</a:t>
            </a:r>
          </a:p>
        </p:txBody>
      </p:sp>
      <p:sp>
        <p:nvSpPr>
          <p:cNvPr id="17" name="TextBox 6">
            <a:extLst>
              <a:ext uri="{FF2B5EF4-FFF2-40B4-BE49-F238E27FC236}">
                <a16:creationId xmlns:a16="http://schemas.microsoft.com/office/drawing/2014/main" id="{2CCEA9EB-2243-CBA6-0CDB-6F97093B14A9}"/>
              </a:ext>
            </a:extLst>
          </p:cNvPr>
          <p:cNvSpPr txBox="1"/>
          <p:nvPr/>
        </p:nvSpPr>
        <p:spPr>
          <a:xfrm>
            <a:off x="358609" y="1918385"/>
            <a:ext cx="6374186" cy="283154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l" defTabSz="121917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Helvetica"/>
                <a:sym typeface="Acer Foco"/>
              </a:rPr>
              <a:t>在細塵環境仍維持高效能的產品穩定</a:t>
            </a:r>
            <a:endParaRPr kumimoji="0" lang="en-US" altLang="zh-TW" sz="2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Helvetica"/>
              <a:sym typeface="Acer Foco"/>
            </a:endParaRPr>
          </a:p>
          <a:p>
            <a:pPr marL="0" marR="0" lvl="0" indent="0" algn="l" defTabSz="121917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Helvetica"/>
              <a:sym typeface="Acer Foco"/>
            </a:endParaRPr>
          </a:p>
          <a:p>
            <a:pPr marL="0" marR="0" lvl="0" indent="0" algn="l" defTabSz="91437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0051F2"/>
                </a:highlight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Helvetica"/>
                <a:sym typeface="Acer Foco"/>
              </a:rPr>
              <a:t>IP5X</a:t>
            </a:r>
            <a:r>
              <a:rPr kumimoji="0" lang="zh-TW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0051F2"/>
                </a:highlight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Helvetica"/>
                <a:sym typeface="Acer Foco"/>
              </a:rPr>
              <a:t>防塵等級 在學校使用環境中 具有重要的優點</a:t>
            </a:r>
            <a:endParaRPr kumimoji="0" lang="en-US" altLang="zh-TW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Helvetica"/>
              <a:sym typeface="Acer Foco"/>
            </a:endParaRPr>
          </a:p>
          <a:p>
            <a:pPr marL="0" marR="0" lvl="0" indent="0" algn="l" defTabSz="91437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Helvetica"/>
              <a:sym typeface="Acer Foco"/>
            </a:endParaRPr>
          </a:p>
          <a:p>
            <a:pPr marL="0" marR="0" lvl="0" indent="0" algn="l" defTabSz="91437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Helvetica"/>
                <a:sym typeface="Acer Foco"/>
              </a:rPr>
              <a:t>它能</a:t>
            </a:r>
            <a:r>
              <a: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Helvetica"/>
                <a:sym typeface="Acer Foco"/>
              </a:rPr>
              <a:t>有效阻擋</a:t>
            </a:r>
            <a:r>
              <a: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Helvetica"/>
                <a:sym typeface="Acer Foco"/>
              </a:rPr>
              <a:t>教室內的</a:t>
            </a:r>
            <a:r>
              <a:rPr lang="zh-CN" altLang="en-US" b="1" kern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Helvetica"/>
                <a:sym typeface="Acer Foco"/>
              </a:rPr>
              <a:t>粉筆灰、</a:t>
            </a:r>
            <a:r>
              <a:rPr lang="zh-TW" altLang="en-US" b="1" kern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Helvetica"/>
                <a:sym typeface="Acer Foco"/>
              </a:rPr>
              <a:t>灰</a:t>
            </a:r>
            <a:r>
              <a: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Helvetica"/>
                <a:sym typeface="Acer Foco"/>
              </a:rPr>
              <a:t>塵、細微纖維及其他顆粒物進入，確保教學設備內部的部件</a:t>
            </a:r>
            <a:r>
              <a: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Helvetica"/>
                <a:sym typeface="Acer Foco"/>
              </a:rPr>
              <a:t>不受污染損壞</a:t>
            </a:r>
            <a:r>
              <a: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Helvetica"/>
                <a:sym typeface="Acer Foco"/>
              </a:rPr>
              <a:t>。</a:t>
            </a:r>
            <a:endParaRPr kumimoji="0" lang="en-US" altLang="zh-TW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Helvetica"/>
              <a:sym typeface="Acer Foco"/>
            </a:endParaRPr>
          </a:p>
          <a:p>
            <a:pPr marL="0" marR="0" lvl="0" indent="0" algn="l" defTabSz="91437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Helvetica"/>
              <a:sym typeface="Acer Foco"/>
            </a:endParaRPr>
          </a:p>
          <a:p>
            <a:pPr marL="0" marR="0" lvl="0" indent="0" algn="l" defTabSz="91437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Helvetica"/>
                <a:sym typeface="Acer Foco"/>
              </a:rPr>
              <a:t>這種防護能力確保了學校設備的</a:t>
            </a:r>
            <a:r>
              <a: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Helvetica"/>
                <a:sym typeface="Acer Foco"/>
              </a:rPr>
              <a:t>長期運作</a:t>
            </a:r>
            <a:r>
              <a: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Helvetica"/>
                <a:sym typeface="Acer Foco"/>
              </a:rPr>
              <a:t>，並提供一個</a:t>
            </a:r>
            <a:r>
              <a: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Helvetica"/>
                <a:sym typeface="Acer Foco"/>
              </a:rPr>
              <a:t>穩定的設備使用環境</a:t>
            </a:r>
            <a:r>
              <a: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Helvetica"/>
                <a:sym typeface="Acer Foco"/>
              </a:rPr>
              <a:t>。</a:t>
            </a:r>
            <a:endParaRPr kumimoji="0" lang="en-US" altLang="zh-TW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Helvetica"/>
              <a:sym typeface="Acer Foco"/>
            </a:endParaRPr>
          </a:p>
        </p:txBody>
      </p:sp>
      <p:pic>
        <p:nvPicPr>
          <p:cNvPr id="18" name="Picture 4">
            <a:extLst>
              <a:ext uri="{FF2B5EF4-FFF2-40B4-BE49-F238E27FC236}">
                <a16:creationId xmlns:a16="http://schemas.microsoft.com/office/drawing/2014/main" id="{EA517CCE-4C50-1251-0FA3-C985EED638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7704" y="1822700"/>
            <a:ext cx="5217680" cy="3758548"/>
          </a:xfrm>
          <a:prstGeom prst="rect">
            <a:avLst/>
          </a:prstGeom>
        </p:spPr>
      </p:pic>
      <p:pic>
        <p:nvPicPr>
          <p:cNvPr id="19" name="Picture 9">
            <a:extLst>
              <a:ext uri="{FF2B5EF4-FFF2-40B4-BE49-F238E27FC236}">
                <a16:creationId xmlns:a16="http://schemas.microsoft.com/office/drawing/2014/main" id="{42BBF373-D061-5BB3-1440-554D3E24C0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609" y="4954514"/>
            <a:ext cx="5722773" cy="747222"/>
          </a:xfrm>
          <a:prstGeom prst="rect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</a:ln>
        </p:spPr>
      </p:pic>
      <p:sp>
        <p:nvSpPr>
          <p:cNvPr id="20" name="TextBox 7">
            <a:extLst>
              <a:ext uri="{FF2B5EF4-FFF2-40B4-BE49-F238E27FC236}">
                <a16:creationId xmlns:a16="http://schemas.microsoft.com/office/drawing/2014/main" id="{98D80B15-72CB-D240-C932-BDE84102FD6F}"/>
              </a:ext>
            </a:extLst>
          </p:cNvPr>
          <p:cNvSpPr txBox="1"/>
          <p:nvPr/>
        </p:nvSpPr>
        <p:spPr>
          <a:xfrm>
            <a:off x="8730647" y="1456347"/>
            <a:ext cx="1111794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marL="0" marR="0" lvl="0" indent="0" algn="ctr" defTabSz="121917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00"/>
                </a:highlight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Helvetica"/>
                <a:sym typeface="Acer Foco"/>
              </a:rPr>
              <a:t>防</a:t>
            </a:r>
            <a:r>
              <a: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00"/>
                </a:highlight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Acer Foco"/>
                <a:sym typeface="Acer Foco"/>
              </a:rPr>
              <a:t>塵測試</a:t>
            </a: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310E6ED9-4514-3ACD-A24B-A04DC06BAC3F}"/>
              </a:ext>
            </a:extLst>
          </p:cNvPr>
          <p:cNvSpPr txBox="1"/>
          <p:nvPr/>
        </p:nvSpPr>
        <p:spPr>
          <a:xfrm>
            <a:off x="524413" y="1114330"/>
            <a:ext cx="9540848" cy="5420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 hangingPunct="0">
              <a:lnSpc>
                <a:spcPts val="3500"/>
              </a:lnSpc>
              <a:defRPr/>
            </a:pPr>
            <a:r>
              <a:rPr kumimoji="0" lang="en-US" altLang="zh-TW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Helvetica"/>
              </a:rPr>
              <a:t>IP5X</a:t>
            </a:r>
            <a:r>
              <a:rPr kumimoji="0" lang="zh-TW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Helvetica"/>
              </a:rPr>
              <a:t>防塵認證 </a:t>
            </a:r>
            <a:endParaRPr kumimoji="0" lang="en-US" altLang="zh-TW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highlight>
                <a:srgbClr val="FFFF00"/>
              </a:highlight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Helvetica"/>
              <a:sym typeface="Acer Foco"/>
            </a:endParaRPr>
          </a:p>
        </p:txBody>
      </p:sp>
    </p:spTree>
    <p:extLst>
      <p:ext uri="{BB962C8B-B14F-4D97-AF65-F5344CB8AC3E}">
        <p14:creationId xmlns:p14="http://schemas.microsoft.com/office/powerpoint/2010/main" val="4022164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zh-TW" altLang="en-US" dirty="0"/>
              <a:t>設計特性</a:t>
            </a:r>
          </a:p>
        </p:txBody>
      </p:sp>
      <p:sp>
        <p:nvSpPr>
          <p:cNvPr id="13" name="標題 1"/>
          <p:cNvSpPr txBox="1">
            <a:spLocks/>
          </p:cNvSpPr>
          <p:nvPr/>
        </p:nvSpPr>
        <p:spPr>
          <a:xfrm>
            <a:off x="563801" y="1088206"/>
            <a:ext cx="11628199" cy="6111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defRPr>
            </a:lvl1pPr>
          </a:lstStyle>
          <a:p>
            <a:pPr algn="l"/>
            <a:r>
              <a:rPr lang="zh-TW" altLang="en-US" sz="3600" b="1" dirty="0">
                <a:solidFill>
                  <a:srgbClr val="FF0000"/>
                </a:solidFill>
                <a:highlight>
                  <a:srgbClr val="FFFF00"/>
                </a:highlight>
              </a:rPr>
              <a:t>全效護眼技術</a:t>
            </a:r>
            <a:endParaRPr lang="zh-TW" altLang="en-US" sz="3600" dirty="0">
              <a:highlight>
                <a:srgbClr val="FFFF00"/>
              </a:highlight>
            </a:endParaRPr>
          </a:p>
        </p:txBody>
      </p:sp>
      <p:grpSp>
        <p:nvGrpSpPr>
          <p:cNvPr id="5" name="群組 4">
            <a:extLst>
              <a:ext uri="{FF2B5EF4-FFF2-40B4-BE49-F238E27FC236}">
                <a16:creationId xmlns:a16="http://schemas.microsoft.com/office/drawing/2014/main" id="{943C2C51-FA94-A626-AB79-C0B2E1C97E8C}"/>
              </a:ext>
            </a:extLst>
          </p:cNvPr>
          <p:cNvGrpSpPr/>
          <p:nvPr/>
        </p:nvGrpSpPr>
        <p:grpSpPr>
          <a:xfrm>
            <a:off x="398662" y="1539895"/>
            <a:ext cx="11543135" cy="4787539"/>
            <a:chOff x="398662" y="1680565"/>
            <a:chExt cx="11543135" cy="4787539"/>
          </a:xfrm>
        </p:grpSpPr>
        <p:pic>
          <p:nvPicPr>
            <p:cNvPr id="7" name="Picture 7">
              <a:extLst>
                <a:ext uri="{FF2B5EF4-FFF2-40B4-BE49-F238E27FC236}">
                  <a16:creationId xmlns:a16="http://schemas.microsoft.com/office/drawing/2014/main" id="{ADE1F8A3-D27E-76C7-17EE-8F3E397926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1872"/>
            <a:stretch/>
          </p:blipFill>
          <p:spPr>
            <a:xfrm>
              <a:off x="6686757" y="3526621"/>
              <a:ext cx="2485180" cy="2736405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  <p:sp>
          <p:nvSpPr>
            <p:cNvPr id="8" name="文字方塊 7">
              <a:extLst>
                <a:ext uri="{FF2B5EF4-FFF2-40B4-BE49-F238E27FC236}">
                  <a16:creationId xmlns:a16="http://schemas.microsoft.com/office/drawing/2014/main" id="{466EEF3D-871C-481A-0EEA-CEF1A64F2C4C}"/>
                </a:ext>
              </a:extLst>
            </p:cNvPr>
            <p:cNvSpPr txBox="1"/>
            <p:nvPr/>
          </p:nvSpPr>
          <p:spPr>
            <a:xfrm>
              <a:off x="6532063" y="1680565"/>
              <a:ext cx="5409734" cy="17338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marL="0" marR="0" lvl="0" indent="0" algn="l" defTabSz="121917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Helvetica"/>
                  <a:sym typeface="Acer Foco"/>
                </a:rPr>
                <a:t>       TUV</a:t>
              </a:r>
              <a:r>
                <a:rPr kumimoji="0" lang="zh-TW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Helvetica"/>
                  <a:sym typeface="Acer Foco"/>
                </a:rPr>
                <a:t>德國萊茵 國際認證</a:t>
              </a:r>
              <a:endParaRPr kumimoji="0" lang="en-US" altLang="zh-TW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Helvetica"/>
                <a:sym typeface="Acer Foco"/>
              </a:endParaRPr>
            </a:p>
            <a:p>
              <a:pPr marL="0" marR="0" lvl="0" indent="0" algn="l" defTabSz="121917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TW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Helvetica"/>
                <a:sym typeface="Acer Foco"/>
              </a:endParaRPr>
            </a:p>
            <a:p>
              <a:pPr marL="0" marR="0" lvl="0" indent="0" algn="l" defTabSz="1219170" rtl="0" eaLnBrk="1" fontAlgn="auto" latinLnBrk="0" hangingPunct="0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Helvetica"/>
                  <a:sym typeface="Acer Foco"/>
                </a:rPr>
                <a:t>     </a:t>
              </a:r>
              <a:r>
                <a:rPr kumimoji="0" lang="zh-TW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highlight>
                    <a:srgbClr val="FFFF00"/>
                  </a:highlight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Helvetica"/>
                  <a:sym typeface="Acer Foco"/>
                </a:rPr>
                <a:t>不閃屏</a:t>
              </a:r>
              <a:r>
                <a:rPr kumimoji="0" lang="en-US" altLang="zh-TW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highlight>
                    <a:srgbClr val="FFFF00"/>
                  </a:highlight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Helvetica"/>
                  <a:sym typeface="Acer Foco"/>
                </a:rPr>
                <a:t> &amp; </a:t>
              </a:r>
              <a:r>
                <a:rPr kumimoji="0" lang="zh-TW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highlight>
                    <a:srgbClr val="FFFF00"/>
                  </a:highlight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Helvetica"/>
                  <a:sym typeface="Acer Foco"/>
                </a:rPr>
                <a:t>低藍光 </a:t>
              </a:r>
              <a:r>
                <a:rPr kumimoji="0" lang="en-US" altLang="zh-TW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highlight>
                    <a:srgbClr val="FFFF00"/>
                  </a:highlight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Helvetica"/>
                  <a:sym typeface="Acer Foco"/>
                </a:rPr>
                <a:t>&amp; </a:t>
              </a:r>
              <a:r>
                <a:rPr kumimoji="0" lang="zh-TW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highlight>
                    <a:srgbClr val="FFFF00"/>
                  </a:highlight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Helvetica"/>
                  <a:sym typeface="Acer Foco"/>
                </a:rPr>
                <a:t>防眩光</a:t>
              </a:r>
              <a:endParaRPr kumimoji="0" lang="en-US" altLang="zh-TW" sz="24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Helvetica"/>
                <a:sym typeface="Acer Foco"/>
              </a:endParaRPr>
            </a:p>
            <a:p>
              <a:pPr marL="0" marR="0" lvl="0" indent="0" algn="l" defTabSz="121917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Helvetica"/>
                  <a:sym typeface="Acer Foco"/>
                </a:rPr>
                <a:t>     </a:t>
              </a:r>
              <a:r>
                <a:rPr kumimoji="0" lang="zh-TW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cer Foco"/>
                  <a:ea typeface="微軟正黑體"/>
                  <a:cs typeface="Helvetica"/>
                  <a:sym typeface="Acer Foco"/>
                </a:rPr>
                <a:t>大幅降低視覺疲勞 提升使用舒適度</a:t>
              </a:r>
              <a:endParaRPr kumimoji="0" lang="en-US" altLang="zh-TW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cer Foco"/>
                <a:ea typeface="微軟正黑體"/>
                <a:cs typeface="Helvetica"/>
                <a:sym typeface="Acer Foco"/>
              </a:endParaRPr>
            </a:p>
            <a:p>
              <a:pPr marL="0" marR="0" lvl="0" indent="0" algn="l" defTabSz="914377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cer Foco"/>
                  <a:ea typeface="微軟正黑體"/>
                  <a:cs typeface="Helvetica"/>
                  <a:sym typeface="Acer Foco"/>
                </a:rPr>
                <a:t>       能幫助孩童在專心學習時，減少眼睛疲勞</a:t>
              </a:r>
              <a:endParaRPr kumimoji="0" lang="zh-TW" alt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Helvetica"/>
              </a:endParaRPr>
            </a:p>
          </p:txBody>
        </p:sp>
        <p:pic>
          <p:nvPicPr>
            <p:cNvPr id="10" name="Picture 7">
              <a:extLst>
                <a:ext uri="{FF2B5EF4-FFF2-40B4-BE49-F238E27FC236}">
                  <a16:creationId xmlns:a16="http://schemas.microsoft.com/office/drawing/2014/main" id="{85D108D9-0060-A288-BDFA-754EA70DD2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19" b="31054"/>
            <a:stretch/>
          </p:blipFill>
          <p:spPr>
            <a:xfrm>
              <a:off x="9351700" y="3543372"/>
              <a:ext cx="2485180" cy="2732762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  <p:pic>
          <p:nvPicPr>
            <p:cNvPr id="11" name="圖片 10" descr="一張含有 服裝, 內褲 的圖片&#10;&#10;自動產生的描述">
              <a:extLst>
                <a:ext uri="{FF2B5EF4-FFF2-40B4-BE49-F238E27FC236}">
                  <a16:creationId xmlns:a16="http://schemas.microsoft.com/office/drawing/2014/main" id="{2FF8D939-74CB-641C-84D9-27FD3C1620B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8662" y="1788529"/>
              <a:ext cx="5885118" cy="3965023"/>
            </a:xfrm>
            <a:prstGeom prst="rect">
              <a:avLst/>
            </a:prstGeom>
          </p:spPr>
        </p:pic>
        <p:sp>
          <p:nvSpPr>
            <p:cNvPr id="12" name="object 18">
              <a:extLst>
                <a:ext uri="{FF2B5EF4-FFF2-40B4-BE49-F238E27FC236}">
                  <a16:creationId xmlns:a16="http://schemas.microsoft.com/office/drawing/2014/main" id="{E0D15B3E-823A-E0EB-0EA5-F73D7A019681}"/>
                </a:ext>
              </a:extLst>
            </p:cNvPr>
            <p:cNvSpPr txBox="1"/>
            <p:nvPr/>
          </p:nvSpPr>
          <p:spPr>
            <a:xfrm>
              <a:off x="662792" y="4693727"/>
              <a:ext cx="2350958" cy="259686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ucida Sans Unicode"/>
                  <a:cs typeface="Lucida Sans Unicode"/>
                </a:rPr>
                <a:t>Acer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ucida Sans Unicode"/>
                  <a:cs typeface="Lucida Sans Unicode"/>
                </a:rPr>
                <a:t>Flickerless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ucida Sans Unicode"/>
                  <a:cs typeface="Lucida Sans Unicode"/>
                </a:rPr>
                <a:t> </a:t>
              </a:r>
              <a:r>
                <a:rPr kumimoji="0" lang="en-US" sz="1600" b="0" i="0" u="none" strike="noStrike" kern="0" cap="none" spc="-1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ucida Sans Unicode"/>
                  <a:cs typeface="Lucida Sans Unicode"/>
                </a:rPr>
                <a:t>S</a:t>
              </a:r>
              <a:r>
                <a:rPr kumimoji="0" sz="1600" b="0" i="0" u="none" strike="noStrike" kern="0" cap="none" spc="-1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ucida Sans Unicode"/>
                  <a:cs typeface="Lucida Sans Unicode"/>
                </a:rPr>
                <a:t>creen</a:t>
              </a:r>
              <a:endPara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cs typeface="Lucida Sans Unicode"/>
              </a:endParaRPr>
            </a:p>
          </p:txBody>
        </p:sp>
        <p:sp>
          <p:nvSpPr>
            <p:cNvPr id="14" name="object 20">
              <a:extLst>
                <a:ext uri="{FF2B5EF4-FFF2-40B4-BE49-F238E27FC236}">
                  <a16:creationId xmlns:a16="http://schemas.microsoft.com/office/drawing/2014/main" id="{581E847D-4461-1AB5-45D1-757BE89537A3}"/>
                </a:ext>
              </a:extLst>
            </p:cNvPr>
            <p:cNvSpPr txBox="1"/>
            <p:nvPr/>
          </p:nvSpPr>
          <p:spPr>
            <a:xfrm>
              <a:off x="4493572" y="4713050"/>
              <a:ext cx="1704615" cy="259686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ucida Sans Unicode"/>
                  <a:cs typeface="Lucida Sans Unicode"/>
                </a:rPr>
                <a:t>Other</a:t>
              </a:r>
              <a:r>
                <a:rPr kumimoji="0" sz="7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ucida Sans Unicode"/>
                  <a:cs typeface="Lucida Sans Unicode"/>
                </a:rPr>
                <a:t> </a:t>
              </a:r>
              <a:r>
                <a:rPr kumimoji="0" sz="1600" b="0" i="0" u="none" strike="noStrike" kern="0" cap="none" spc="-1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ucida Sans Unicode"/>
                  <a:cs typeface="Lucida Sans Unicode"/>
                </a:rPr>
                <a:t>screen</a:t>
              </a:r>
              <a:endPara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cs typeface="Lucida Sans Unicode"/>
              </a:endParaRPr>
            </a:p>
          </p:txBody>
        </p:sp>
        <p:sp>
          <p:nvSpPr>
            <p:cNvPr id="15" name="object 5">
              <a:extLst>
                <a:ext uri="{FF2B5EF4-FFF2-40B4-BE49-F238E27FC236}">
                  <a16:creationId xmlns:a16="http://schemas.microsoft.com/office/drawing/2014/main" id="{B33090E2-BB80-D59F-34B5-F86C2EF753C2}"/>
                </a:ext>
              </a:extLst>
            </p:cNvPr>
            <p:cNvSpPr txBox="1"/>
            <p:nvPr/>
          </p:nvSpPr>
          <p:spPr>
            <a:xfrm>
              <a:off x="1719414" y="6301392"/>
              <a:ext cx="663551" cy="16671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000" b="0" i="0" u="none" strike="noStrike" kern="1200" cap="none" spc="-40" normalizeH="0" baseline="0" noProof="0" dirty="0">
                  <a:ln>
                    <a:noFill/>
                  </a:ln>
                  <a:solidFill>
                    <a:srgbClr val="040000"/>
                  </a:solidFill>
                  <a:effectLst/>
                  <a:uLnTx/>
                  <a:uFillTx/>
                  <a:latin typeface="Lucida Sans Unicode"/>
                  <a:cs typeface="Lucida Sans Unicode"/>
                </a:rPr>
                <a:t>TÜV</a:t>
              </a:r>
              <a:r>
                <a:rPr kumimoji="0" sz="1000" b="0" i="0" u="none" strike="noStrike" kern="1200" cap="none" spc="-85" normalizeH="0" baseline="0" noProof="0" dirty="0">
                  <a:ln>
                    <a:noFill/>
                  </a:ln>
                  <a:solidFill>
                    <a:srgbClr val="040000"/>
                  </a:solidFill>
                  <a:effectLst/>
                  <a:uLnTx/>
                  <a:uFillTx/>
                  <a:latin typeface="Lucida Sans Unicode"/>
                  <a:cs typeface="Lucida Sans Unicode"/>
                </a:rPr>
                <a:t> </a:t>
              </a:r>
              <a:r>
                <a:rPr kumimoji="0" sz="900" b="0" i="0" u="none" strike="noStrike" kern="1200" cap="none" spc="-25" normalizeH="0" baseline="0" noProof="0" dirty="0">
                  <a:ln>
                    <a:noFill/>
                  </a:ln>
                  <a:solidFill>
                    <a:srgbClr val="040000"/>
                  </a:solidFill>
                  <a:effectLst/>
                  <a:uLnTx/>
                  <a:uFillTx/>
                  <a:latin typeface="思源黑体 CN Normal"/>
                  <a:cs typeface="思源黑体 CN Normal"/>
                </a:rPr>
                <a:t>認證</a:t>
              </a:r>
              <a:endPara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Normal"/>
                <a:cs typeface="思源黑体 CN Normal"/>
              </a:endParaRPr>
            </a:p>
          </p:txBody>
        </p:sp>
        <p:sp>
          <p:nvSpPr>
            <p:cNvPr id="16" name="object 10">
              <a:extLst>
                <a:ext uri="{FF2B5EF4-FFF2-40B4-BE49-F238E27FC236}">
                  <a16:creationId xmlns:a16="http://schemas.microsoft.com/office/drawing/2014/main" id="{B42F8129-962A-AAC3-A307-F2770149ACD5}"/>
                </a:ext>
              </a:extLst>
            </p:cNvPr>
            <p:cNvSpPr txBox="1"/>
            <p:nvPr/>
          </p:nvSpPr>
          <p:spPr>
            <a:xfrm>
              <a:off x="4142735" y="6222189"/>
              <a:ext cx="368300" cy="15132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900" b="0" i="0" u="none" strike="noStrike" kern="1200" cap="none" spc="-20" normalizeH="0" baseline="0" noProof="0" dirty="0">
                  <a:ln>
                    <a:noFill/>
                  </a:ln>
                  <a:solidFill>
                    <a:srgbClr val="040000"/>
                  </a:solidFill>
                  <a:effectLst/>
                  <a:uLnTx/>
                  <a:uFillTx/>
                  <a:latin typeface="思源黑体 CN Normal"/>
                  <a:cs typeface="思源黑体 CN Normal"/>
                </a:rPr>
                <a:t>低藍光</a:t>
              </a:r>
              <a:endPara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Normal"/>
                <a:cs typeface="思源黑体 CN Normal"/>
              </a:endParaRPr>
            </a:p>
          </p:txBody>
        </p:sp>
        <p:sp>
          <p:nvSpPr>
            <p:cNvPr id="17" name="object 12">
              <a:extLst>
                <a:ext uri="{FF2B5EF4-FFF2-40B4-BE49-F238E27FC236}">
                  <a16:creationId xmlns:a16="http://schemas.microsoft.com/office/drawing/2014/main" id="{8ACF2505-32D3-93D0-CA04-04ED4F17560B}"/>
                </a:ext>
              </a:extLst>
            </p:cNvPr>
            <p:cNvSpPr txBox="1"/>
            <p:nvPr/>
          </p:nvSpPr>
          <p:spPr>
            <a:xfrm>
              <a:off x="5258566" y="6214840"/>
              <a:ext cx="368300" cy="1625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900" b="0" i="0" u="none" strike="noStrike" kern="1200" cap="none" spc="-20" normalizeH="0" baseline="0" noProof="0" dirty="0">
                  <a:ln>
                    <a:noFill/>
                  </a:ln>
                  <a:solidFill>
                    <a:srgbClr val="040000"/>
                  </a:solidFill>
                  <a:effectLst/>
                  <a:uLnTx/>
                  <a:uFillTx/>
                  <a:latin typeface="思源黑体 CN Normal"/>
                  <a:cs typeface="思源黑体 CN Normal"/>
                </a:rPr>
                <a:t>防眩光</a:t>
              </a:r>
              <a:endPara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Normal"/>
                <a:cs typeface="思源黑体 CN Normal"/>
              </a:endParaRPr>
            </a:p>
          </p:txBody>
        </p:sp>
        <p:sp>
          <p:nvSpPr>
            <p:cNvPr id="18" name="object 13">
              <a:extLst>
                <a:ext uri="{FF2B5EF4-FFF2-40B4-BE49-F238E27FC236}">
                  <a16:creationId xmlns:a16="http://schemas.microsoft.com/office/drawing/2014/main" id="{86AC96FC-8D7D-5EA8-6EBE-04F930899444}"/>
                </a:ext>
              </a:extLst>
            </p:cNvPr>
            <p:cNvSpPr txBox="1"/>
            <p:nvPr/>
          </p:nvSpPr>
          <p:spPr>
            <a:xfrm>
              <a:off x="2870283" y="6220459"/>
              <a:ext cx="485380" cy="15132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900" b="0" i="0" u="none" strike="noStrike" kern="1200" cap="none" spc="-20" normalizeH="0" baseline="0" noProof="0" dirty="0" err="1">
                  <a:ln>
                    <a:noFill/>
                  </a:ln>
                  <a:solidFill>
                    <a:srgbClr val="040000"/>
                  </a:solidFill>
                  <a:effectLst/>
                  <a:uLnTx/>
                  <a:uFillTx/>
                  <a:latin typeface="思源黑体 CN Normal"/>
                  <a:cs typeface="思源黑体 CN Normal"/>
                </a:rPr>
                <a:t>不閃</a:t>
              </a:r>
              <a:r>
                <a:rPr kumimoji="0" lang="zh-TW" altLang="en-US" sz="900" b="0" i="0" u="none" strike="noStrike" kern="1200" cap="none" spc="-20" normalizeH="0" baseline="0" noProof="0" dirty="0">
                  <a:ln>
                    <a:noFill/>
                  </a:ln>
                  <a:solidFill>
                    <a:srgbClr val="040000"/>
                  </a:solidFill>
                  <a:effectLst/>
                  <a:uLnTx/>
                  <a:uFillTx/>
                  <a:latin typeface="思源黑体 CN Normal"/>
                  <a:cs typeface="思源黑体 CN Normal"/>
                </a:rPr>
                <a:t>爍</a:t>
              </a:r>
              <a:endPara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Normal"/>
                <a:cs typeface="思源黑体 CN Normal"/>
              </a:endParaRPr>
            </a:p>
          </p:txBody>
        </p:sp>
        <p:pic>
          <p:nvPicPr>
            <p:cNvPr id="19" name="圖片 18">
              <a:extLst>
                <a:ext uri="{FF2B5EF4-FFF2-40B4-BE49-F238E27FC236}">
                  <a16:creationId xmlns:a16="http://schemas.microsoft.com/office/drawing/2014/main" id="{8F8C9031-0A99-0AF5-DB2E-AC40C35309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054125" y="5913430"/>
              <a:ext cx="520484" cy="293354"/>
            </a:xfrm>
            <a:prstGeom prst="rect">
              <a:avLst/>
            </a:prstGeom>
          </p:spPr>
        </p:pic>
        <p:pic>
          <p:nvPicPr>
            <p:cNvPr id="20" name="圖片 19" descr="一張含有 標誌 的圖片&#10;&#10;自動產生的描述">
              <a:extLst>
                <a:ext uri="{FF2B5EF4-FFF2-40B4-BE49-F238E27FC236}">
                  <a16:creationId xmlns:a16="http://schemas.microsoft.com/office/drawing/2014/main" id="{B780F7E3-47D7-380B-69CC-6BDB57F94F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197800" y="5836330"/>
              <a:ext cx="489833" cy="372333"/>
            </a:xfrm>
            <a:prstGeom prst="rect">
              <a:avLst/>
            </a:prstGeom>
          </p:spPr>
        </p:pic>
        <p:pic>
          <p:nvPicPr>
            <p:cNvPr id="21" name="圖片 20" descr="一張含有 標誌 的圖片&#10;&#10;自動產生的描述">
              <a:extLst>
                <a:ext uri="{FF2B5EF4-FFF2-40B4-BE49-F238E27FC236}">
                  <a16:creationId xmlns:a16="http://schemas.microsoft.com/office/drawing/2014/main" id="{73078364-B352-5F5B-EF77-5A626F8BDA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835179" y="5795706"/>
              <a:ext cx="520484" cy="399334"/>
            </a:xfrm>
            <a:prstGeom prst="rect">
              <a:avLst/>
            </a:prstGeom>
          </p:spPr>
        </p:pic>
        <p:pic>
          <p:nvPicPr>
            <p:cNvPr id="22" name="圖片 21" descr="一張含有 文字 的圖片&#10;&#10;自動產生的描述">
              <a:extLst>
                <a:ext uri="{FF2B5EF4-FFF2-40B4-BE49-F238E27FC236}">
                  <a16:creationId xmlns:a16="http://schemas.microsoft.com/office/drawing/2014/main" id="{6376A297-6713-2C3C-7758-4B605B8CB68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21835" y="5844081"/>
              <a:ext cx="897764" cy="4320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857479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6A0956-3326-E581-C7BB-1049661B0E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0B113BA-EBF3-E921-8B93-31ADC36B2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zh-TW" altLang="en-US" dirty="0"/>
              <a:t>設計特性</a:t>
            </a:r>
          </a:p>
        </p:txBody>
      </p:sp>
      <p:sp>
        <p:nvSpPr>
          <p:cNvPr id="3" name="文字方塊 6">
            <a:extLst>
              <a:ext uri="{FF2B5EF4-FFF2-40B4-BE49-F238E27FC236}">
                <a16:creationId xmlns:a16="http://schemas.microsoft.com/office/drawing/2014/main" id="{A7371D5F-F4EE-4DD6-350E-081EF88EE9DE}"/>
              </a:ext>
            </a:extLst>
          </p:cNvPr>
          <p:cNvSpPr txBox="1"/>
          <p:nvPr/>
        </p:nvSpPr>
        <p:spPr>
          <a:xfrm>
            <a:off x="394848" y="1901122"/>
            <a:ext cx="9568003" cy="25578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360000" marR="0" lvl="0" indent="-540000" algn="l" defTabSz="914400" rtl="0" eaLnBrk="1" fontAlgn="base" latinLnBrk="0" hangingPunct="1">
              <a:lnSpc>
                <a:spcPct val="100000"/>
              </a:lnSpc>
              <a:spcBef>
                <a:spcPts val="112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n"/>
              <a:tabLst>
                <a:tab pos="398770" algn="l"/>
                <a:tab pos="399617" algn="l"/>
              </a:tabLst>
              <a:defRPr/>
            </a:pPr>
            <a:endParaRPr kumimoji="0" lang="en-US" altLang="zh-TW" sz="20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12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8770" algn="l"/>
                <a:tab pos="399617" algn="l"/>
              </a:tabLst>
              <a:defRPr/>
            </a:pPr>
            <a:endParaRPr kumimoji="0" lang="zh-TW" altLang="en-US" sz="24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12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8770" algn="l"/>
                <a:tab pos="399617" algn="l"/>
              </a:tabLst>
              <a:defRPr/>
            </a:pPr>
            <a:endParaRPr kumimoji="0" lang="en-US" altLang="zh-TW" sz="24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12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8770" algn="l"/>
                <a:tab pos="399617" algn="l"/>
              </a:tabLst>
              <a:defRPr/>
            </a:pPr>
            <a:endParaRPr kumimoji="0" lang="en-US" altLang="zh-TW" sz="24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16933" marR="0" lvl="0" indent="0" algn="l" defTabSz="914400" rtl="0" eaLnBrk="1" fontAlgn="base" latinLnBrk="0" hangingPunct="1">
              <a:lnSpc>
                <a:spcPct val="150000"/>
              </a:lnSpc>
              <a:spcBef>
                <a:spcPts val="112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8770" algn="l"/>
                <a:tab pos="399617" algn="l"/>
              </a:tabLst>
              <a:defRPr/>
            </a:pPr>
            <a:endParaRPr kumimoji="0" lang="zh-TW" altLang="en-US" sz="2400" i="0" u="none" strike="noStrike" kern="1200" cap="none" spc="0" normalizeH="0" baseline="0" noProof="0" dirty="0">
              <a:ln>
                <a:noFill/>
              </a:ln>
              <a:solidFill>
                <a:srgbClr val="414042"/>
              </a:solidFill>
              <a:effectLst/>
              <a:uLnTx/>
              <a:uFillTx/>
              <a:latin typeface="Arial" pitchFamily="34" charset="0"/>
              <a:ea typeface="Helvetica"/>
              <a:cs typeface="Arial" panose="020B0604020202020204" pitchFamily="34" charset="0"/>
            </a:endParaRPr>
          </a:p>
        </p:txBody>
      </p:sp>
      <p:grpSp>
        <p:nvGrpSpPr>
          <p:cNvPr id="4" name="群組 3">
            <a:extLst>
              <a:ext uri="{FF2B5EF4-FFF2-40B4-BE49-F238E27FC236}">
                <a16:creationId xmlns:a16="http://schemas.microsoft.com/office/drawing/2014/main" id="{5E1BAC48-535F-E870-2996-A9E8C3673866}"/>
              </a:ext>
            </a:extLst>
          </p:cNvPr>
          <p:cNvGrpSpPr/>
          <p:nvPr/>
        </p:nvGrpSpPr>
        <p:grpSpPr>
          <a:xfrm>
            <a:off x="700122" y="1126287"/>
            <a:ext cx="11014463" cy="5338098"/>
            <a:chOff x="700122" y="1126287"/>
            <a:chExt cx="11014463" cy="5338098"/>
          </a:xfrm>
        </p:grpSpPr>
        <p:sp>
          <p:nvSpPr>
            <p:cNvPr id="5" name="Rectangle 106">
              <a:extLst>
                <a:ext uri="{FF2B5EF4-FFF2-40B4-BE49-F238E27FC236}">
                  <a16:creationId xmlns:a16="http://schemas.microsoft.com/office/drawing/2014/main" id="{9CB421B3-B32A-96C5-6D9B-0684BC8DF0BD}"/>
                </a:ext>
              </a:extLst>
            </p:cNvPr>
            <p:cNvSpPr/>
            <p:nvPr/>
          </p:nvSpPr>
          <p:spPr>
            <a:xfrm>
              <a:off x="700122" y="6112976"/>
              <a:ext cx="2778436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highlight>
                    <a:srgbClr val="FFFF00"/>
                  </a:highlight>
                  <a:uLnTx/>
                  <a:uFillTx/>
                  <a:latin typeface="微軟正黑體"/>
                  <a:ea typeface="微軟正黑體"/>
                  <a:cs typeface="+mn-cs"/>
                </a:rPr>
                <a:t>BSMI</a:t>
              </a:r>
              <a:r>
                <a:rPr kumimoji="0" lang="zh-TW" altLang="zh-TW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highlight>
                    <a:srgbClr val="FFFF00"/>
                  </a:highlight>
                  <a:uLnTx/>
                  <a:uFillTx/>
                  <a:latin typeface="微軟正黑體"/>
                  <a:ea typeface="微軟正黑體"/>
                  <a:cs typeface="Times New Roman" panose="02020603050405020304" pitchFamily="18" charset="0"/>
                </a:rPr>
                <a:t>認證</a:t>
              </a:r>
              <a:endParaRPr kumimoji="0" lang="en-US" altLang="zh-TW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00"/>
                </a:highlight>
                <a:uLnTx/>
                <a:uFillTx/>
                <a:latin typeface="微軟正黑體"/>
                <a:ea typeface="微軟正黑體"/>
                <a:cs typeface="+mn-cs"/>
              </a:endParaRPr>
            </a:p>
          </p:txBody>
        </p:sp>
        <p:sp>
          <p:nvSpPr>
            <p:cNvPr id="6" name="Rectangle 106">
              <a:extLst>
                <a:ext uri="{FF2B5EF4-FFF2-40B4-BE49-F238E27FC236}">
                  <a16:creationId xmlns:a16="http://schemas.microsoft.com/office/drawing/2014/main" id="{4FD7B8C2-F73E-79A6-316D-58CB11F3C432}"/>
                </a:ext>
              </a:extLst>
            </p:cNvPr>
            <p:cNvSpPr/>
            <p:nvPr/>
          </p:nvSpPr>
          <p:spPr>
            <a:xfrm>
              <a:off x="10173943" y="6125831"/>
              <a:ext cx="1005403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highlight>
                    <a:srgbClr val="FFFF00"/>
                  </a:highlight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節能標章</a:t>
              </a:r>
              <a:endParaRPr kumimoji="0" lang="en-US" altLang="zh-TW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00"/>
                </a:highligh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7" name="Rectangle 106">
              <a:extLst>
                <a:ext uri="{FF2B5EF4-FFF2-40B4-BE49-F238E27FC236}">
                  <a16:creationId xmlns:a16="http://schemas.microsoft.com/office/drawing/2014/main" id="{79E046BE-0ECE-A8FD-4C1D-3D44CAE574CA}"/>
                </a:ext>
              </a:extLst>
            </p:cNvPr>
            <p:cNvSpPr/>
            <p:nvPr/>
          </p:nvSpPr>
          <p:spPr>
            <a:xfrm>
              <a:off x="4398965" y="6093067"/>
              <a:ext cx="1632252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highlight>
                    <a:srgbClr val="FFFF00"/>
                  </a:highlight>
                  <a:uLnTx/>
                  <a:uFillTx/>
                  <a:latin typeface="微軟正黑體"/>
                  <a:ea typeface="微軟正黑體"/>
                  <a:cs typeface="Times New Roman" panose="02020603050405020304" pitchFamily="18" charset="0"/>
                </a:rPr>
                <a:t>NCC</a:t>
              </a:r>
              <a:r>
                <a:rPr kumimoji="0" lang="zh-TW" altLang="zh-TW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highlight>
                    <a:srgbClr val="FFFF00"/>
                  </a:highlight>
                  <a:uLnTx/>
                  <a:uFillTx/>
                  <a:latin typeface="微軟正黑體"/>
                  <a:ea typeface="微軟正黑體"/>
                  <a:cs typeface="Times New Roman" panose="02020603050405020304" pitchFamily="18" charset="0"/>
                </a:rPr>
                <a:t>認證文件</a:t>
              </a:r>
              <a:endParaRPr kumimoji="0" lang="en-US" altLang="zh-TW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00"/>
                </a:highlight>
                <a:uLnTx/>
                <a:uFillTx/>
                <a:latin typeface="微軟正黑體"/>
                <a:ea typeface="微軟正黑體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 106">
              <a:extLst>
                <a:ext uri="{FF2B5EF4-FFF2-40B4-BE49-F238E27FC236}">
                  <a16:creationId xmlns:a16="http://schemas.microsoft.com/office/drawing/2014/main" id="{B13B63D4-2C46-9287-2116-D3E5DCB4B625}"/>
                </a:ext>
              </a:extLst>
            </p:cNvPr>
            <p:cNvSpPr/>
            <p:nvPr/>
          </p:nvSpPr>
          <p:spPr>
            <a:xfrm>
              <a:off x="6868563" y="3385162"/>
              <a:ext cx="2462534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highlight>
                    <a:srgbClr val="FFFF00"/>
                  </a:highlight>
                  <a:uLnTx/>
                  <a:uFillTx/>
                  <a:latin typeface="微軟正黑體"/>
                  <a:ea typeface="微軟正黑體"/>
                  <a:cs typeface="Times New Roman" panose="02020603050405020304" pitchFamily="18" charset="0"/>
                </a:rPr>
                <a:t>TUV</a:t>
              </a:r>
              <a:r>
                <a:rPr kumimoji="0" lang="zh-TW" altLang="zh-TW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highlight>
                    <a:srgbClr val="FFFF00"/>
                  </a:highlight>
                  <a:uLnTx/>
                  <a:uFillTx/>
                  <a:latin typeface="微軟正黑體"/>
                  <a:ea typeface="微軟正黑體"/>
                  <a:cs typeface="Times New Roman" panose="02020603050405020304" pitchFamily="18" charset="0"/>
                </a:rPr>
                <a:t>不閃屏及濾藍光認證</a:t>
              </a:r>
              <a:endParaRPr kumimoji="0" lang="en-US" altLang="zh-TW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00"/>
                </a:highlight>
                <a:uLnTx/>
                <a:uFillTx/>
                <a:latin typeface="微軟正黑體"/>
                <a:ea typeface="微軟正黑體"/>
                <a:cs typeface="Times New Roman" panose="02020603050405020304" pitchFamily="18" charset="0"/>
              </a:endParaRPr>
            </a:p>
          </p:txBody>
        </p:sp>
        <p:sp>
          <p:nvSpPr>
            <p:cNvPr id="10" name="Rectangle 106">
              <a:extLst>
                <a:ext uri="{FF2B5EF4-FFF2-40B4-BE49-F238E27FC236}">
                  <a16:creationId xmlns:a16="http://schemas.microsoft.com/office/drawing/2014/main" id="{55B42A97-446C-41B7-85FE-5314A8AAC8F9}"/>
                </a:ext>
              </a:extLst>
            </p:cNvPr>
            <p:cNvSpPr/>
            <p:nvPr/>
          </p:nvSpPr>
          <p:spPr>
            <a:xfrm>
              <a:off x="6616058" y="6125831"/>
              <a:ext cx="2778436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highlight>
                    <a:srgbClr val="FFFF00"/>
                  </a:highlight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環保標章</a:t>
              </a:r>
              <a:endParaRPr kumimoji="0" lang="en-US" altLang="zh-TW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00"/>
                </a:highligh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11" name="Rectangle 106">
              <a:extLst>
                <a:ext uri="{FF2B5EF4-FFF2-40B4-BE49-F238E27FC236}">
                  <a16:creationId xmlns:a16="http://schemas.microsoft.com/office/drawing/2014/main" id="{49A11A6E-6170-8FCB-0462-02A0EB6BEE9C}"/>
                </a:ext>
              </a:extLst>
            </p:cNvPr>
            <p:cNvSpPr/>
            <p:nvPr/>
          </p:nvSpPr>
          <p:spPr>
            <a:xfrm>
              <a:off x="9708908" y="3391896"/>
              <a:ext cx="2005677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highlight>
                    <a:srgbClr val="FFFF00"/>
                  </a:highlight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MTBF</a:t>
              </a:r>
              <a:r>
                <a:rPr kumimoji="0" lang="zh-TW" altLang="zh-TW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highlight>
                    <a:srgbClr val="FFFF00"/>
                  </a:highlight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可靠性報告</a:t>
              </a:r>
              <a:endParaRPr kumimoji="0" lang="en-US" altLang="zh-TW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00"/>
                </a:highligh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pic>
          <p:nvPicPr>
            <p:cNvPr id="13" name="圖片 12" descr="一張含有 文字, 螢幕擷取畫面, 字型, 信 的圖片&#10;&#10;自動產生的描述">
              <a:extLst>
                <a:ext uri="{FF2B5EF4-FFF2-40B4-BE49-F238E27FC236}">
                  <a16:creationId xmlns:a16="http://schemas.microsoft.com/office/drawing/2014/main" id="{11A06EAF-7DC9-EDFC-63BB-E56C7F26CB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40021" y="3887435"/>
              <a:ext cx="1950140" cy="2109706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pic>
          <p:nvPicPr>
            <p:cNvPr id="14" name="圖片 13">
              <a:extLst>
                <a:ext uri="{FF2B5EF4-FFF2-40B4-BE49-F238E27FC236}">
                  <a16:creationId xmlns:a16="http://schemas.microsoft.com/office/drawing/2014/main" id="{B984AE21-E309-FFED-02D8-E4BEA19E6C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72" t="4909" r="3338" b="13852"/>
            <a:stretch/>
          </p:blipFill>
          <p:spPr bwMode="auto">
            <a:xfrm>
              <a:off x="9733729" y="1126287"/>
              <a:ext cx="1703729" cy="2187245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</p:pic>
        <p:pic>
          <p:nvPicPr>
            <p:cNvPr id="15" name="圖片 14" descr="一張含有 文字, 螢幕擷取畫面, 字型, 文件 的圖片&#10;&#10;自動產生的描述">
              <a:extLst>
                <a:ext uri="{FF2B5EF4-FFF2-40B4-BE49-F238E27FC236}">
                  <a16:creationId xmlns:a16="http://schemas.microsoft.com/office/drawing/2014/main" id="{6B50EAB1-DCBF-933C-2B8F-2914641E62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09020" y="1144271"/>
              <a:ext cx="1781620" cy="2151279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pic>
          <p:nvPicPr>
            <p:cNvPr id="16" name="圖片 15">
              <a:extLst>
                <a:ext uri="{FF2B5EF4-FFF2-40B4-BE49-F238E27FC236}">
                  <a16:creationId xmlns:a16="http://schemas.microsoft.com/office/drawing/2014/main" id="{A1C280C9-6B04-5CB5-D25B-ADAEFFD64EA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078943" y="3775958"/>
              <a:ext cx="1852666" cy="2317109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pic>
          <p:nvPicPr>
            <p:cNvPr id="17" name="圖片 16" descr="一張含有 文字, 螢幕擷取畫面, 字型, 數字 的圖片&#10;&#10;自動產生的描述">
              <a:extLst>
                <a:ext uri="{FF2B5EF4-FFF2-40B4-BE49-F238E27FC236}">
                  <a16:creationId xmlns:a16="http://schemas.microsoft.com/office/drawing/2014/main" id="{FCF41177-2EEB-3A0F-0C70-C3158B873DD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0821" y="1237467"/>
              <a:ext cx="1950140" cy="202728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</p:pic>
        <p:sp>
          <p:nvSpPr>
            <p:cNvPr id="18" name="Rectangle 106">
              <a:extLst>
                <a:ext uri="{FF2B5EF4-FFF2-40B4-BE49-F238E27FC236}">
                  <a16:creationId xmlns:a16="http://schemas.microsoft.com/office/drawing/2014/main" id="{70A51785-E449-169E-A9B7-45D5E4AC9A3E}"/>
                </a:ext>
              </a:extLst>
            </p:cNvPr>
            <p:cNvSpPr/>
            <p:nvPr/>
          </p:nvSpPr>
          <p:spPr>
            <a:xfrm>
              <a:off x="1442601" y="3385162"/>
              <a:ext cx="1632253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highlight>
                    <a:srgbClr val="FFFF00"/>
                  </a:highlight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IP5X</a:t>
              </a:r>
              <a:r>
                <a:rPr kumimoji="0" lang="zh-TW" altLang="zh-TW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highlight>
                    <a:srgbClr val="FFFF00"/>
                  </a:highlight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防塵認證</a:t>
              </a:r>
              <a:endParaRPr kumimoji="0" lang="en-US" altLang="zh-TW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00"/>
                </a:highligh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 106">
              <a:extLst>
                <a:ext uri="{FF2B5EF4-FFF2-40B4-BE49-F238E27FC236}">
                  <a16:creationId xmlns:a16="http://schemas.microsoft.com/office/drawing/2014/main" id="{8FCD8F5C-5460-97B7-EA5F-509FE8CC7DCF}"/>
                </a:ext>
              </a:extLst>
            </p:cNvPr>
            <p:cNvSpPr/>
            <p:nvPr/>
          </p:nvSpPr>
          <p:spPr>
            <a:xfrm>
              <a:off x="3825873" y="3390129"/>
              <a:ext cx="2778436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zh-TW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highlight>
                    <a:srgbClr val="FFFF00"/>
                  </a:highlight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Google EDLA行動服務認證</a:t>
              </a:r>
              <a:endParaRPr kumimoji="0" lang="en-US" altLang="zh-TW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00"/>
                </a:highligh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grpSp>
          <p:nvGrpSpPr>
            <p:cNvPr id="20" name="群組 19">
              <a:extLst>
                <a:ext uri="{FF2B5EF4-FFF2-40B4-BE49-F238E27FC236}">
                  <a16:creationId xmlns:a16="http://schemas.microsoft.com/office/drawing/2014/main" id="{2B19D046-9386-D990-9004-55060C4D555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796351" y="1452356"/>
              <a:ext cx="2701544" cy="1646356"/>
              <a:chOff x="0" y="0"/>
              <a:chExt cx="3291900" cy="1828800"/>
            </a:xfrm>
          </p:grpSpPr>
          <p:pic>
            <p:nvPicPr>
              <p:cNvPr id="22" name="圖片 21" descr="一張含有 拼貼畫, 平面設計, 動畫卡通, 圖解 的圖片&#10;&#10;自動產生的描述">
                <a:extLst>
                  <a:ext uri="{FF2B5EF4-FFF2-40B4-BE49-F238E27FC236}">
                    <a16:creationId xmlns:a16="http://schemas.microsoft.com/office/drawing/2014/main" id="{901C59D8-85C0-A381-8F0B-BC6DD7B3825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/>
              <a:srcRect l="4532" t="8614" r="4024" b="2084"/>
              <a:stretch/>
            </p:blipFill>
            <p:spPr>
              <a:xfrm flipH="1">
                <a:off x="0" y="0"/>
                <a:ext cx="3291900" cy="1828800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</p:pic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034A0C59-F843-3FAD-400F-0DA588EB565C}"/>
                  </a:ext>
                </a:extLst>
              </p:cNvPr>
              <p:cNvSpPr/>
              <p:nvPr/>
            </p:nvSpPr>
            <p:spPr>
              <a:xfrm>
                <a:off x="0" y="0"/>
                <a:ext cx="3291900" cy="1828800"/>
              </a:xfrm>
              <a:prstGeom prst="rect">
                <a:avLst/>
              </a:prstGeom>
              <a:solidFill>
                <a:srgbClr val="FFFFFF">
                  <a:alpha val="60000"/>
                </a:srgbClr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軟正黑體"/>
                  <a:cs typeface="+mn-cs"/>
                </a:endParaRPr>
              </a:p>
            </p:txBody>
          </p:sp>
          <p:pic>
            <p:nvPicPr>
              <p:cNvPr id="24" name="圖片 23" descr="一張含有 文字, 螢幕擷取畫面, 圖形, 平面設計 的圖片&#10;&#10;自動產生的描述">
                <a:extLst>
                  <a:ext uri="{FF2B5EF4-FFF2-40B4-BE49-F238E27FC236}">
                    <a16:creationId xmlns:a16="http://schemas.microsoft.com/office/drawing/2014/main" id="{D3B23EDC-9C87-27F4-8982-C17C11DBE785}"/>
                  </a:ext>
                </a:extLst>
              </p:cNvPr>
              <p:cNvPicPr preferRelativeResize="0"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88388" y="381000"/>
                <a:ext cx="1973980" cy="1110364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p:spPr>
          </p:pic>
        </p:grpSp>
        <p:pic>
          <p:nvPicPr>
            <p:cNvPr id="21" name="圖片 20">
              <a:extLst>
                <a:ext uri="{FF2B5EF4-FFF2-40B4-BE49-F238E27FC236}">
                  <a16:creationId xmlns:a16="http://schemas.microsoft.com/office/drawing/2014/main" id="{1519A8AC-49F7-AE05-03D8-9185B0B4DE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852"/>
            <a:stretch/>
          </p:blipFill>
          <p:spPr>
            <a:xfrm>
              <a:off x="9645774" y="3808722"/>
              <a:ext cx="1950140" cy="2317109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  <p:graphicFrame>
        <p:nvGraphicFramePr>
          <p:cNvPr id="25" name="表格 24">
            <a:extLst>
              <a:ext uri="{FF2B5EF4-FFF2-40B4-BE49-F238E27FC236}">
                <a16:creationId xmlns:a16="http://schemas.microsoft.com/office/drawing/2014/main" id="{0433FE96-53DB-F457-35F2-09F36A4588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8580371"/>
              </p:ext>
            </p:extLst>
          </p:nvPr>
        </p:nvGraphicFramePr>
        <p:xfrm>
          <a:off x="869430" y="1088206"/>
          <a:ext cx="10927721" cy="53850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8268">
                  <a:extLst>
                    <a:ext uri="{9D8B030D-6E8A-4147-A177-3AD203B41FA5}">
                      <a16:colId xmlns:a16="http://schemas.microsoft.com/office/drawing/2014/main" val="379074163"/>
                    </a:ext>
                  </a:extLst>
                </a:gridCol>
                <a:gridCol w="3259094">
                  <a:extLst>
                    <a:ext uri="{9D8B030D-6E8A-4147-A177-3AD203B41FA5}">
                      <a16:colId xmlns:a16="http://schemas.microsoft.com/office/drawing/2014/main" val="3409424838"/>
                    </a:ext>
                  </a:extLst>
                </a:gridCol>
                <a:gridCol w="2621554">
                  <a:extLst>
                    <a:ext uri="{9D8B030D-6E8A-4147-A177-3AD203B41FA5}">
                      <a16:colId xmlns:a16="http://schemas.microsoft.com/office/drawing/2014/main" val="2749042182"/>
                    </a:ext>
                  </a:extLst>
                </a:gridCol>
                <a:gridCol w="2408805">
                  <a:extLst>
                    <a:ext uri="{9D8B030D-6E8A-4147-A177-3AD203B41FA5}">
                      <a16:colId xmlns:a16="http://schemas.microsoft.com/office/drawing/2014/main" val="273037736"/>
                    </a:ext>
                  </a:extLst>
                </a:gridCol>
              </a:tblGrid>
              <a:tr h="2595641">
                <a:tc>
                  <a:txBody>
                    <a:bodyPr/>
                    <a:lstStyle/>
                    <a:p>
                      <a:endParaRPr lang="zh-TW" altLang="en-US" sz="1600" b="1" kern="0" dirty="0">
                        <a:solidFill>
                          <a:schemeClr val="accent5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600" b="1" kern="0" dirty="0">
                        <a:solidFill>
                          <a:schemeClr val="accent5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600" b="1" kern="0">
                        <a:solidFill>
                          <a:schemeClr val="accent5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600" b="1" kern="0" dirty="0">
                        <a:solidFill>
                          <a:schemeClr val="accent5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0644527"/>
                  </a:ext>
                </a:extLst>
              </a:tr>
              <a:tr h="2789381">
                <a:tc>
                  <a:txBody>
                    <a:bodyPr/>
                    <a:lstStyle/>
                    <a:p>
                      <a:endParaRPr lang="zh-TW" altLang="en-US" sz="1600" b="1" kern="0" dirty="0">
                        <a:solidFill>
                          <a:schemeClr val="accent5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600" b="1" kern="0" dirty="0">
                        <a:solidFill>
                          <a:schemeClr val="accent5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600" b="1" kern="0" dirty="0">
                        <a:solidFill>
                          <a:schemeClr val="accent5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altLang="zh-TW" sz="1600" b="1" kern="0" dirty="0">
                        <a:solidFill>
                          <a:schemeClr val="accent5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endParaRPr lang="en-US" altLang="zh-TW" sz="1600" b="1" kern="0" dirty="0">
                        <a:solidFill>
                          <a:schemeClr val="accent5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endParaRPr lang="en-US" altLang="zh-TW" sz="1600" b="1" kern="0" dirty="0">
                        <a:solidFill>
                          <a:schemeClr val="accent5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endParaRPr lang="en-US" altLang="zh-TW" sz="1600" b="1" kern="0" dirty="0">
                        <a:solidFill>
                          <a:schemeClr val="accent5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endParaRPr lang="en-US" altLang="zh-TW" sz="1600" b="1" kern="0" dirty="0">
                        <a:solidFill>
                          <a:schemeClr val="accent5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endParaRPr lang="en-US" altLang="zh-TW" sz="1600" b="1" kern="0" dirty="0">
                        <a:solidFill>
                          <a:schemeClr val="accent5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endParaRPr lang="en-US" altLang="zh-TW" sz="1600" b="1" kern="0" dirty="0">
                        <a:solidFill>
                          <a:schemeClr val="accent5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endParaRPr lang="en-US" altLang="zh-TW" sz="1600" b="1" kern="0" dirty="0">
                        <a:solidFill>
                          <a:schemeClr val="accent5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endParaRPr lang="zh-TW" altLang="en-US" sz="1600" b="1" kern="0" dirty="0">
                        <a:solidFill>
                          <a:schemeClr val="accent5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8565644"/>
                  </a:ext>
                </a:extLst>
              </a:tr>
            </a:tbl>
          </a:graphicData>
        </a:graphic>
      </p:graphicFrame>
      <p:pic>
        <p:nvPicPr>
          <p:cNvPr id="27" name="圖片 26">
            <a:extLst>
              <a:ext uri="{FF2B5EF4-FFF2-40B4-BE49-F238E27FC236}">
                <a16:creationId xmlns:a16="http://schemas.microsoft.com/office/drawing/2014/main" id="{C05FB06B-4E49-28D5-CC39-C4E50F02D1A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56863" y="3740696"/>
            <a:ext cx="1669289" cy="238763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072358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C978AF-A82A-BE5E-1988-C0EF0201FC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E528892-7AEB-451D-A84F-59B2745DF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zh-TW" altLang="en-US" dirty="0"/>
              <a:t>設計特性</a:t>
            </a:r>
          </a:p>
        </p:txBody>
      </p:sp>
      <p:sp>
        <p:nvSpPr>
          <p:cNvPr id="13" name="標題 1">
            <a:extLst>
              <a:ext uri="{FF2B5EF4-FFF2-40B4-BE49-F238E27FC236}">
                <a16:creationId xmlns:a16="http://schemas.microsoft.com/office/drawing/2014/main" id="{5522B0EF-D70B-33E3-5AA4-E4B8176EE3D0}"/>
              </a:ext>
            </a:extLst>
          </p:cNvPr>
          <p:cNvSpPr txBox="1">
            <a:spLocks/>
          </p:cNvSpPr>
          <p:nvPr/>
        </p:nvSpPr>
        <p:spPr>
          <a:xfrm>
            <a:off x="559063" y="1135096"/>
            <a:ext cx="11632937" cy="6111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defRPr>
            </a:lvl1pPr>
          </a:lstStyle>
          <a:p>
            <a:pPr algn="l"/>
            <a:r>
              <a:rPr lang="zh-TW" altLang="en-US" sz="3600" b="1" dirty="0">
                <a:solidFill>
                  <a:srgbClr val="FF0000"/>
                </a:solidFill>
                <a:highlight>
                  <a:srgbClr val="FFFF00"/>
                </a:highlight>
              </a:rPr>
              <a:t>透過</a:t>
            </a:r>
            <a:r>
              <a:rPr lang="en-US" altLang="zh-TW" sz="3600" b="1" dirty="0" err="1">
                <a:solidFill>
                  <a:srgbClr val="FF0000"/>
                </a:solidFill>
                <a:highlight>
                  <a:srgbClr val="FFFF00"/>
                </a:highlight>
              </a:rPr>
              <a:t>acerDMS</a:t>
            </a:r>
            <a:r>
              <a:rPr lang="zh-TW" altLang="en-US" sz="3600" b="1" dirty="0">
                <a:solidFill>
                  <a:srgbClr val="FF0000"/>
                </a:solidFill>
                <a:highlight>
                  <a:srgbClr val="FFFF00"/>
                </a:highlight>
              </a:rPr>
              <a:t>可以對大屏做群體廣播以及設備管理</a:t>
            </a:r>
            <a:endParaRPr lang="en-US" altLang="zh-TW" sz="3600" b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5A47653E-9AF4-4E08-15BB-4C3B540CA9C5}"/>
              </a:ext>
            </a:extLst>
          </p:cNvPr>
          <p:cNvGrpSpPr/>
          <p:nvPr/>
        </p:nvGrpSpPr>
        <p:grpSpPr>
          <a:xfrm>
            <a:off x="639157" y="1748751"/>
            <a:ext cx="10951213" cy="4490400"/>
            <a:chOff x="904878" y="1983210"/>
            <a:chExt cx="10951213" cy="4490400"/>
          </a:xfrm>
        </p:grpSpPr>
        <p:pic>
          <p:nvPicPr>
            <p:cNvPr id="4" name="圖片 3" descr="一張含有 文字, 螢幕擷取畫面, 軟體, 電腦圖示 的圖片&#10;&#10;自動產生的描述">
              <a:extLst>
                <a:ext uri="{FF2B5EF4-FFF2-40B4-BE49-F238E27FC236}">
                  <a16:creationId xmlns:a16="http://schemas.microsoft.com/office/drawing/2014/main" id="{B0EC8352-3319-FB08-4851-7720E782C0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4880" y="1983210"/>
              <a:ext cx="3614711" cy="1982153"/>
            </a:xfrm>
            <a:prstGeom prst="rect">
              <a:avLst/>
            </a:prstGeom>
            <a:ln w="63500">
              <a:solidFill>
                <a:srgbClr val="0051F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" name="圖片 4" descr="一張含有 文字, 螢幕擷取畫面, 軟體, 數字 的圖片&#10;&#10;自動產生的描述">
              <a:extLst>
                <a:ext uri="{FF2B5EF4-FFF2-40B4-BE49-F238E27FC236}">
                  <a16:creationId xmlns:a16="http://schemas.microsoft.com/office/drawing/2014/main" id="{C1FED6E3-DD3C-82DC-85F1-3CD7FE1F17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04878" y="4305491"/>
              <a:ext cx="3614711" cy="2168119"/>
            </a:xfrm>
            <a:prstGeom prst="rect">
              <a:avLst/>
            </a:prstGeom>
            <a:ln w="63500">
              <a:solidFill>
                <a:srgbClr val="0051F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圖片 5" descr="一張含有 文字, 螢幕擷取畫面, 軟體, 數字 的圖片&#10;&#10;自動產生的描述">
              <a:extLst>
                <a:ext uri="{FF2B5EF4-FFF2-40B4-BE49-F238E27FC236}">
                  <a16:creationId xmlns:a16="http://schemas.microsoft.com/office/drawing/2014/main" id="{1D017D34-5720-08AC-8E8C-763290AA136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05647" y="1983210"/>
              <a:ext cx="3614710" cy="2050438"/>
            </a:xfrm>
            <a:prstGeom prst="rect">
              <a:avLst/>
            </a:prstGeom>
            <a:ln w="63500">
              <a:solidFill>
                <a:srgbClr val="0051F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圖片 6" descr="一張含有 文字, 螢幕擷取畫面, 軟體, 電腦圖示 的圖片&#10;&#10;自動產生的描述">
              <a:extLst>
                <a:ext uri="{FF2B5EF4-FFF2-40B4-BE49-F238E27FC236}">
                  <a16:creationId xmlns:a16="http://schemas.microsoft.com/office/drawing/2014/main" id="{D0781052-2D21-BBC0-822B-56117D4C027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805647" y="4292731"/>
              <a:ext cx="3614710" cy="2180879"/>
            </a:xfrm>
            <a:prstGeom prst="rect">
              <a:avLst/>
            </a:prstGeom>
            <a:ln w="63500">
              <a:solidFill>
                <a:srgbClr val="0051F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" name="文字方塊 7">
              <a:extLst>
                <a:ext uri="{FF2B5EF4-FFF2-40B4-BE49-F238E27FC236}">
                  <a16:creationId xmlns:a16="http://schemas.microsoft.com/office/drawing/2014/main" id="{AE6FFFB7-18C4-FB8F-A33A-9AD1BBE6A42F}"/>
                </a:ext>
              </a:extLst>
            </p:cNvPr>
            <p:cNvSpPr txBox="1"/>
            <p:nvPr/>
          </p:nvSpPr>
          <p:spPr>
            <a:xfrm>
              <a:off x="4589138" y="2774231"/>
              <a:ext cx="1274818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zh-TW" sz="2000" b="1" i="0" u="none" strike="noStrike" kern="1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圖片廣播</a:t>
              </a:r>
              <a:endPara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9" name="文字方塊 8">
              <a:extLst>
                <a:ext uri="{FF2B5EF4-FFF2-40B4-BE49-F238E27FC236}">
                  <a16:creationId xmlns:a16="http://schemas.microsoft.com/office/drawing/2014/main" id="{06F45F3B-26F0-DCB9-76D7-04DF509FF0D2}"/>
                </a:ext>
              </a:extLst>
            </p:cNvPr>
            <p:cNvSpPr txBox="1"/>
            <p:nvPr/>
          </p:nvSpPr>
          <p:spPr>
            <a:xfrm>
              <a:off x="4503531" y="5082612"/>
              <a:ext cx="187681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000" b="1" i="0" u="none" strike="noStrike" kern="1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Youtube</a:t>
              </a:r>
              <a:r>
                <a:rPr kumimoji="0" lang="zh-TW" altLang="zh-TW" sz="2000" b="1" i="0" u="none" strike="noStrike" kern="1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廣播</a:t>
              </a:r>
              <a:endPara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0" name="文字方塊 9">
              <a:extLst>
                <a:ext uri="{FF2B5EF4-FFF2-40B4-BE49-F238E27FC236}">
                  <a16:creationId xmlns:a16="http://schemas.microsoft.com/office/drawing/2014/main" id="{82C70A20-C3DB-559B-33EE-36EF99649C06}"/>
                </a:ext>
              </a:extLst>
            </p:cNvPr>
            <p:cNvSpPr txBox="1"/>
            <p:nvPr/>
          </p:nvSpPr>
          <p:spPr>
            <a:xfrm>
              <a:off x="10469969" y="2720086"/>
              <a:ext cx="1274818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zh-TW" sz="2000" b="1" i="0" u="none" strike="noStrike" kern="1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文字廣播</a:t>
              </a:r>
              <a:r>
                <a:rPr kumimoji="0" lang="en-US" altLang="zh-TW" sz="2000" b="1" i="0" u="none" strike="noStrike" kern="1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(</a:t>
              </a:r>
              <a:r>
                <a:rPr kumimoji="0" lang="zh-TW" altLang="en-US" sz="2000" b="1" i="0" u="none" strike="noStrike" kern="1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跑馬燈</a:t>
              </a:r>
              <a:r>
                <a:rPr kumimoji="0" lang="en-US" altLang="zh-TW" sz="2000" b="1" i="0" u="none" strike="noStrike" kern="1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)</a:t>
              </a:r>
              <a:endPara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1" name="文字方塊 10">
              <a:extLst>
                <a:ext uri="{FF2B5EF4-FFF2-40B4-BE49-F238E27FC236}">
                  <a16:creationId xmlns:a16="http://schemas.microsoft.com/office/drawing/2014/main" id="{B6497057-ABCD-A4D2-3741-D959A6C62B68}"/>
                </a:ext>
              </a:extLst>
            </p:cNvPr>
            <p:cNvSpPr txBox="1"/>
            <p:nvPr/>
          </p:nvSpPr>
          <p:spPr>
            <a:xfrm>
              <a:off x="10358665" y="5176977"/>
              <a:ext cx="1497426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zh-TW" sz="2000" b="1" i="0" u="none" strike="noStrike" kern="1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程式管理</a:t>
              </a:r>
              <a:endParaRPr kumimoji="0" lang="en-US" altLang="zh-TW" sz="2000" b="1" i="0" u="none" strike="noStrike" kern="1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000" b="1" i="0" u="none" strike="noStrike" kern="1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設備管理</a:t>
              </a:r>
              <a:endParaRPr kumimoji="0" lang="en-US" altLang="zh-TW" sz="2000" b="1" i="0" u="none" strike="noStrike" kern="1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49218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7730</TotalTime>
  <Words>839</Words>
  <Application>Microsoft Office PowerPoint</Application>
  <PresentationFormat>寬螢幕</PresentationFormat>
  <Paragraphs>154</Paragraphs>
  <Slides>11</Slides>
  <Notes>6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22" baseType="lpstr">
      <vt:lpstr>Acer Foco</vt:lpstr>
      <vt:lpstr>思源黑体 CN Normal</vt:lpstr>
      <vt:lpstr>微軟正黑體</vt:lpstr>
      <vt:lpstr>標楷體</vt:lpstr>
      <vt:lpstr>Arial</vt:lpstr>
      <vt:lpstr>Calibri</vt:lpstr>
      <vt:lpstr>Helvetica</vt:lpstr>
      <vt:lpstr>Lucida Sans Unicode</vt:lpstr>
      <vt:lpstr>Times New Roman</vt:lpstr>
      <vt:lpstr>Wingdings</vt:lpstr>
      <vt:lpstr>Office 佈景主題</vt:lpstr>
      <vt:lpstr>基本規格</vt:lpstr>
      <vt:lpstr>基本規格</vt:lpstr>
      <vt:lpstr>基本規格</vt:lpstr>
      <vt:lpstr>設計特性</vt:lpstr>
      <vt:lpstr>設計特性</vt:lpstr>
      <vt:lpstr>設計特性</vt:lpstr>
      <vt:lpstr>設計特性</vt:lpstr>
      <vt:lpstr>設計特性</vt:lpstr>
      <vt:lpstr>設計特性</vt:lpstr>
      <vt:lpstr>設計特性</vt:lpstr>
      <vt:lpstr>設備保固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HungYi</dc:creator>
  <cp:lastModifiedBy>Ares</cp:lastModifiedBy>
  <cp:revision>711</cp:revision>
  <dcterms:created xsi:type="dcterms:W3CDTF">2018-03-14T00:27:14Z</dcterms:created>
  <dcterms:modified xsi:type="dcterms:W3CDTF">2025-09-01T02:50:24Z</dcterms:modified>
</cp:coreProperties>
</file>