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0" r:id="rId7"/>
    <p:sldId id="261" r:id="rId8"/>
    <p:sldId id="278" r:id="rId9"/>
    <p:sldId id="271" r:id="rId10"/>
    <p:sldId id="263" r:id="rId11"/>
    <p:sldId id="273" r:id="rId12"/>
    <p:sldId id="272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0000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30" autoAdjust="0"/>
  </p:normalViewPr>
  <p:slideViewPr>
    <p:cSldViewPr>
      <p:cViewPr varScale="1">
        <p:scale>
          <a:sx n="107" d="100"/>
          <a:sy n="107" d="100"/>
        </p:scale>
        <p:origin x="114" y="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C4A3B-6D26-48F7-A32A-512246120A56}" type="datetimeFigureOut">
              <a:rPr lang="zh-TW" altLang="en-US" smtClean="0"/>
              <a:t>2019/10/14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B21-FFA5-4F7E-B686-6BA09FA62B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7589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C4A3B-6D26-48F7-A32A-512246120A56}" type="datetimeFigureOut">
              <a:rPr lang="zh-TW" altLang="en-US" smtClean="0"/>
              <a:t>2019/10/14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B21-FFA5-4F7E-B686-6BA09FA62B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7578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C4A3B-6D26-48F7-A32A-512246120A56}" type="datetimeFigureOut">
              <a:rPr lang="zh-TW" altLang="en-US" smtClean="0"/>
              <a:t>2019/10/14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B21-FFA5-4F7E-B686-6BA09FA62B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5916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C4A3B-6D26-48F7-A32A-512246120A56}" type="datetimeFigureOut">
              <a:rPr lang="zh-TW" altLang="en-US" smtClean="0"/>
              <a:t>2019/10/14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B21-FFA5-4F7E-B686-6BA09FA62B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7655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C4A3B-6D26-48F7-A32A-512246120A56}" type="datetimeFigureOut">
              <a:rPr lang="zh-TW" altLang="en-US" smtClean="0"/>
              <a:t>2019/10/14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B21-FFA5-4F7E-B686-6BA09FA62B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3727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C4A3B-6D26-48F7-A32A-512246120A56}" type="datetimeFigureOut">
              <a:rPr lang="zh-TW" altLang="en-US" smtClean="0"/>
              <a:t>2019/10/14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B21-FFA5-4F7E-B686-6BA09FA62B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836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C4A3B-6D26-48F7-A32A-512246120A56}" type="datetimeFigureOut">
              <a:rPr lang="zh-TW" altLang="en-US" smtClean="0"/>
              <a:t>2019/10/14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B21-FFA5-4F7E-B686-6BA09FA62B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262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C4A3B-6D26-48F7-A32A-512246120A56}" type="datetimeFigureOut">
              <a:rPr lang="zh-TW" altLang="en-US" smtClean="0"/>
              <a:t>2019/10/14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B21-FFA5-4F7E-B686-6BA09FA62B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2218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C4A3B-6D26-48F7-A32A-512246120A56}" type="datetimeFigureOut">
              <a:rPr lang="zh-TW" altLang="en-US" smtClean="0"/>
              <a:t>2019/10/14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B21-FFA5-4F7E-B686-6BA09FA62B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6212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C4A3B-6D26-48F7-A32A-512246120A56}" type="datetimeFigureOut">
              <a:rPr lang="zh-TW" altLang="en-US" smtClean="0"/>
              <a:t>2019/10/14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B21-FFA5-4F7E-B686-6BA09FA62B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102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C4A3B-6D26-48F7-A32A-512246120A56}" type="datetimeFigureOut">
              <a:rPr lang="zh-TW" altLang="en-US" smtClean="0"/>
              <a:t>2019/10/14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B21-FFA5-4F7E-B686-6BA09FA62B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168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C4A3B-6D26-48F7-A32A-512246120A56}" type="datetimeFigureOut">
              <a:rPr lang="zh-TW" altLang="en-US" smtClean="0"/>
              <a:t>2019/10/14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68B21-FFA5-4F7E-B686-6BA09FA62B0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023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zh.wikipedia.org/wiki/%E8%99%9B%E6%93%AC%E4%B8%96%E7%95%8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1wwPlolLdA" TargetMode="External"/><Relationship Id="rId2" Type="http://schemas.openxmlformats.org/officeDocument/2006/relationships/hyperlink" Target="https://www.youtube.com/watch?v=81BGhyJByU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IZK1k1elBU" TargetMode="External"/><Relationship Id="rId2" Type="http://schemas.openxmlformats.org/officeDocument/2006/relationships/hyperlink" Target="https://www.youtube.com/watch?v=kxPZfwAM2b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4Nwht22_G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4%BD%8D%E7%BD%AE" TargetMode="External"/><Relationship Id="rId7" Type="http://schemas.openxmlformats.org/officeDocument/2006/relationships/hyperlink" Target="https://zh.wikipedia.org/wiki/%E4%BA%92%E5%8B%95" TargetMode="External"/><Relationship Id="rId2" Type="http://schemas.openxmlformats.org/officeDocument/2006/relationships/hyperlink" Target="https://zh.wikipedia.org/wiki/%E8%99%9B%E6%93%AC%E5%AF%A6%E5%A2%8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h.wikipedia.org/w/index.php?title=%E7%8F%BE%E5%AF%A6%E4%B8%96%E7%95%8C&amp;action=edit&amp;redlink=1" TargetMode="External"/><Relationship Id="rId5" Type="http://schemas.openxmlformats.org/officeDocument/2006/relationships/hyperlink" Target="https://zh.wikipedia.org/wiki/%E8%99%9B%E6%93%AC%E4%B8%96%E7%95%8C" TargetMode="External"/><Relationship Id="rId4" Type="http://schemas.openxmlformats.org/officeDocument/2006/relationships/hyperlink" Target="https://zh.wikipedia.org/wiki/%E8%A7%92%E5%BA%A6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w/url?sa=t&amp;rct=j&amp;q=&amp;esrc=s&amp;source=web&amp;cd=4&amp;cad=rja&amp;uact=8&amp;ved=0CDkQFjAD&amp;url=https://play.google.com/store/apps/details?id%3Dcom.ar.augment&amp;ei=_L9QVJHxE8XDmQW0-YHQCg&amp;usg=AFQjCNHOGs0nNepR19bhLZ-UxqmyvOCTAg" TargetMode="External"/><Relationship Id="rId2" Type="http://schemas.openxmlformats.org/officeDocument/2006/relationships/hyperlink" Target="https://www.google.com.tw/url?sa=t&amp;rct=j&amp;q=&amp;esrc=s&amp;source=web&amp;cd=1&amp;cad=rja&amp;uact=8&amp;ved=0CB4QFjAA&amp;url=https://itunes.apple.com/us/app/augment-3d-augmented-reality/id506463171?mt%3D8&amp;ei=BMBQVJj_B4K5mAXI_4FI&amp;usg=AFQjCNFsFtwTItFZCu0ipVrksvaXPXzuyw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0000FF"/>
                </a:solidFill>
                <a:latin typeface="王漢宗特圓體繁" pitchFamily="18" charset="-120"/>
                <a:ea typeface="王漢宗特圓體繁" pitchFamily="18" charset="-120"/>
              </a:rPr>
              <a:t>虛擬實</a:t>
            </a:r>
            <a:r>
              <a:rPr lang="zh-TW" altLang="en-US" dirty="0">
                <a:solidFill>
                  <a:srgbClr val="0000FF"/>
                </a:solidFill>
                <a:latin typeface="王漢宗特圓體繁" pitchFamily="18" charset="-120"/>
                <a:ea typeface="王漢宗特圓體繁" pitchFamily="18" charset="-120"/>
              </a:rPr>
              <a:t>境</a:t>
            </a:r>
            <a:r>
              <a:rPr lang="en-US" altLang="zh-TW" dirty="0" smtClean="0">
                <a:solidFill>
                  <a:srgbClr val="0000FF"/>
                </a:solidFill>
                <a:latin typeface="王漢宗特圓體繁" pitchFamily="18" charset="-120"/>
                <a:ea typeface="王漢宗特圓體繁" pitchFamily="18" charset="-120"/>
              </a:rPr>
              <a:t>-</a:t>
            </a:r>
            <a:r>
              <a:rPr lang="zh-TW" altLang="en-US" dirty="0" smtClean="0">
                <a:solidFill>
                  <a:srgbClr val="0000FF"/>
                </a:solidFill>
                <a:latin typeface="王漢宗特圓體繁" pitchFamily="18" charset="-120"/>
                <a:ea typeface="王漢宗特圓體繁" pitchFamily="18" charset="-120"/>
              </a:rPr>
              <a:t>重返</a:t>
            </a:r>
            <a:r>
              <a:rPr lang="zh-TW" altLang="en-US" dirty="0">
                <a:solidFill>
                  <a:srgbClr val="0000FF"/>
                </a:solidFill>
                <a:latin typeface="王漢宗特圓體繁" pitchFamily="18" charset="-120"/>
                <a:ea typeface="王漢宗特圓體繁" pitchFamily="18" charset="-120"/>
              </a:rPr>
              <a:t>侏儸紀</a:t>
            </a:r>
          </a:p>
        </p:txBody>
      </p:sp>
      <p:pic>
        <p:nvPicPr>
          <p:cNvPr id="3" name="內容版面配置區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46" y="1628800"/>
            <a:ext cx="8229600" cy="4510752"/>
          </a:xfrm>
        </p:spPr>
      </p:pic>
    </p:spTree>
    <p:extLst>
      <p:ext uri="{BB962C8B-B14F-4D97-AF65-F5344CB8AC3E}">
        <p14:creationId xmlns:p14="http://schemas.microsoft.com/office/powerpoint/2010/main" val="24854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數位體驗做做看</a:t>
            </a:r>
            <a:r>
              <a:rPr lang="en-US" altLang="zh-TW" dirty="0" smtClean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?</a:t>
            </a:r>
            <a:endParaRPr lang="zh-TW" altLang="en-US" dirty="0"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老師示範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276872"/>
            <a:ext cx="6732240" cy="369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23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數位體驗做做看</a:t>
            </a:r>
            <a:r>
              <a:rPr lang="en-US" altLang="zh-TW" dirty="0" smtClean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?</a:t>
            </a:r>
            <a:endParaRPr lang="zh-TW" altLang="en-US" dirty="0"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pic>
        <p:nvPicPr>
          <p:cNvPr id="4" name="MVI_6626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5" y="1600200"/>
            <a:ext cx="8045450" cy="4525963"/>
          </a:xfrm>
        </p:spPr>
      </p:pic>
    </p:spTree>
    <p:extLst>
      <p:ext uri="{BB962C8B-B14F-4D97-AF65-F5344CB8AC3E}">
        <p14:creationId xmlns:p14="http://schemas.microsoft.com/office/powerpoint/2010/main" val="376099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數位體驗</a:t>
            </a:r>
            <a:r>
              <a:rPr lang="en-US" altLang="zh-TW" dirty="0" smtClean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-</a:t>
            </a:r>
            <a:r>
              <a:rPr lang="zh-TW" altLang="en-US" dirty="0" smtClean="0">
                <a:latin typeface="王漢宗特圓體繁" panose="02020300000000000000" pitchFamily="18" charset="-120"/>
                <a:ea typeface="王漢宗特圓體繁" panose="02020300000000000000" pitchFamily="18" charset="-120"/>
              </a:rPr>
              <a:t>學生回饋作品</a:t>
            </a:r>
            <a:endParaRPr lang="zh-TW" altLang="en-US" dirty="0">
              <a:latin typeface="王漢宗特圓體繁" panose="02020300000000000000" pitchFamily="18" charset="-120"/>
              <a:ea typeface="王漢宗特圓體繁" panose="02020300000000000000" pitchFamily="18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7" y="1394109"/>
            <a:ext cx="4042792" cy="2215907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394109"/>
            <a:ext cx="4111149" cy="225337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077072"/>
            <a:ext cx="4183157" cy="229284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58616"/>
            <a:ext cx="4216830" cy="23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71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/>
          <a:lstStyle/>
          <a:p>
            <a:r>
              <a:rPr lang="zh-TW" altLang="en-US" dirty="0" smtClean="0">
                <a:solidFill>
                  <a:srgbClr val="0000FF"/>
                </a:solidFill>
                <a:latin typeface="王漢宗特圓體繁" pitchFamily="18" charset="-120"/>
                <a:ea typeface="王漢宗特圓體繁" pitchFamily="18" charset="-120"/>
              </a:rPr>
              <a:t>虛擬實境</a:t>
            </a:r>
            <a:r>
              <a:rPr lang="en-US" altLang="zh-TW" dirty="0" smtClean="0">
                <a:solidFill>
                  <a:srgbClr val="0000FF"/>
                </a:solidFill>
                <a:latin typeface="王漢宗特圓體繁" pitchFamily="18" charset="-120"/>
                <a:ea typeface="王漢宗特圓體繁" pitchFamily="18" charset="-120"/>
              </a:rPr>
              <a:t>What is </a:t>
            </a:r>
            <a:r>
              <a:rPr lang="en-US" altLang="zh-TW" dirty="0" smtClean="0">
                <a:solidFill>
                  <a:srgbClr val="0000FF"/>
                </a:solidFill>
                <a:latin typeface="王漢宗特圓體繁" pitchFamily="18" charset="-120"/>
                <a:ea typeface="王漢宗特圓體繁" pitchFamily="18" charset="-120"/>
              </a:rPr>
              <a:t>VR?</a:t>
            </a:r>
            <a:endParaRPr lang="zh-TW" altLang="en-US" dirty="0">
              <a:solidFill>
                <a:srgbClr val="0000FF"/>
              </a:solidFill>
              <a:latin typeface="王漢宗特圓體繁" pitchFamily="18" charset="-120"/>
              <a:ea typeface="王漢宗特圓體繁" pitchFamily="18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827584" y="6305166"/>
            <a:ext cx="69127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" dirty="0" smtClean="0"/>
              <a:t>資</a:t>
            </a:r>
            <a:r>
              <a:rPr lang="zh-TW" altLang="en-US" sz="1000" dirty="0"/>
              <a:t>料</a:t>
            </a:r>
            <a:r>
              <a:rPr lang="zh-TW" altLang="en-US" sz="1000" dirty="0" smtClean="0"/>
              <a:t>來源</a:t>
            </a:r>
            <a:r>
              <a:rPr lang="en-US" altLang="zh-TW" sz="1000" dirty="0" smtClean="0"/>
              <a:t>-</a:t>
            </a:r>
            <a:r>
              <a:rPr lang="zh-TW" altLang="zh-TW" sz="1000" dirty="0"/>
              <a:t>社團法人中華自然科學創意</a:t>
            </a:r>
            <a:r>
              <a:rPr lang="zh-TW" altLang="zh-TW" sz="1000" dirty="0" smtClean="0"/>
              <a:t>協會</a:t>
            </a:r>
            <a:r>
              <a:rPr lang="en-US" altLang="zh-TW" sz="1000" dirty="0" smtClean="0"/>
              <a:t>2017</a:t>
            </a:r>
            <a:r>
              <a:rPr lang="zh-TW" altLang="en-US" sz="1000" dirty="0" smtClean="0"/>
              <a:t>年發現科技新樂園模組教材</a:t>
            </a:r>
            <a:endParaRPr lang="zh-TW" altLang="en-US" sz="100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虛擬實境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虛擬實境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（英語：virtual reality，縮寫</a:t>
            </a:r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VR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），簡稱虛擬技術，也稱虛擬環境，是利用電腦類比產生一個三維空間的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hlinkClick r:id="rId2" tooltip="虛擬世界"/>
              </a:rPr>
              <a:t>虛擬世界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，提供使用者關於視覺等感官的類比，讓使用者感覺彷彿身歷其境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0179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/>
          <a:lstStyle/>
          <a:p>
            <a:r>
              <a:rPr lang="en-US" altLang="zh-TW" dirty="0" smtClean="0">
                <a:solidFill>
                  <a:srgbClr val="7030A0"/>
                </a:solidFill>
                <a:latin typeface="王漢宗特圓體繁" pitchFamily="18" charset="-120"/>
                <a:ea typeface="王漢宗特圓體繁" pitchFamily="18" charset="-120"/>
              </a:rPr>
              <a:t>VR</a:t>
            </a:r>
            <a:r>
              <a:rPr lang="zh-TW" altLang="en-US" dirty="0" smtClean="0">
                <a:solidFill>
                  <a:srgbClr val="7030A0"/>
                </a:solidFill>
                <a:latin typeface="王漢宗特圓體繁" pitchFamily="18" charset="-120"/>
                <a:ea typeface="王漢宗特圓體繁" pitchFamily="18" charset="-120"/>
              </a:rPr>
              <a:t>虛擬實境影片</a:t>
            </a:r>
            <a:endParaRPr lang="zh-TW" altLang="en-US" dirty="0">
              <a:solidFill>
                <a:srgbClr val="7030A0"/>
              </a:solidFill>
              <a:latin typeface="王漢宗特圓體繁" pitchFamily="18" charset="-120"/>
              <a:ea typeface="王漢宗特圓體繁" pitchFamily="18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YOUTUBE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搜尋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VR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虛擬實境影片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範例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歡迎體驗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【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厲陰宅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2】360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度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VR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虛擬實境 線上賞屋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VR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虛擬實境 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"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原理、怎麼玩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?"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看過來│中視新聞 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20160330 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079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00FF"/>
                </a:solidFill>
                <a:latin typeface="王漢宗特圓體繁" pitchFamily="18" charset="-120"/>
                <a:ea typeface="王漢宗特圓體繁" pitchFamily="18" charset="-120"/>
              </a:rPr>
              <a:t>數位</a:t>
            </a:r>
            <a:r>
              <a:rPr lang="zh-TW" altLang="en-US" dirty="0" smtClean="0">
                <a:solidFill>
                  <a:srgbClr val="0000FF"/>
                </a:solidFill>
                <a:latin typeface="王漢宗特圓體繁" pitchFamily="18" charset="-120"/>
                <a:ea typeface="王漢宗特圓體繁" pitchFamily="18" charset="-120"/>
              </a:rPr>
              <a:t>體驗做做看</a:t>
            </a:r>
            <a:r>
              <a:rPr lang="en-US" altLang="zh-TW" dirty="0" smtClean="0">
                <a:solidFill>
                  <a:srgbClr val="0000FF"/>
                </a:solidFill>
                <a:latin typeface="王漢宗特圓體繁" pitchFamily="18" charset="-120"/>
                <a:ea typeface="王漢宗特圓體繁" pitchFamily="18" charset="-120"/>
              </a:rPr>
              <a:t>?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827584" y="6305166"/>
            <a:ext cx="69127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" dirty="0" smtClean="0"/>
              <a:t>資</a:t>
            </a:r>
            <a:r>
              <a:rPr lang="zh-TW" altLang="en-US" sz="1000" dirty="0"/>
              <a:t>料</a:t>
            </a:r>
            <a:r>
              <a:rPr lang="zh-TW" altLang="en-US" sz="1000" dirty="0" smtClean="0"/>
              <a:t>來源</a:t>
            </a:r>
            <a:r>
              <a:rPr lang="en-US" altLang="zh-TW" sz="1000" dirty="0" smtClean="0"/>
              <a:t>-</a:t>
            </a:r>
            <a:r>
              <a:rPr lang="zh-TW" altLang="zh-TW" sz="1000" dirty="0"/>
              <a:t>社團法人中華自然科學創意</a:t>
            </a:r>
            <a:r>
              <a:rPr lang="zh-TW" altLang="zh-TW" sz="1000" dirty="0" smtClean="0"/>
              <a:t>協會</a:t>
            </a:r>
            <a:r>
              <a:rPr lang="en-US" altLang="zh-TW" sz="1000" dirty="0" smtClean="0"/>
              <a:t>2017</a:t>
            </a:r>
            <a:r>
              <a:rPr lang="zh-TW" altLang="en-US" sz="1000" dirty="0" smtClean="0"/>
              <a:t>年發現科技新樂園模組教材</a:t>
            </a:r>
            <a:endParaRPr lang="zh-TW" altLang="en-US" sz="1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利用你的手機打開影片並裝設在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3D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眼鏡上看看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無限列車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https://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www.youtube.com/watch?v=kxPZfwAM2bE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海底逃生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https://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www.youtube.com/watch?v=6IZK1k1elBU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8790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0000FF"/>
                </a:solidFill>
                <a:latin typeface="王漢宗特圓體繁" pitchFamily="18" charset="-120"/>
                <a:ea typeface="王漢宗特圓體繁" pitchFamily="18" charset="-120"/>
              </a:rPr>
              <a:t>數位</a:t>
            </a:r>
            <a:r>
              <a:rPr lang="zh-TW" altLang="en-US" dirty="0" smtClean="0">
                <a:solidFill>
                  <a:srgbClr val="0000FF"/>
                </a:solidFill>
                <a:latin typeface="王漢宗特圓體繁" pitchFamily="18" charset="-120"/>
                <a:ea typeface="王漢宗特圓體繁" pitchFamily="18" charset="-120"/>
              </a:rPr>
              <a:t>體驗做做看</a:t>
            </a:r>
            <a:r>
              <a:rPr lang="en-US" altLang="zh-TW" dirty="0" smtClean="0">
                <a:solidFill>
                  <a:srgbClr val="0000FF"/>
                </a:solidFill>
                <a:latin typeface="王漢宗特圓體繁" pitchFamily="18" charset="-120"/>
                <a:ea typeface="王漢宗特圓體繁" pitchFamily="18" charset="-120"/>
              </a:rPr>
              <a:t>?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827584" y="6305166"/>
            <a:ext cx="69127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" dirty="0" smtClean="0"/>
              <a:t>資</a:t>
            </a:r>
            <a:r>
              <a:rPr lang="zh-TW" altLang="en-US" sz="1000" dirty="0"/>
              <a:t>料</a:t>
            </a:r>
            <a:r>
              <a:rPr lang="zh-TW" altLang="en-US" sz="1000" dirty="0" smtClean="0"/>
              <a:t>來源</a:t>
            </a:r>
            <a:r>
              <a:rPr lang="en-US" altLang="zh-TW" sz="1000" dirty="0" smtClean="0"/>
              <a:t>-</a:t>
            </a:r>
            <a:r>
              <a:rPr lang="zh-TW" altLang="zh-TW" sz="1000" dirty="0"/>
              <a:t>社團法人中華自然科學創意</a:t>
            </a:r>
            <a:r>
              <a:rPr lang="zh-TW" altLang="zh-TW" sz="1000" dirty="0" smtClean="0"/>
              <a:t>協會</a:t>
            </a:r>
            <a:r>
              <a:rPr lang="en-US" altLang="zh-TW" sz="1000" dirty="0" smtClean="0"/>
              <a:t>2017</a:t>
            </a:r>
            <a:r>
              <a:rPr lang="zh-TW" altLang="en-US" sz="1000" dirty="0" smtClean="0"/>
              <a:t>年發現科技新樂園模組教材</a:t>
            </a:r>
            <a:endParaRPr lang="zh-TW" altLang="en-US" sz="100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侏儸紀世界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https://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/>
              </a:rPr>
              <a:t>www.youtube.com/watch?v=b4Nwht22_Gg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77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>
            <a:noAutofit/>
          </a:bodyPr>
          <a:lstStyle/>
          <a:p>
            <a:r>
              <a:rPr lang="zh-TW" altLang="en-US" sz="4000" dirty="0" smtClean="0">
                <a:solidFill>
                  <a:srgbClr val="0000FF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  <a:cs typeface="Verdana" pitchFamily="34" charset="0"/>
              </a:rPr>
              <a:t>使用方</a:t>
            </a:r>
            <a:r>
              <a:rPr lang="zh-TW" altLang="en-US" sz="4000" dirty="0">
                <a:solidFill>
                  <a:srgbClr val="0000FF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  <a:cs typeface="Verdana" pitchFamily="34" charset="0"/>
              </a:rPr>
              <a:t>法</a:t>
            </a:r>
          </a:p>
        </p:txBody>
      </p:sp>
      <p:pic>
        <p:nvPicPr>
          <p:cNvPr id="4" name="MVI_651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5" y="1600200"/>
            <a:ext cx="8045450" cy="4525963"/>
          </a:xfrm>
        </p:spPr>
      </p:pic>
    </p:spTree>
    <p:extLst>
      <p:ext uri="{BB962C8B-B14F-4D97-AF65-F5344CB8AC3E}">
        <p14:creationId xmlns:p14="http://schemas.microsoft.com/office/powerpoint/2010/main" val="324032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>
            <a:noAutofit/>
          </a:bodyPr>
          <a:lstStyle/>
          <a:p>
            <a:r>
              <a:rPr lang="zh-TW" altLang="en-US" sz="4000" dirty="0" smtClean="0">
                <a:solidFill>
                  <a:srgbClr val="0000FF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  <a:cs typeface="Verdana" pitchFamily="34" charset="0"/>
              </a:rPr>
              <a:t>何謂擴增實境</a:t>
            </a:r>
            <a:r>
              <a:rPr lang="en-US" altLang="zh-TW" sz="4000" dirty="0" smtClean="0">
                <a:solidFill>
                  <a:srgbClr val="0000FF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  <a:cs typeface="Verdana" pitchFamily="34" charset="0"/>
              </a:rPr>
              <a:t>?What is AR?</a:t>
            </a:r>
            <a:endParaRPr lang="zh-TW" altLang="en-US" sz="4000" dirty="0">
              <a:solidFill>
                <a:srgbClr val="0000FF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  <a:cs typeface="Verdana" pitchFamily="34" charset="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擴增實境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擴增實境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（Augmented Reality，簡稱</a:t>
            </a:r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AR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），也有對應VR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hlinkClick r:id="rId2" tooltip="虛擬實境"/>
              </a:rPr>
              <a:t>虛擬實境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一詞的翻譯稱為</a:t>
            </a:r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實擬虛境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擴張現實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，是指透過攝影機影像的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hlinkClick r:id="rId3" tooltip="位置"/>
              </a:rPr>
              <a:t>位置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hlinkClick r:id="rId4" tooltip="角度"/>
              </a:rPr>
              <a:t>角度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精算並加上圖像分析技術，讓螢幕上的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hlinkClick r:id="rId5" tooltip="虛擬世界"/>
              </a:rPr>
              <a:t>虛擬世界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能夠與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hlinkClick r:id="rId6" tooltip="現實世界（頁面不存在）"/>
              </a:rPr>
              <a:t>現實世界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場景進行結合與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  <a:hlinkClick r:id="rId7" tooltip="互動"/>
              </a:rPr>
              <a:t>互動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的技術。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827584" y="6305166"/>
            <a:ext cx="69127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" dirty="0" smtClean="0"/>
              <a:t>資</a:t>
            </a:r>
            <a:r>
              <a:rPr lang="zh-TW" altLang="en-US" sz="1000" dirty="0"/>
              <a:t>料</a:t>
            </a:r>
            <a:r>
              <a:rPr lang="zh-TW" altLang="en-US" sz="1000" dirty="0" smtClean="0"/>
              <a:t>來源</a:t>
            </a:r>
            <a:r>
              <a:rPr lang="en-US" altLang="zh-TW" sz="1000" dirty="0" smtClean="0"/>
              <a:t>-</a:t>
            </a:r>
            <a:r>
              <a:rPr lang="zh-TW" altLang="zh-TW" sz="1000" dirty="0"/>
              <a:t>社團法人中華自然科學創意</a:t>
            </a:r>
            <a:r>
              <a:rPr lang="zh-TW" altLang="zh-TW" sz="1000" dirty="0" smtClean="0"/>
              <a:t>協會</a:t>
            </a:r>
            <a:r>
              <a:rPr lang="en-US" altLang="zh-TW" sz="1000" dirty="0" smtClean="0"/>
              <a:t>2017</a:t>
            </a:r>
            <a:r>
              <a:rPr lang="zh-TW" altLang="en-US" sz="1000" dirty="0" smtClean="0"/>
              <a:t>年發現科技新樂園模組教材</a:t>
            </a:r>
            <a:endParaRPr lang="zh-TW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99443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>
            <a:noAutofit/>
          </a:bodyPr>
          <a:lstStyle/>
          <a:p>
            <a:r>
              <a:rPr lang="zh-TW" altLang="en-US" sz="4000" dirty="0" smtClean="0">
                <a:solidFill>
                  <a:srgbClr val="0000FF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  <a:cs typeface="Verdana" pitchFamily="34" charset="0"/>
              </a:rPr>
              <a:t>擴增實境手機</a:t>
            </a:r>
            <a:r>
              <a:rPr lang="en-US" altLang="zh-TW" sz="4000" dirty="0" smtClean="0">
                <a:solidFill>
                  <a:srgbClr val="0000FF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  <a:cs typeface="Verdana" pitchFamily="34" charset="0"/>
              </a:rPr>
              <a:t>APP</a:t>
            </a:r>
            <a:r>
              <a:rPr lang="zh-TW" altLang="en-US" sz="4000" dirty="0" smtClean="0">
                <a:solidFill>
                  <a:srgbClr val="0000FF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  <a:cs typeface="Verdana" pitchFamily="34" charset="0"/>
              </a:rPr>
              <a:t>運用</a:t>
            </a:r>
            <a:endParaRPr lang="zh-TW" altLang="en-US" sz="4000" dirty="0">
              <a:solidFill>
                <a:srgbClr val="0000FF"/>
              </a:solidFill>
              <a:latin typeface="王漢宗特圓體繁" panose="02020300000000000000" pitchFamily="18" charset="-120"/>
              <a:ea typeface="王漢宗特圓體繁" panose="02020300000000000000" pitchFamily="18" charset="-120"/>
              <a:cs typeface="Verdana" pitchFamily="34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IOS</a:t>
            </a:r>
            <a:r>
              <a:rPr lang="zh-TW" altLang="en-US" dirty="0" smtClean="0"/>
              <a:t>或</a:t>
            </a:r>
            <a:r>
              <a:rPr lang="en-US" altLang="zh-TW" dirty="0" smtClean="0"/>
              <a:t>ANDROID</a:t>
            </a:r>
            <a:r>
              <a:rPr lang="zh-TW" altLang="en-US" dirty="0" smtClean="0"/>
              <a:t>皆可</a:t>
            </a:r>
            <a:endParaRPr lang="en-US" altLang="zh-TW" dirty="0" smtClean="0"/>
          </a:p>
          <a:p>
            <a:r>
              <a:rPr lang="en-US" altLang="zh-TW" dirty="0" smtClean="0"/>
              <a:t>IKEA</a:t>
            </a:r>
            <a:r>
              <a:rPr lang="zh-TW" altLang="en-US" dirty="0" smtClean="0"/>
              <a:t>產品目錄</a:t>
            </a:r>
            <a:endParaRPr lang="en-US" altLang="zh-TW" dirty="0" smtClean="0"/>
          </a:p>
          <a:p>
            <a:r>
              <a:rPr lang="en-US" altLang="zh-TW" dirty="0">
                <a:hlinkClick r:id="rId2"/>
              </a:rPr>
              <a:t>iOS</a:t>
            </a:r>
            <a:r>
              <a:rPr lang="zh-TW" altLang="en-US" dirty="0">
                <a:hlinkClick r:id="rId2"/>
              </a:rPr>
              <a:t>下載位置</a:t>
            </a:r>
            <a:r>
              <a:rPr lang="zh-TW" altLang="en-US" dirty="0"/>
              <a:t/>
            </a:r>
            <a:br>
              <a:rPr lang="zh-TW" altLang="en-US" dirty="0"/>
            </a:br>
            <a:r>
              <a:rPr lang="en-US" altLang="zh-TW" dirty="0">
                <a:hlinkClick r:id="rId3"/>
              </a:rPr>
              <a:t>Android</a:t>
            </a:r>
            <a:r>
              <a:rPr lang="zh-TW" altLang="en-US" dirty="0">
                <a:hlinkClick r:id="rId3"/>
              </a:rPr>
              <a:t>下載位置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5621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>
            <a:noAutofit/>
          </a:bodyPr>
          <a:lstStyle/>
          <a:p>
            <a:r>
              <a:rPr lang="zh-TW" altLang="en-US" sz="4000" dirty="0" smtClean="0">
                <a:solidFill>
                  <a:srgbClr val="0000FF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  <a:cs typeface="Verdana" pitchFamily="34" charset="0"/>
              </a:rPr>
              <a:t>小組數位媒材</a:t>
            </a:r>
            <a:r>
              <a:rPr lang="zh-TW" altLang="en-US" sz="4000" dirty="0">
                <a:solidFill>
                  <a:srgbClr val="0000FF"/>
                </a:solidFill>
                <a:latin typeface="王漢宗特圓體繁" panose="02020300000000000000" pitchFamily="18" charset="-120"/>
                <a:ea typeface="王漢宗特圓體繁" panose="02020300000000000000" pitchFamily="18" charset="-120"/>
                <a:cs typeface="Verdana" pitchFamily="34" charset="0"/>
              </a:rPr>
              <a:t>介紹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9845019"/>
              </p:ext>
            </p:extLst>
          </p:nvPr>
        </p:nvGraphicFramePr>
        <p:xfrm>
          <a:off x="457200" y="1484784"/>
          <a:ext cx="6137294" cy="2843980"/>
        </p:xfrm>
        <a:graphic>
          <a:graphicData uri="http://schemas.openxmlformats.org/drawingml/2006/table">
            <a:tbl>
              <a:tblPr firstRow="1" firstCol="1" bandRow="1"/>
              <a:tblGrid>
                <a:gridCol w="2101552">
                  <a:extLst>
                    <a:ext uri="{9D8B030D-6E8A-4147-A177-3AD203B41FA5}">
                      <a16:colId xmlns:a16="http://schemas.microsoft.com/office/drawing/2014/main" xmlns="" val="2598672361"/>
                    </a:ext>
                  </a:extLst>
                </a:gridCol>
                <a:gridCol w="1100657">
                  <a:extLst>
                    <a:ext uri="{9D8B030D-6E8A-4147-A177-3AD203B41FA5}">
                      <a16:colId xmlns:a16="http://schemas.microsoft.com/office/drawing/2014/main" xmlns="" val="699888142"/>
                    </a:ext>
                  </a:extLst>
                </a:gridCol>
                <a:gridCol w="1319213">
                  <a:extLst>
                    <a:ext uri="{9D8B030D-6E8A-4147-A177-3AD203B41FA5}">
                      <a16:colId xmlns:a16="http://schemas.microsoft.com/office/drawing/2014/main" xmlns="" val="3065116959"/>
                    </a:ext>
                  </a:extLst>
                </a:gridCol>
                <a:gridCol w="1615872">
                  <a:extLst>
                    <a:ext uri="{9D8B030D-6E8A-4147-A177-3AD203B41FA5}">
                      <a16:colId xmlns:a16="http://schemas.microsoft.com/office/drawing/2014/main" xmlns="" val="3051518651"/>
                    </a:ext>
                  </a:extLst>
                </a:gridCol>
              </a:tblGrid>
              <a:tr h="5687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器材名稱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數目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狀況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備註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0748709"/>
                  </a:ext>
                </a:extLst>
              </a:tr>
              <a:tr h="5687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虛擬用書冊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6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正常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需搭配</a:t>
                      </a: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APP</a:t>
                      </a:r>
                      <a:r>
                        <a:rPr lang="zh-TW" sz="16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使用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43278327"/>
                  </a:ext>
                </a:extLst>
              </a:tr>
              <a:tr h="11375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平板電腦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6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含充電器材</a:t>
                      </a: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*6)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6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正常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19314157"/>
                  </a:ext>
                </a:extLst>
              </a:tr>
              <a:tr h="5687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清潔擦拭布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正常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標楷體" panose="03000509000000000000" pitchFamily="65" charset="-12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7879426"/>
                  </a:ext>
                </a:extLst>
              </a:tr>
            </a:tbl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861048"/>
            <a:ext cx="3707904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35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392</Words>
  <Application>Microsoft Office PowerPoint</Application>
  <PresentationFormat>如螢幕大小 (4:3)</PresentationFormat>
  <Paragraphs>52</Paragraphs>
  <Slides>12</Slides>
  <Notes>0</Notes>
  <HiddenSlides>0</HiddenSlides>
  <MMClips>2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0" baseType="lpstr">
      <vt:lpstr>王漢宗特圓體繁</vt:lpstr>
      <vt:lpstr>新細明體</vt:lpstr>
      <vt:lpstr>標楷體</vt:lpstr>
      <vt:lpstr>Arial</vt:lpstr>
      <vt:lpstr>Calibri</vt:lpstr>
      <vt:lpstr>Times New Roman</vt:lpstr>
      <vt:lpstr>Verdana</vt:lpstr>
      <vt:lpstr>Office 佈景主題</vt:lpstr>
      <vt:lpstr>虛擬實境-重返侏儸紀</vt:lpstr>
      <vt:lpstr>虛擬實境What is VR?</vt:lpstr>
      <vt:lpstr>VR虛擬實境影片</vt:lpstr>
      <vt:lpstr>數位體驗做做看?</vt:lpstr>
      <vt:lpstr>數位體驗做做看?</vt:lpstr>
      <vt:lpstr>使用方法</vt:lpstr>
      <vt:lpstr>何謂擴增實境?What is AR?</vt:lpstr>
      <vt:lpstr>擴增實境手機APP運用</vt:lpstr>
      <vt:lpstr>小組數位媒材介紹</vt:lpstr>
      <vt:lpstr>數位體驗做做看?</vt:lpstr>
      <vt:lpstr>數位體驗做做看?</vt:lpstr>
      <vt:lpstr>數位體驗-學生回饋作品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106學年度第一學期週三進修</dc:title>
  <dc:creator>ASUS</dc:creator>
  <cp:lastModifiedBy>Administrator</cp:lastModifiedBy>
  <cp:revision>17</cp:revision>
  <dcterms:created xsi:type="dcterms:W3CDTF">2017-10-29T06:33:35Z</dcterms:created>
  <dcterms:modified xsi:type="dcterms:W3CDTF">2019-10-14T06:21:56Z</dcterms:modified>
</cp:coreProperties>
</file>