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  <p:sldMasterId id="2147483904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0" r:id="rId4"/>
    <p:sldId id="277" r:id="rId5"/>
    <p:sldId id="273" r:id="rId6"/>
    <p:sldId id="274" r:id="rId7"/>
    <p:sldId id="271" r:id="rId8"/>
    <p:sldId id="278" r:id="rId9"/>
    <p:sldId id="272" r:id="rId10"/>
    <p:sldId id="275" r:id="rId11"/>
    <p:sldId id="266" r:id="rId12"/>
    <p:sldId id="279" r:id="rId13"/>
    <p:sldId id="276" r:id="rId14"/>
    <p:sldId id="280" r:id="rId1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4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="" xmlns:a16="http://schemas.microsoft.com/office/drawing/2014/main" id="{CC1F1C65-A379-44A3-8843-769BEBEC64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89986AA5-BBA2-489C-9DD2-0232193376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C3AC82-FEDB-40BC-A63F-23404B9B5E40}" type="datetimeFigureOut">
              <a:rPr lang="zh-TW" altLang="en-US"/>
              <a:pPr>
                <a:defRPr/>
              </a:pPr>
              <a:t>2019/10/18</a:t>
            </a:fld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F1C873FF-CEB3-46AA-BCDB-766A37549F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7461F85B-94A7-4A08-85EF-D50D015355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1AAFAF-8B42-478C-9382-01100481D3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574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8B369EE4-0304-4520-BBF3-6B2372041C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7EACF0F4-A264-4D02-93CF-36B25243B78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F9B18CF-DD93-44DB-99DD-30C077B651DE}" type="datetimeFigureOut">
              <a:rPr lang="zh-TW" altLang="en-US"/>
              <a:pPr>
                <a:defRPr/>
              </a:pPr>
              <a:t>2019/10/18</a:t>
            </a:fld>
            <a:endParaRPr lang="en-US" altLang="zh-TW"/>
          </a:p>
        </p:txBody>
      </p:sp>
      <p:sp>
        <p:nvSpPr>
          <p:cNvPr id="6148" name="Rectangle 4">
            <a:extLst>
              <a:ext uri="{FF2B5EF4-FFF2-40B4-BE49-F238E27FC236}">
                <a16:creationId xmlns="" xmlns:a16="http://schemas.microsoft.com/office/drawing/2014/main" id="{14C2A6F9-0E7F-4CE3-BF18-070D5AE6C9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="" xmlns:a16="http://schemas.microsoft.com/office/drawing/2014/main" id="{587A792F-B223-4F4A-8088-7DC1734786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="" xmlns:a16="http://schemas.microsoft.com/office/drawing/2014/main" id="{F9457DD2-2520-4F26-B0F6-2654B99E42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3" name="Rectangle 7">
            <a:extLst>
              <a:ext uri="{FF2B5EF4-FFF2-40B4-BE49-F238E27FC236}">
                <a16:creationId xmlns="" xmlns:a16="http://schemas.microsoft.com/office/drawing/2014/main" id="{C0A30B84-846B-46F7-9691-7A5B44AF3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5382BEF-9F0A-4E9D-928C-43A5005F91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3341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>
            <a:extLst>
              <a:ext uri="{FF2B5EF4-FFF2-40B4-BE49-F238E27FC236}">
                <a16:creationId xmlns="" xmlns:a16="http://schemas.microsoft.com/office/drawing/2014/main" id="{CB763278-DE10-45C4-9A9A-97F16BB7E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備忘稿版面配置區 2">
            <a:extLst>
              <a:ext uri="{FF2B5EF4-FFF2-40B4-BE49-F238E27FC236}">
                <a16:creationId xmlns="" xmlns:a16="http://schemas.microsoft.com/office/drawing/2014/main" id="{6B0F31E9-793F-49A3-ACB5-524A8DE85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TW" altLang="en-US"/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="" xmlns:a16="http://schemas.microsoft.com/office/drawing/2014/main" id="{16DD2D5D-0179-4CD8-B7E6-5B033692606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41CC2024-A785-4B79-BEF7-B0F5881B1006}" type="slidenum">
              <a:rPr lang="zh-TW" altLang="en-US" sz="1200"/>
              <a:pPr algn="r" eaLnBrk="1" hangingPunct="1"/>
              <a:t>4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>
            <a:extLst>
              <a:ext uri="{FF2B5EF4-FFF2-40B4-BE49-F238E27FC236}">
                <a16:creationId xmlns="" xmlns:a16="http://schemas.microsoft.com/office/drawing/2014/main" id="{B5FFE7C9-C600-4310-B091-7FA59CF9BB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>
            <a:extLst>
              <a:ext uri="{FF2B5EF4-FFF2-40B4-BE49-F238E27FC236}">
                <a16:creationId xmlns="" xmlns:a16="http://schemas.microsoft.com/office/drawing/2014/main" id="{B3A69852-A35E-4054-B921-AE397A11E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TW" altLang="en-US"/>
          </a:p>
        </p:txBody>
      </p:sp>
      <p:sp>
        <p:nvSpPr>
          <p:cNvPr id="14340" name="投影片編號版面配置區 3">
            <a:extLst>
              <a:ext uri="{FF2B5EF4-FFF2-40B4-BE49-F238E27FC236}">
                <a16:creationId xmlns="" xmlns:a16="http://schemas.microsoft.com/office/drawing/2014/main" id="{397444F3-F045-484A-98DD-CC1083BB41C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01C0440D-E022-4699-BC85-B715E9B0ED11}" type="slidenum">
              <a:rPr lang="zh-TW" altLang="en-US" sz="1200"/>
              <a:pPr algn="r" eaLnBrk="1" hangingPunct="1"/>
              <a:t>5</a:t>
            </a:fld>
            <a:endParaRPr lang="en-US" alt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="" xmlns:a16="http://schemas.microsoft.com/office/drawing/2014/main" id="{55801B33-B724-4BD9-B73B-7ADB498C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8FA84-D59A-4D16-BCE3-A694DFB39840}" type="datetimeFigureOut">
              <a:rPr lang="zh-TW" altLang="en-US"/>
              <a:pPr>
                <a:defRPr/>
              </a:pPr>
              <a:t>2019/10/18</a:t>
            </a:fld>
            <a:endParaRPr lang="en-US" altLang="zh-TW" dirty="0"/>
          </a:p>
        </p:txBody>
      </p:sp>
      <p:sp>
        <p:nvSpPr>
          <p:cNvPr id="3" name="頁尾版面配置區 4">
            <a:extLst>
              <a:ext uri="{FF2B5EF4-FFF2-40B4-BE49-F238E27FC236}">
                <a16:creationId xmlns="" xmlns:a16="http://schemas.microsoft.com/office/drawing/2014/main" id="{F0D31CAB-D65E-4463-AC94-A01250C4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7D335D3F-AA62-444C-BAF7-C72463D5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79E15-7F21-418D-A992-D2B4C3B2119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99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15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>
            <a:extLst>
              <a:ext uri="{FF2B5EF4-FFF2-40B4-BE49-F238E27FC236}">
                <a16:creationId xmlns="" xmlns:a16="http://schemas.microsoft.com/office/drawing/2014/main" id="{66A56F4D-7B4D-4C73-95AB-D5DA92E44A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395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圖片 7">
            <a:extLst>
              <a:ext uri="{FF2B5EF4-FFF2-40B4-BE49-F238E27FC236}">
                <a16:creationId xmlns="" xmlns:a16="http://schemas.microsoft.com/office/drawing/2014/main" id="{1F0E39F3-C411-4CF1-A39D-6C20EAB025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4824413"/>
            <a:ext cx="494665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1CE2D25-2A0E-4459-854A-4A1D9C8ABE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/>
        </p:blipFill>
        <p:spPr>
          <a:xfrm>
            <a:off x="8133331" y="6341564"/>
            <a:ext cx="426784" cy="42979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9E8282F3-2F25-4412-AD39-78DC89DDB8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/>
        </p:blipFill>
        <p:spPr>
          <a:xfrm>
            <a:off x="6223060" y="0"/>
            <a:ext cx="2920940" cy="532809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A23B8E41-A3C5-4852-AC84-C8DC39072230}"/>
              </a:ext>
            </a:extLst>
          </p:cNvPr>
          <p:cNvPicPr>
            <a:picLocks/>
          </p:cNvPicPr>
          <p:nvPr userDrawn="1"/>
        </p:nvPicPr>
        <p:blipFill>
          <a:blip r:embed="rId7" cstate="print"/>
          <a:srcRect/>
          <a:stretch/>
        </p:blipFill>
        <p:spPr>
          <a:xfrm>
            <a:off x="8604805" y="6340050"/>
            <a:ext cx="424830" cy="42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5E02CD9A-2B6F-4028-93F9-3F9EA67792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 rot="10800000" flipH="1">
            <a:off x="7663939" y="6341564"/>
            <a:ext cx="426784" cy="429790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C72CF49-727A-4341-919B-747D947283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/>
        </p:blipFill>
        <p:spPr>
          <a:xfrm>
            <a:off x="8133331" y="6341564"/>
            <a:ext cx="426784" cy="429790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2A8D4888-D8B5-4088-8942-BDD6575E7907}"/>
              </a:ext>
            </a:extLst>
          </p:cNvPr>
          <p:cNvPicPr>
            <a:picLocks/>
          </p:cNvPicPr>
          <p:nvPr userDrawn="1"/>
        </p:nvPicPr>
        <p:blipFill>
          <a:blip r:embed="rId5" cstate="print"/>
          <a:srcRect/>
          <a:stretch/>
        </p:blipFill>
        <p:spPr>
          <a:xfrm>
            <a:off x="8604805" y="6340050"/>
            <a:ext cx="424830" cy="4284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6BE878A1-48AC-4157-AA57-7FB84AA3987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/>
        </p:blipFill>
        <p:spPr>
          <a:xfrm>
            <a:off x="0" y="0"/>
            <a:ext cx="4788024" cy="83590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EDBC79A1-FE74-4F54-BDF6-EE98E2C62F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07" b="93033" l="4140" r="95860">
                        <a14:foregroundMark x1="7962" y1="20902" x2="34713" y2="47541"/>
                        <a14:foregroundMark x1="7962" y1="75820" x2="25478" y2="80738"/>
                        <a14:foregroundMark x1="25478" y1="80738" x2="33758" y2="68033"/>
                        <a14:foregroundMark x1="31847" y1="88115" x2="52229" y2="82787"/>
                        <a14:foregroundMark x1="52229" y1="82787" x2="60510" y2="63525"/>
                        <a14:foregroundMark x1="60510" y1="63525" x2="50637" y2="52049"/>
                        <a14:foregroundMark x1="64650" y1="61475" x2="72930" y2="79508"/>
                        <a14:foregroundMark x1="72930" y1="79508" x2="79618" y2="81557"/>
                        <a14:foregroundMark x1="73567" y1="53689" x2="88217" y2="65984"/>
                        <a14:foregroundMark x1="88217" y1="65984" x2="92357" y2="75000"/>
                        <a14:foregroundMark x1="54777" y1="15984" x2="61465" y2="36475"/>
                        <a14:foregroundMark x1="61465" y1="36475" x2="63694" y2="38525"/>
                        <a14:foregroundMark x1="25478" y1="15984" x2="39172" y2="31557"/>
                        <a14:foregroundMark x1="39172" y1="31557" x2="45223" y2="35246"/>
                        <a14:foregroundMark x1="62739" y1="16393" x2="60191" y2="33197"/>
                        <a14:foregroundMark x1="74522" y1="35656" x2="73248" y2="57787"/>
                        <a14:foregroundMark x1="73248" y1="57787" x2="72930" y2="58607"/>
                        <a14:foregroundMark x1="96178" y1="66803" x2="96178" y2="80738"/>
                        <a14:foregroundMark x1="36306" y1="84016" x2="34076" y2="93033"/>
                        <a14:foregroundMark x1="4777" y1="71721" x2="4140" y2="7623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74" y="27333"/>
            <a:ext cx="752538" cy="584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字方塊 3">
            <a:extLst>
              <a:ext uri="{FF2B5EF4-FFF2-40B4-BE49-F238E27FC236}">
                <a16:creationId xmlns="" xmlns:a16="http://schemas.microsoft.com/office/drawing/2014/main" id="{6AEB30A1-95A3-4C2A-B785-30D511F29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1360488"/>
            <a:ext cx="1744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chemeClr val="bg1"/>
                </a:solidFill>
                <a:cs typeface="Arial" panose="020B0604020202020204" pitchFamily="34" charset="0"/>
              </a:rPr>
              <a:t>Lesson  3</a:t>
            </a:r>
            <a:endParaRPr kumimoji="0" lang="zh-TW" altLang="en-US" sz="2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B201589D-9D10-47CF-BE81-A1279D1F86DF}"/>
              </a:ext>
            </a:extLst>
          </p:cNvPr>
          <p:cNvSpPr txBox="1"/>
          <p:nvPr/>
        </p:nvSpPr>
        <p:spPr>
          <a:xfrm>
            <a:off x="3131840" y="1268760"/>
            <a:ext cx="5513388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Lesson 3</a:t>
            </a:r>
          </a:p>
          <a:p>
            <a:pPr algn="ctr">
              <a:defRPr/>
            </a:pP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Please Bring Your Favorite Dish</a:t>
            </a:r>
          </a:p>
          <a:p>
            <a:pPr algn="ctr">
              <a:defRPr/>
            </a:pPr>
            <a:r>
              <a:rPr lang="zh-TW" altLang="en-US" sz="6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文法教學</a:t>
            </a:r>
            <a:r>
              <a:rPr lang="en-US" altLang="zh-TW" sz="6600" b="1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PPT</a:t>
            </a:r>
            <a:endParaRPr lang="en-US" altLang="zh-TW" sz="6000" b="1" dirty="0">
              <a:solidFill>
                <a:schemeClr val="accent1">
                  <a:lumMod val="75000"/>
                </a:schemeClr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4400" b="1" i="1" dirty="0">
                <a:solidFill>
                  <a:srgbClr val="FF6699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Grammar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818FCE4F-4677-4CB6-9487-B75A39987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71675"/>
            <a:ext cx="85693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請上課中別吃或喝。（寫出兩種句型）</a:t>
            </a:r>
          </a:p>
          <a:p>
            <a:pPr eaLnBrk="1" hangingPunct="1">
              <a:spcBef>
                <a:spcPct val="10000"/>
              </a:spcBef>
            </a:pPr>
            <a:r>
              <a:rPr lang="zh-TW" altLang="en-US" sz="3200">
                <a:ea typeface="微軟正黑體" panose="020B0604030504040204" pitchFamily="34" charset="-120"/>
              </a:rPr>
              <a:t>    </a:t>
            </a:r>
            <a:r>
              <a:rPr lang="en-US" altLang="zh-TW" sz="3200">
                <a:ea typeface="微軟正黑體" panose="020B0604030504040204" pitchFamily="34" charset="-120"/>
              </a:rPr>
              <a:t>a. _________________________________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TW" sz="3200">
                <a:ea typeface="微軟正黑體" panose="020B0604030504040204" pitchFamily="34" charset="-120"/>
              </a:rPr>
              <a:t>    b. ________________________________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FCA2080-2835-4C22-994C-316EDE1A1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2644775"/>
            <a:ext cx="57340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>
                <a:solidFill>
                  <a:srgbClr val="FF0000"/>
                </a:solidFill>
              </a:rPr>
              <a:t>Don’t eat or drink in class, please.</a:t>
            </a:r>
          </a:p>
        </p:txBody>
      </p:sp>
      <p:sp>
        <p:nvSpPr>
          <p:cNvPr id="2" name="矩形 6">
            <a:extLst>
              <a:ext uri="{FF2B5EF4-FFF2-40B4-BE49-F238E27FC236}">
                <a16:creationId xmlns="" xmlns:a16="http://schemas.microsoft.com/office/drawing/2014/main" id="{F8D635CD-C20B-4BC2-BF15-7F015991C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3154363"/>
            <a:ext cx="54737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>
                <a:solidFill>
                  <a:srgbClr val="FF0000"/>
                </a:solidFill>
              </a:rPr>
              <a:t>Please don’t eat or drink in class. </a:t>
            </a:r>
          </a:p>
        </p:txBody>
      </p:sp>
      <p:sp>
        <p:nvSpPr>
          <p:cNvPr id="19461" name="矩形 10">
            <a:extLst>
              <a:ext uri="{FF2B5EF4-FFF2-40B4-BE49-F238E27FC236}">
                <a16:creationId xmlns="" xmlns:a16="http://schemas.microsoft.com/office/drawing/2014/main" id="{DE829A1B-BFD8-427A-86ED-89874D66B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4450"/>
            <a:ext cx="427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Lesson </a:t>
            </a:r>
            <a:r>
              <a:rPr lang="en-US" altLang="zh-TW" sz="3200" b="1" i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3</a:t>
            </a:r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Grammar</a:t>
            </a:r>
            <a:endParaRPr lang="zh-TW" altLang="en-US" sz="3200" b="1" i="1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</p:txBody>
      </p:sp>
      <p:sp>
        <p:nvSpPr>
          <p:cNvPr id="12" name="Google Shape;109;p7">
            <a:extLst>
              <a:ext uri="{FF2B5EF4-FFF2-40B4-BE49-F238E27FC236}">
                <a16:creationId xmlns="" xmlns:a16="http://schemas.microsoft.com/office/drawing/2014/main" id="{CB2D2F7C-98D5-4600-97CF-CCF2A187B316}"/>
              </a:ext>
            </a:extLst>
          </p:cNvPr>
          <p:cNvSpPr txBox="1">
            <a:spLocks/>
          </p:cNvSpPr>
          <p:nvPr/>
        </p:nvSpPr>
        <p:spPr>
          <a:xfrm>
            <a:off x="5364163" y="85725"/>
            <a:ext cx="1656109" cy="584200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chemeClr val="lt1"/>
            </a:solidFill>
            <a:prstDash val="solid"/>
            <a:miter lim="343597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254"/>
              </a:srgbClr>
            </a:outerShdw>
          </a:effectLst>
        </p:spPr>
        <p:txBody>
          <a:bodyPr spcFirstLastPara="1" lIns="91425" tIns="45700" rIns="91425" bIns="457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  <a:buNone/>
              <a:defRPr/>
            </a:pPr>
            <a:r>
              <a:rPr lang="zh-TW" altLang="en-US" sz="28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快問快答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63" name="Google Shape;66;p2">
            <a:extLst>
              <a:ext uri="{FF2B5EF4-FFF2-40B4-BE49-F238E27FC236}">
                <a16:creationId xmlns="" xmlns:a16="http://schemas.microsoft.com/office/drawing/2014/main" id="{77CC7AE8-2BB3-4757-84E5-A0B07C59A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76313"/>
            <a:ext cx="725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0" lang="en-US" altLang="zh-TW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翻譯 </a:t>
            </a:r>
            <a:endParaRPr kumimoji="0" lang="en-US" altLang="zh-TW" sz="32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66;p2">
            <a:extLst>
              <a:ext uri="{FF2B5EF4-FFF2-40B4-BE49-F238E27FC236}">
                <a16:creationId xmlns="" xmlns:a16="http://schemas.microsoft.com/office/drawing/2014/main" id="{A69AFB0B-831E-48CE-BBE1-6FDC2B491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76313"/>
            <a:ext cx="725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0" lang="en-US" altLang="zh-TW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翻譯 </a:t>
            </a:r>
            <a:endParaRPr kumimoji="0" lang="en-US" altLang="zh-TW" sz="32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矩形 2">
            <a:extLst>
              <a:ext uri="{FF2B5EF4-FFF2-40B4-BE49-F238E27FC236}">
                <a16:creationId xmlns="" xmlns:a16="http://schemas.microsoft.com/office/drawing/2014/main" id="{E6065EC5-CA55-4E20-B6AD-42C8F2191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4450"/>
            <a:ext cx="427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Lesson </a:t>
            </a:r>
            <a:r>
              <a:rPr lang="en-US" altLang="zh-TW" sz="3200" b="1" i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3</a:t>
            </a:r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Grammar</a:t>
            </a:r>
            <a:endParaRPr lang="zh-TW" altLang="en-US" sz="3200" b="1" i="1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="" xmlns:a16="http://schemas.microsoft.com/office/drawing/2014/main" id="{092E704E-E64B-4E71-9FA1-272B2C9D7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2052638"/>
            <a:ext cx="85693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TW" sz="3200">
                <a:ea typeface="微軟正黑體" panose="020B0604030504040204" pitchFamily="34" charset="-120"/>
              </a:rPr>
              <a:t>2. Julia </a:t>
            </a:r>
            <a:r>
              <a:rPr lang="zh-TW" altLang="en-US" sz="3200">
                <a:ea typeface="微軟正黑體" panose="020B0604030504040204" pitchFamily="34" charset="-120"/>
              </a:rPr>
              <a:t>和</a:t>
            </a:r>
            <a:r>
              <a:rPr lang="en-US" altLang="zh-TW" sz="3200">
                <a:ea typeface="微軟正黑體" panose="020B0604030504040204" pitchFamily="34" charset="-120"/>
              </a:rPr>
              <a:t>Cody</a:t>
            </a:r>
            <a:r>
              <a:rPr lang="zh-TW" altLang="en-US" sz="3200">
                <a:ea typeface="微軟正黑體" panose="020B0604030504040204" pitchFamily="34" charset="-120"/>
              </a:rPr>
              <a:t>，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請遵守規則。</a:t>
            </a:r>
          </a:p>
          <a:p>
            <a:pPr eaLnBrk="1" hangingPunct="1">
              <a:spcBef>
                <a:spcPct val="10000"/>
              </a:spcBef>
            </a:pPr>
            <a:r>
              <a:rPr lang="zh-TW" altLang="en-US" sz="3200">
                <a:ea typeface="微軟正黑體" panose="020B0604030504040204" pitchFamily="34" charset="-120"/>
              </a:rPr>
              <a:t>  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（寫出三種句型）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TW" sz="3200">
                <a:ea typeface="微軟正黑體" panose="020B0604030504040204" pitchFamily="34" charset="-120"/>
              </a:rPr>
              <a:t>    a. _________________________________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TW" sz="3200">
                <a:ea typeface="微軟正黑體" panose="020B0604030504040204" pitchFamily="34" charset="-120"/>
              </a:rPr>
              <a:t>    b. ________________________________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TW" sz="3200">
                <a:ea typeface="微軟正黑體" panose="020B0604030504040204" pitchFamily="34" charset="-120"/>
              </a:rPr>
              <a:t>    c. _________________________________</a:t>
            </a:r>
          </a:p>
        </p:txBody>
      </p:sp>
      <p:sp>
        <p:nvSpPr>
          <p:cNvPr id="6" name="矩形 6">
            <a:extLst>
              <a:ext uri="{FF2B5EF4-FFF2-40B4-BE49-F238E27FC236}">
                <a16:creationId xmlns="" xmlns:a16="http://schemas.microsoft.com/office/drawing/2014/main" id="{B1C89335-6344-46F2-B58C-0D65F9AAD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3251200"/>
            <a:ext cx="71183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>
                <a:solidFill>
                  <a:srgbClr val="FF0000"/>
                </a:solidFill>
              </a:rPr>
              <a:t>Please follow the rules, Julia and Cody.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A7E045F-FB80-45A1-AA76-A7F41ABA6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3854450"/>
            <a:ext cx="7015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>
                <a:solidFill>
                  <a:srgbClr val="FF0000"/>
                </a:solidFill>
              </a:rPr>
              <a:t>Julia and Cody, please follow the rules.</a:t>
            </a:r>
          </a:p>
        </p:txBody>
      </p:sp>
      <p:sp>
        <p:nvSpPr>
          <p:cNvPr id="8" name="矩形 6">
            <a:extLst>
              <a:ext uri="{FF2B5EF4-FFF2-40B4-BE49-F238E27FC236}">
                <a16:creationId xmlns="" xmlns:a16="http://schemas.microsoft.com/office/drawing/2014/main" id="{D1A5ACDF-E0BE-4D1A-A639-2187D950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4424363"/>
            <a:ext cx="70739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>
                <a:solidFill>
                  <a:srgbClr val="FF0000"/>
                </a:solidFill>
              </a:rPr>
              <a:t>Julia and Cody, follow the rules, please. </a:t>
            </a:r>
          </a:p>
        </p:txBody>
      </p:sp>
      <p:sp>
        <p:nvSpPr>
          <p:cNvPr id="9" name="Google Shape;109;p7">
            <a:extLst>
              <a:ext uri="{FF2B5EF4-FFF2-40B4-BE49-F238E27FC236}">
                <a16:creationId xmlns="" xmlns:a16="http://schemas.microsoft.com/office/drawing/2014/main" id="{625E8F8D-B019-460F-8792-6E40C6770D0F}"/>
              </a:ext>
            </a:extLst>
          </p:cNvPr>
          <p:cNvSpPr txBox="1">
            <a:spLocks/>
          </p:cNvSpPr>
          <p:nvPr/>
        </p:nvSpPr>
        <p:spPr>
          <a:xfrm>
            <a:off x="5364163" y="85725"/>
            <a:ext cx="1656109" cy="584200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chemeClr val="lt1"/>
            </a:solidFill>
            <a:prstDash val="solid"/>
            <a:miter lim="343597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254"/>
              </a:srgbClr>
            </a:outerShdw>
          </a:effectLst>
        </p:spPr>
        <p:txBody>
          <a:bodyPr spcFirstLastPara="1" lIns="91425" tIns="45700" rIns="91425" bIns="457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  <a:buNone/>
              <a:defRPr/>
            </a:pPr>
            <a:r>
              <a:rPr lang="zh-TW" altLang="en-US" sz="28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快問快答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AE7E89D6-2CB8-4BE2-9CAC-3B3DA695A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1906588"/>
            <a:ext cx="8569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 爸爸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跟我們一起去公園和玩棒球。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（寫出兩種句型）</a:t>
            </a:r>
          </a:p>
          <a:p>
            <a:pPr eaLnBrk="1" hangingPunct="1">
              <a:spcBef>
                <a:spcPct val="10000"/>
              </a:spcBef>
            </a:pPr>
            <a:r>
              <a:rPr lang="zh-TW" altLang="en-US" sz="3200">
                <a:ea typeface="微軟正黑體" panose="020B0604030504040204" pitchFamily="34" charset="-120"/>
              </a:rPr>
              <a:t>    </a:t>
            </a:r>
            <a:r>
              <a:rPr lang="en-US" altLang="zh-TW" sz="3200">
                <a:ea typeface="微軟正黑體" panose="020B0604030504040204" pitchFamily="34" charset="-120"/>
              </a:rPr>
              <a:t>a. _________________________________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TW" sz="3200">
                <a:ea typeface="微軟正黑體" panose="020B0604030504040204" pitchFamily="34" charset="-120"/>
              </a:rPr>
              <a:t>    b. ________________________________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7C276E5-625E-476A-95B6-EB0D46010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2978150"/>
            <a:ext cx="7464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>
                <a:solidFill>
                  <a:srgbClr val="FF0000"/>
                </a:solidFill>
              </a:rPr>
              <a:t>Let's go to a park and play baseball, Father. </a:t>
            </a:r>
          </a:p>
        </p:txBody>
      </p:sp>
      <p:sp>
        <p:nvSpPr>
          <p:cNvPr id="2" name="矩形 6">
            <a:extLst>
              <a:ext uri="{FF2B5EF4-FFF2-40B4-BE49-F238E27FC236}">
                <a16:creationId xmlns="" xmlns:a16="http://schemas.microsoft.com/office/drawing/2014/main" id="{7F64B2C6-38C8-47C9-A454-625764EE0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3573463"/>
            <a:ext cx="719613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>
                <a:solidFill>
                  <a:srgbClr val="FF0000"/>
                </a:solidFill>
              </a:rPr>
              <a:t>Father, let's go to a park and play baseball. </a:t>
            </a:r>
          </a:p>
        </p:txBody>
      </p:sp>
      <p:sp>
        <p:nvSpPr>
          <p:cNvPr id="21509" name="矩形 10">
            <a:extLst>
              <a:ext uri="{FF2B5EF4-FFF2-40B4-BE49-F238E27FC236}">
                <a16:creationId xmlns="" xmlns:a16="http://schemas.microsoft.com/office/drawing/2014/main" id="{60959350-837B-4BDC-B59D-6F26897BF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4450"/>
            <a:ext cx="427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Lesson </a:t>
            </a:r>
            <a:r>
              <a:rPr lang="en-US" altLang="zh-TW" sz="3200" b="1" i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3</a:t>
            </a:r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Grammar</a:t>
            </a:r>
            <a:endParaRPr lang="zh-TW" altLang="en-US" sz="3200" b="1" i="1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</p:txBody>
      </p:sp>
      <p:sp>
        <p:nvSpPr>
          <p:cNvPr id="21511" name="Google Shape;66;p2">
            <a:extLst>
              <a:ext uri="{FF2B5EF4-FFF2-40B4-BE49-F238E27FC236}">
                <a16:creationId xmlns="" xmlns:a16="http://schemas.microsoft.com/office/drawing/2014/main" id="{EAD4E933-AAC4-4BD9-A7A6-79A2A97C7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76313"/>
            <a:ext cx="725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0" lang="en-US" altLang="zh-TW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翻譯 </a:t>
            </a:r>
            <a:endParaRPr kumimoji="0" lang="en-US" altLang="zh-TW" sz="32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Google Shape;109;p7">
            <a:extLst>
              <a:ext uri="{FF2B5EF4-FFF2-40B4-BE49-F238E27FC236}">
                <a16:creationId xmlns="" xmlns:a16="http://schemas.microsoft.com/office/drawing/2014/main" id="{6F06F1D3-72BB-4FCF-8BCE-1144BB10C099}"/>
              </a:ext>
            </a:extLst>
          </p:cNvPr>
          <p:cNvSpPr txBox="1">
            <a:spLocks/>
          </p:cNvSpPr>
          <p:nvPr/>
        </p:nvSpPr>
        <p:spPr>
          <a:xfrm>
            <a:off x="5364163" y="85725"/>
            <a:ext cx="1656109" cy="584200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chemeClr val="lt1"/>
            </a:solidFill>
            <a:prstDash val="solid"/>
            <a:miter lim="343597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254"/>
              </a:srgbClr>
            </a:outerShdw>
          </a:effectLst>
        </p:spPr>
        <p:txBody>
          <a:bodyPr spcFirstLastPara="1" lIns="91425" tIns="45700" rIns="91425" bIns="457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  <a:buNone/>
              <a:defRPr/>
            </a:pPr>
            <a:r>
              <a:rPr lang="zh-TW" altLang="en-US" sz="28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快問快答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66;p2">
            <a:extLst>
              <a:ext uri="{FF2B5EF4-FFF2-40B4-BE49-F238E27FC236}">
                <a16:creationId xmlns="" xmlns:a16="http://schemas.microsoft.com/office/drawing/2014/main" id="{CE974010-BEC7-4D87-8D30-252F8EB6D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76313"/>
            <a:ext cx="725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0" lang="en-US" altLang="zh-TW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翻譯 </a:t>
            </a:r>
            <a:endParaRPr kumimoji="0" lang="en-US" altLang="zh-TW" sz="32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1" name="矩形 2">
            <a:extLst>
              <a:ext uri="{FF2B5EF4-FFF2-40B4-BE49-F238E27FC236}">
                <a16:creationId xmlns="" xmlns:a16="http://schemas.microsoft.com/office/drawing/2014/main" id="{124DEEA2-6008-42B9-86CC-88C105D72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4450"/>
            <a:ext cx="427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Lesson </a:t>
            </a:r>
            <a:r>
              <a:rPr lang="en-US" altLang="zh-TW" sz="3200" b="1" i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3</a:t>
            </a:r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Grammar</a:t>
            </a:r>
            <a:endParaRPr lang="zh-TW" altLang="en-US" sz="3200" b="1" i="1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="" xmlns:a16="http://schemas.microsoft.com/office/drawing/2014/main" id="{4D9EBC3C-FB39-4A25-952F-E914383A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2052637"/>
            <a:ext cx="85693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13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TW" sz="3200">
                <a:ea typeface="微軟正黑體" panose="020B0604030504040204" pitchFamily="34" charset="-120"/>
              </a:rPr>
              <a:t>4. Julia,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請讓我們看書和看電視。</a:t>
            </a:r>
          </a:p>
          <a:p>
            <a:pPr eaLnBrk="1" hangingPunct="1">
              <a:spcBef>
                <a:spcPct val="1000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   （寫出三種句型）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TW" sz="3200">
                <a:ea typeface="微軟正黑體" panose="020B0604030504040204" pitchFamily="34" charset="-120"/>
              </a:rPr>
              <a:t>    a. _________________________________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TW" sz="3200">
                <a:ea typeface="微軟正黑體" panose="020B0604030504040204" pitchFamily="34" charset="-120"/>
              </a:rPr>
              <a:t>    b. _________________________________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TW" sz="3200">
                <a:ea typeface="微軟正黑體" panose="020B0604030504040204" pitchFamily="34" charset="-120"/>
              </a:rPr>
              <a:t>    c. _________________________________</a:t>
            </a:r>
          </a:p>
        </p:txBody>
      </p:sp>
      <p:sp>
        <p:nvSpPr>
          <p:cNvPr id="6" name="矩形 6">
            <a:extLst>
              <a:ext uri="{FF2B5EF4-FFF2-40B4-BE49-F238E27FC236}">
                <a16:creationId xmlns="" xmlns:a16="http://schemas.microsoft.com/office/drawing/2014/main" id="{0741165F-25B2-4200-88A4-18F071D58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3165475"/>
            <a:ext cx="78295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>
                <a:solidFill>
                  <a:srgbClr val="FF0000"/>
                </a:solidFill>
              </a:rPr>
              <a:t>Please let us read books and watch TV, Julia.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DD2238AE-C412-4C19-9692-AFFFD97D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3973513"/>
            <a:ext cx="7570788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>
                <a:solidFill>
                  <a:srgbClr val="FF0000"/>
                </a:solidFill>
              </a:rPr>
              <a:t>Julia , please let us read books and watch TV.</a:t>
            </a:r>
          </a:p>
        </p:txBody>
      </p:sp>
      <p:sp>
        <p:nvSpPr>
          <p:cNvPr id="8" name="矩形 6">
            <a:extLst>
              <a:ext uri="{FF2B5EF4-FFF2-40B4-BE49-F238E27FC236}">
                <a16:creationId xmlns="" xmlns:a16="http://schemas.microsoft.com/office/drawing/2014/main" id="{F8491408-0919-46BC-9BBF-A2532B2F0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3" y="4341813"/>
            <a:ext cx="77644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>
                <a:solidFill>
                  <a:srgbClr val="FF0000"/>
                </a:solidFill>
              </a:rPr>
              <a:t>Julia , let us read books and watch TV, please. </a:t>
            </a:r>
          </a:p>
        </p:txBody>
      </p:sp>
      <p:sp>
        <p:nvSpPr>
          <p:cNvPr id="9" name="Google Shape;109;p7">
            <a:extLst>
              <a:ext uri="{FF2B5EF4-FFF2-40B4-BE49-F238E27FC236}">
                <a16:creationId xmlns="" xmlns:a16="http://schemas.microsoft.com/office/drawing/2014/main" id="{E6C07F2B-2F8A-4B42-BB8E-CE8A909F77DB}"/>
              </a:ext>
            </a:extLst>
          </p:cNvPr>
          <p:cNvSpPr txBox="1">
            <a:spLocks/>
          </p:cNvSpPr>
          <p:nvPr/>
        </p:nvSpPr>
        <p:spPr>
          <a:xfrm>
            <a:off x="5364163" y="85725"/>
            <a:ext cx="1656109" cy="584200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chemeClr val="lt1"/>
            </a:solidFill>
            <a:prstDash val="solid"/>
            <a:miter lim="343597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254"/>
              </a:srgbClr>
            </a:outerShdw>
          </a:effectLst>
        </p:spPr>
        <p:txBody>
          <a:bodyPr spcFirstLastPara="1" lIns="91425" tIns="45700" rIns="91425" bIns="457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  <a:buNone/>
              <a:defRPr/>
            </a:pPr>
            <a:r>
              <a:rPr lang="zh-TW" altLang="en-US" sz="28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快問快答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D4337ED-A12B-4801-AC6B-9EDF36C274F3}"/>
              </a:ext>
            </a:extLst>
          </p:cNvPr>
          <p:cNvSpPr/>
          <p:nvPr/>
        </p:nvSpPr>
        <p:spPr>
          <a:xfrm>
            <a:off x="8100392" y="6237312"/>
            <a:ext cx="504056" cy="55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="" xmlns:a16="http://schemas.microsoft.com/office/drawing/2014/main" id="{DA36AFDC-072B-4D90-94B0-0C0ACD2C0B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92500" y="979488"/>
            <a:ext cx="565150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2800"/>
              <a:t> </a:t>
            </a:r>
            <a:endParaRPr lang="zh-TW" altLang="en-US" sz="3200" b="1">
              <a:solidFill>
                <a:srgbClr val="000000"/>
              </a:solidFill>
            </a:endParaRPr>
          </a:p>
        </p:txBody>
      </p:sp>
      <p:sp>
        <p:nvSpPr>
          <p:cNvPr id="9219" name="內容版面配置區 2">
            <a:extLst>
              <a:ext uri="{FF2B5EF4-FFF2-40B4-BE49-F238E27FC236}">
                <a16:creationId xmlns="" xmlns:a16="http://schemas.microsoft.com/office/drawing/2014/main" id="{F0F3853A-9335-44BA-8454-E76F6C0C047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33363" y="2130425"/>
            <a:ext cx="8910637" cy="3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祈使句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</a:t>
            </a:r>
            <a:r>
              <a:rPr lang="zh-TW" altLang="en-US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命令、建議、請求、勸告與要求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，對象是主詞</a:t>
            </a:r>
            <a:r>
              <a:rPr lang="en-US" altLang="zh-TW" sz="3200">
                <a:solidFill>
                  <a:srgbClr val="FF0000"/>
                </a:solidFill>
                <a:latin typeface=" Arial"/>
                <a:ea typeface="微軟正黑體" panose="020B0604030504040204" pitchFamily="34" charset="-120"/>
              </a:rPr>
              <a:t>you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第二人稱的你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你們，通常省略</a:t>
            </a:r>
            <a:r>
              <a:rPr lang="en-US" altLang="zh-TW" sz="3200">
                <a:latin typeface=" Arial"/>
                <a:ea typeface="微軟正黑體" panose="020B0604030504040204" pitchFamily="34" charset="-120"/>
                <a:cs typeface="Arial" panose="020B0604020202020204" pitchFamily="34" charset="0"/>
              </a:rPr>
              <a:t>you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並以「</a:t>
            </a:r>
            <a:r>
              <a:rPr lang="zh-TW" altLang="en-US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原形動詞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」開頭。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>
              <a:latin typeface="新細明體" panose="02020500000000000000" pitchFamily="18" charset="-120"/>
            </a:endParaRPr>
          </a:p>
          <a:p>
            <a:pPr eaLnBrk="1" hangingPunct="1"/>
            <a:endParaRPr lang="en-US" altLang="zh-TW">
              <a:latin typeface="新細明體" panose="02020500000000000000" pitchFamily="18" charset="-120"/>
            </a:endParaRPr>
          </a:p>
          <a:p>
            <a:pPr eaLnBrk="1" hangingPunct="1"/>
            <a:endParaRPr lang="zh-TW" altLang="en-US"/>
          </a:p>
        </p:txBody>
      </p:sp>
      <p:sp>
        <p:nvSpPr>
          <p:cNvPr id="9220" name="矩形 6">
            <a:extLst>
              <a:ext uri="{FF2B5EF4-FFF2-40B4-BE49-F238E27FC236}">
                <a16:creationId xmlns="" xmlns:a16="http://schemas.microsoft.com/office/drawing/2014/main" id="{BE2B7B56-551C-4F3A-B4F1-2CBC1E004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4450"/>
            <a:ext cx="427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Lesson </a:t>
            </a:r>
            <a:r>
              <a:rPr lang="en-US" altLang="zh-TW" sz="3200" b="1" i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3</a:t>
            </a:r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Grammar</a:t>
            </a:r>
            <a:endParaRPr lang="zh-TW" altLang="en-US" sz="3200" b="1" i="1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</p:txBody>
      </p:sp>
      <p:sp>
        <p:nvSpPr>
          <p:cNvPr id="9221" name="Google Shape;66;p2">
            <a:extLst>
              <a:ext uri="{FF2B5EF4-FFF2-40B4-BE49-F238E27FC236}">
                <a16:creationId xmlns="" xmlns:a16="http://schemas.microsoft.com/office/drawing/2014/main" id="{D3A37FCE-7237-4212-9B16-10D67643F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76313"/>
            <a:ext cx="624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rgbClr val="1F497D"/>
              </a:buClr>
              <a:buSzPts val="4000"/>
            </a:pPr>
            <a:r>
              <a:rPr lang="en-US" altLang="zh-TW" sz="3200" b="1">
                <a:solidFill>
                  <a:srgbClr val="000000"/>
                </a:solidFill>
              </a:rPr>
              <a:t> </a:t>
            </a:r>
            <a:r>
              <a:rPr lang="en-US" altLang="zh-TW" sz="3200" b="1">
                <a:solidFill>
                  <a:srgbClr val="0070C0"/>
                </a:solidFill>
              </a:rPr>
              <a:t>Positive Imperative </a:t>
            </a:r>
            <a:r>
              <a:rPr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肯定祈使句</a:t>
            </a:r>
            <a:endParaRPr lang="zh-TW" altLang="zh-TW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">
            <a:extLst>
              <a:ext uri="{FF2B5EF4-FFF2-40B4-BE49-F238E27FC236}">
                <a16:creationId xmlns="" xmlns:a16="http://schemas.microsoft.com/office/drawing/2014/main" id="{0560BEEF-9693-44CC-826F-4AB85BA54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4450"/>
            <a:ext cx="427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Lesson </a:t>
            </a:r>
            <a:r>
              <a:rPr lang="en-US" altLang="zh-TW" sz="3200" b="1" i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3</a:t>
            </a:r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Grammar</a:t>
            </a:r>
            <a:endParaRPr lang="zh-TW" altLang="en-US" sz="3200" b="1" i="1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</p:txBody>
      </p:sp>
      <p:sp>
        <p:nvSpPr>
          <p:cNvPr id="10243" name="Google Shape;66;p2">
            <a:extLst>
              <a:ext uri="{FF2B5EF4-FFF2-40B4-BE49-F238E27FC236}">
                <a16:creationId xmlns="" xmlns:a16="http://schemas.microsoft.com/office/drawing/2014/main" id="{1A0FE915-9448-4247-A958-C201426B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76313"/>
            <a:ext cx="624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rgbClr val="1F497D"/>
              </a:buClr>
              <a:buSzPts val="4000"/>
            </a:pPr>
            <a:r>
              <a:rPr lang="en-US" altLang="zh-TW" sz="32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>
                <a:solidFill>
                  <a:srgbClr val="0070C0"/>
                </a:solidFill>
                <a:latin typeface=" Arial"/>
                <a:ea typeface="微軟正黑體" panose="020B0604030504040204" pitchFamily="34" charset="-120"/>
              </a:rPr>
              <a:t>Positive Imperative </a:t>
            </a:r>
            <a:r>
              <a:rPr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肯定祈使句</a:t>
            </a:r>
            <a:endParaRPr lang="zh-TW" altLang="zh-TW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4CFB17D1-472B-4E0A-B1EF-5F15D328FF73}"/>
              </a:ext>
            </a:extLst>
          </p:cNvPr>
          <p:cNvSpPr txBox="1">
            <a:spLocks/>
          </p:cNvSpPr>
          <p:nvPr/>
        </p:nvSpPr>
        <p:spPr>
          <a:xfrm>
            <a:off x="233363" y="1560513"/>
            <a:ext cx="8910637" cy="468153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肯定祈使句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TW" dirty="0">
                <a:latin typeface=" Arial"/>
                <a:cs typeface="Arial" panose="020B0604020202020204" pitchFamily="34" charset="0"/>
              </a:rPr>
              <a:t>1.</a:t>
            </a:r>
            <a:r>
              <a:rPr kumimoji="0" lang="zh-TW" altLang="en-US" dirty="0">
                <a:latin typeface=" Arial"/>
                <a:cs typeface="Arial" panose="020B0604020202020204" pitchFamily="34" charset="0"/>
              </a:rPr>
              <a:t> </a:t>
            </a:r>
            <a:r>
              <a:rPr kumimoji="0" lang="en-US" altLang="zh-TW" dirty="0">
                <a:latin typeface=" Arial"/>
                <a:cs typeface="Arial" panose="020B0604020202020204" pitchFamily="34" charset="0"/>
              </a:rPr>
              <a:t>Be quiet, please. </a:t>
            </a:r>
            <a:br>
              <a:rPr kumimoji="0" lang="en-US" altLang="zh-TW" dirty="0">
                <a:latin typeface=" Arial"/>
                <a:cs typeface="Arial" panose="020B0604020202020204" pitchFamily="34" charset="0"/>
              </a:rPr>
            </a:br>
            <a:r>
              <a:rPr kumimoji="0" lang="zh-TW" altLang="en-US" dirty="0">
                <a:latin typeface=" Arial"/>
                <a:cs typeface="Arial" panose="020B0604020202020204" pitchFamily="34" charset="0"/>
              </a:rPr>
              <a:t>  </a:t>
            </a:r>
            <a:r>
              <a:rPr kumimoji="0" lang="en-US" altLang="zh-TW" dirty="0">
                <a:latin typeface=" Arial"/>
                <a:cs typeface="Arial" panose="020B0604020202020204" pitchFamily="34" charset="0"/>
              </a:rPr>
              <a:t>=Please be quiet. </a:t>
            </a:r>
            <a:br>
              <a:rPr kumimoji="0" lang="en-US" altLang="zh-TW" dirty="0">
                <a:latin typeface=" Arial"/>
                <a:cs typeface="Arial" panose="020B0604020202020204" pitchFamily="34" charset="0"/>
              </a:rPr>
            </a:br>
            <a:r>
              <a:rPr kumimoji="0" lang="zh-TW" altLang="en-US" dirty="0">
                <a:latin typeface=" Arial"/>
                <a:cs typeface="Arial" panose="020B0604020202020204" pitchFamily="34" charset="0"/>
              </a:rPr>
              <a:t>  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請保持安靜</a:t>
            </a:r>
            <a:r>
              <a:rPr kumimoji="0" lang="zh-TW" altLang="en-US" dirty="0">
                <a:cs typeface="Arial" panose="020B0604020202020204" pitchFamily="34" charset="0"/>
              </a:rPr>
              <a:t>。</a:t>
            </a:r>
            <a:endParaRPr kumimoji="0" lang="en-US" altLang="zh-TW" dirty="0"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TW" dirty="0">
                <a:latin typeface=" Arial"/>
                <a:cs typeface="Arial" panose="020B0604020202020204" pitchFamily="34" charset="0"/>
              </a:rPr>
              <a:t>2. Tony, turn off the phone, please.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TW" dirty="0">
                <a:latin typeface=" Arial"/>
                <a:cs typeface="Arial" panose="020B0604020202020204" pitchFamily="34" charset="0"/>
              </a:rPr>
              <a:t>  =Please turn off the phone, Tony.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TW" dirty="0">
                <a:latin typeface=" Arial"/>
                <a:cs typeface="Arial" panose="020B0604020202020204" pitchFamily="34" charset="0"/>
              </a:rPr>
              <a:t>  =Tony, please turn off the phone. </a:t>
            </a:r>
            <a:br>
              <a:rPr kumimoji="0" lang="en-US" altLang="zh-TW" dirty="0">
                <a:latin typeface=" Arial"/>
                <a:cs typeface="Arial" panose="020B0604020202020204" pitchFamily="34" charset="0"/>
              </a:rPr>
            </a:br>
            <a:r>
              <a:rPr kumimoji="0" lang="zh-TW" altLang="en-US" dirty="0">
                <a:latin typeface=" Arial"/>
                <a:cs typeface="Arial" panose="020B0604020202020204" pitchFamily="34" charset="0"/>
              </a:rPr>
              <a:t>  </a:t>
            </a:r>
            <a:r>
              <a:rPr kumimoji="0" lang="en-US" altLang="zh-TW" dirty="0">
                <a:latin typeface=" Arial"/>
                <a:cs typeface="Arial" panose="020B0604020202020204" pitchFamily="34" charset="0"/>
              </a:rPr>
              <a:t>Tony, 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請關手機。</a:t>
            </a:r>
            <a:endParaRPr kumimoji="0"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altLang="zh-TW" dirty="0">
              <a:latin typeface="PMingLiU" panose="02020500000000000000" pitchFamily="18" charset="-12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altLang="zh-TW" dirty="0">
              <a:latin typeface="PMingLiU" panose="02020500000000000000" pitchFamily="18" charset="-12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2FCB4E93-3385-409C-80E3-8F4C114FC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06588"/>
            <a:ext cx="86121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在肯定祈使句的原形動詞</a:t>
            </a:r>
            <a:r>
              <a:rPr lang="zh-TW" altLang="en-US" sz="3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加上</a:t>
            </a:r>
            <a:r>
              <a:rPr lang="en-US" altLang="zh-TW" sz="320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don’t</a:t>
            </a:r>
            <a:r>
              <a:rPr lang="en-US" altLang="zh-TW" sz="3200">
                <a:ea typeface="微軟正黑體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en-US" altLang="zh-TW" sz="320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do not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即成否定祈使句；而</a:t>
            </a:r>
            <a:r>
              <a:rPr lang="en-US" altLang="zh-TW" sz="3200" b="1">
                <a:ea typeface="微軟正黑體" panose="020B0604030504040204" pitchFamily="34" charset="-120"/>
              </a:rPr>
              <a:t>do not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有加重禁止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的語氣。 </a:t>
            </a:r>
          </a:p>
        </p:txBody>
      </p:sp>
      <p:graphicFrame>
        <p:nvGraphicFramePr>
          <p:cNvPr id="21508" name="Group 4">
            <a:extLst>
              <a:ext uri="{FF2B5EF4-FFF2-40B4-BE49-F238E27FC236}">
                <a16:creationId xmlns="" xmlns:a16="http://schemas.microsoft.com/office/drawing/2014/main" id="{A3DCD0CF-E29D-426A-ABC8-8F565FF17AB8}"/>
              </a:ext>
            </a:extLst>
          </p:cNvPr>
          <p:cNvGraphicFramePr>
            <a:graphicFrameLocks noGrp="1"/>
          </p:cNvGraphicFramePr>
          <p:nvPr/>
        </p:nvGraphicFramePr>
        <p:xfrm>
          <a:off x="273050" y="4076700"/>
          <a:ext cx="4024313" cy="1368425"/>
        </p:xfrm>
        <a:graphic>
          <a:graphicData uri="http://schemas.openxmlformats.org/drawingml/2006/table">
            <a:tbl>
              <a:tblPr/>
              <a:tblGrid>
                <a:gridCol w="920987">
                  <a:extLst>
                    <a:ext uri="{9D8B030D-6E8A-4147-A177-3AD203B41FA5}">
                      <a16:colId xmlns="" xmlns:a16="http://schemas.microsoft.com/office/drawing/2014/main" val="2433450982"/>
                    </a:ext>
                  </a:extLst>
                </a:gridCol>
                <a:gridCol w="1740199">
                  <a:extLst>
                    <a:ext uri="{9D8B030D-6E8A-4147-A177-3AD203B41FA5}">
                      <a16:colId xmlns="" xmlns:a16="http://schemas.microsoft.com/office/drawing/2014/main" val="3101414759"/>
                    </a:ext>
                  </a:extLst>
                </a:gridCol>
                <a:gridCol w="1363127">
                  <a:extLst>
                    <a:ext uri="{9D8B030D-6E8A-4147-A177-3AD203B41FA5}">
                      <a16:colId xmlns="" xmlns:a16="http://schemas.microsoft.com/office/drawing/2014/main" val="2790441200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Don’t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原形動詞</a:t>
                      </a: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please</a:t>
                      </a: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4394858"/>
                  </a:ext>
                </a:extLst>
              </a:tr>
              <a:tr h="4318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Don’t</a:t>
                      </a:r>
                      <a:endParaRPr kumimoji="0" lang="zh-TW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be shy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,</a:t>
                      </a:r>
                      <a:endParaRPr kumimoji="0" lang="zh-TW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please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0634223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sing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,</a:t>
                      </a:r>
                      <a:endParaRPr kumimoji="0" lang="zh-TW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9472983"/>
                  </a:ext>
                </a:extLst>
              </a:tr>
            </a:tbl>
          </a:graphicData>
        </a:graphic>
      </p:graphicFrame>
      <p:graphicFrame>
        <p:nvGraphicFramePr>
          <p:cNvPr id="21524" name="Group 20">
            <a:extLst>
              <a:ext uri="{FF2B5EF4-FFF2-40B4-BE49-F238E27FC236}">
                <a16:creationId xmlns="" xmlns:a16="http://schemas.microsoft.com/office/drawing/2014/main" id="{8E11869C-9D6E-4853-8477-80337BBF88E7}"/>
              </a:ext>
            </a:extLst>
          </p:cNvPr>
          <p:cNvGraphicFramePr>
            <a:graphicFrameLocks noGrp="1"/>
          </p:cNvGraphicFramePr>
          <p:nvPr/>
        </p:nvGraphicFramePr>
        <p:xfrm>
          <a:off x="4221163" y="4076700"/>
          <a:ext cx="4464050" cy="1363663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="" xmlns:a16="http://schemas.microsoft.com/office/drawing/2014/main" val="2761590827"/>
                    </a:ext>
                  </a:extLst>
                </a:gridCol>
                <a:gridCol w="1223962">
                  <a:extLst>
                    <a:ext uri="{9D8B030D-6E8A-4147-A177-3AD203B41FA5}">
                      <a16:colId xmlns="" xmlns:a16="http://schemas.microsoft.com/office/drawing/2014/main" val="962871383"/>
                    </a:ext>
                  </a:extLst>
                </a:gridCol>
                <a:gridCol w="935038">
                  <a:extLst>
                    <a:ext uri="{9D8B030D-6E8A-4147-A177-3AD203B41FA5}">
                      <a16:colId xmlns="" xmlns:a16="http://schemas.microsoft.com/office/drawing/2014/main" val="2722469828"/>
                    </a:ext>
                  </a:extLst>
                </a:gridCol>
                <a:gridCol w="1873250">
                  <a:extLst>
                    <a:ext uri="{9D8B030D-6E8A-4147-A177-3AD203B41FA5}">
                      <a16:colId xmlns="" xmlns:a16="http://schemas.microsoft.com/office/drawing/2014/main" val="3659850450"/>
                    </a:ext>
                  </a:extLst>
                </a:gridCol>
              </a:tblGrid>
              <a:tr h="50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Please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don’t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原形動詞</a:t>
                      </a: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6671435"/>
                  </a:ext>
                </a:extLst>
              </a:tr>
              <a:tr h="43338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＝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Please</a:t>
                      </a:r>
                      <a:endParaRPr kumimoji="0" lang="zh-TW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don’t</a:t>
                      </a:r>
                      <a:endParaRPr kumimoji="0" lang="zh-TW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be shy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7500697"/>
                  </a:ext>
                </a:extLst>
              </a:tr>
              <a:tr h="4222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sing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7939703"/>
                  </a:ext>
                </a:extLst>
              </a:tr>
            </a:tbl>
          </a:graphicData>
        </a:graphic>
      </p:graphicFrame>
      <p:sp>
        <p:nvSpPr>
          <p:cNvPr id="11301" name="Rectangle 43">
            <a:extLst>
              <a:ext uri="{FF2B5EF4-FFF2-40B4-BE49-F238E27FC236}">
                <a16:creationId xmlns="" xmlns:a16="http://schemas.microsoft.com/office/drawing/2014/main" id="{BE0EA965-0605-410A-B89B-12EC56913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3136900"/>
            <a:ext cx="566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（一）含</a:t>
            </a:r>
            <a:r>
              <a:rPr kumimoji="0" lang="en-US" altLang="zh-TW" sz="3200" b="1">
                <a:solidFill>
                  <a:srgbClr val="0070C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please</a:t>
            </a:r>
            <a:r>
              <a:rPr kumimoji="0"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的否定祈使句 </a:t>
            </a:r>
          </a:p>
        </p:txBody>
      </p:sp>
      <p:sp>
        <p:nvSpPr>
          <p:cNvPr id="11302" name="矩形 9">
            <a:extLst>
              <a:ext uri="{FF2B5EF4-FFF2-40B4-BE49-F238E27FC236}">
                <a16:creationId xmlns="" xmlns:a16="http://schemas.microsoft.com/office/drawing/2014/main" id="{8034B27F-456E-4880-A605-48CEB2D8A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4450"/>
            <a:ext cx="427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Lesson </a:t>
            </a:r>
            <a:r>
              <a:rPr lang="en-US" altLang="zh-TW" sz="3200" b="1" i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3</a:t>
            </a:r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Grammar</a:t>
            </a:r>
            <a:endParaRPr lang="zh-TW" altLang="en-US" sz="3200" b="1" i="1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</p:txBody>
      </p:sp>
      <p:sp>
        <p:nvSpPr>
          <p:cNvPr id="11303" name="Google Shape;66;p2">
            <a:extLst>
              <a:ext uri="{FF2B5EF4-FFF2-40B4-BE49-F238E27FC236}">
                <a16:creationId xmlns="" xmlns:a16="http://schemas.microsoft.com/office/drawing/2014/main" id="{54B48650-6455-4ABA-B7CC-806D603F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76313"/>
            <a:ext cx="624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rgbClr val="1F497D"/>
              </a:buClr>
              <a:buSzPts val="4000"/>
            </a:pPr>
            <a:r>
              <a:rPr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ebdings" panose="05030102010509060703" pitchFamily="18" charset="2"/>
              </a:rPr>
              <a:t>否定祈使句的句型</a:t>
            </a:r>
            <a:endParaRPr lang="zh-TW" altLang="zh-TW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Group 3">
            <a:extLst>
              <a:ext uri="{FF2B5EF4-FFF2-40B4-BE49-F238E27FC236}">
                <a16:creationId xmlns="" xmlns:a16="http://schemas.microsoft.com/office/drawing/2014/main" id="{1844DDAC-61AB-408E-B8B8-F904F67657A9}"/>
              </a:ext>
            </a:extLst>
          </p:cNvPr>
          <p:cNvGraphicFramePr>
            <a:graphicFrameLocks noGrp="1"/>
          </p:cNvGraphicFramePr>
          <p:nvPr/>
        </p:nvGraphicFramePr>
        <p:xfrm>
          <a:off x="638175" y="2060575"/>
          <a:ext cx="7389813" cy="1138238"/>
        </p:xfrm>
        <a:graphic>
          <a:graphicData uri="http://schemas.openxmlformats.org/drawingml/2006/table">
            <a:tbl>
              <a:tblPr/>
              <a:tblGrid>
                <a:gridCol w="1341465">
                  <a:extLst>
                    <a:ext uri="{9D8B030D-6E8A-4147-A177-3AD203B41FA5}">
                      <a16:colId xmlns="" xmlns:a16="http://schemas.microsoft.com/office/drawing/2014/main" val="3685426449"/>
                    </a:ext>
                  </a:extLst>
                </a:gridCol>
                <a:gridCol w="1466671">
                  <a:extLst>
                    <a:ext uri="{9D8B030D-6E8A-4147-A177-3AD203B41FA5}">
                      <a16:colId xmlns="" xmlns:a16="http://schemas.microsoft.com/office/drawing/2014/main" val="1462902906"/>
                    </a:ext>
                  </a:extLst>
                </a:gridCol>
                <a:gridCol w="2709569">
                  <a:extLst>
                    <a:ext uri="{9D8B030D-6E8A-4147-A177-3AD203B41FA5}">
                      <a16:colId xmlns="" xmlns:a16="http://schemas.microsoft.com/office/drawing/2014/main" val="2889799557"/>
                    </a:ext>
                  </a:extLst>
                </a:gridCol>
                <a:gridCol w="1872108">
                  <a:extLst>
                    <a:ext uri="{9D8B030D-6E8A-4147-A177-3AD203B41FA5}">
                      <a16:colId xmlns="" xmlns:a16="http://schemas.microsoft.com/office/drawing/2014/main" val="1250723577"/>
                    </a:ext>
                  </a:extLst>
                </a:gridCol>
              </a:tblGrid>
              <a:tr h="406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Please</a:t>
                      </a:r>
                      <a:endParaRPr kumimoji="0" lang="zh-TW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don’t</a:t>
                      </a:r>
                      <a:endParaRPr kumimoji="0" lang="zh-TW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原形動詞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…,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稱呼語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2133376"/>
                  </a:ext>
                </a:extLst>
              </a:tr>
              <a:tr h="731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Please</a:t>
                      </a:r>
                      <a:endParaRPr kumimoji="0" lang="zh-TW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don’t</a:t>
                      </a:r>
                      <a:endParaRPr kumimoji="0" lang="zh-TW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touch anything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,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Denny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.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818191"/>
                  </a:ext>
                </a:extLst>
              </a:tr>
            </a:tbl>
          </a:graphicData>
        </a:graphic>
      </p:graphicFrame>
      <p:graphicFrame>
        <p:nvGraphicFramePr>
          <p:cNvPr id="23573" name="Group 21">
            <a:extLst>
              <a:ext uri="{FF2B5EF4-FFF2-40B4-BE49-F238E27FC236}">
                <a16:creationId xmlns="" xmlns:a16="http://schemas.microsoft.com/office/drawing/2014/main" id="{7CBC5F96-7011-4A8A-A8A4-E37C6B311970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3375025"/>
          <a:ext cx="7848600" cy="1165225"/>
        </p:xfrm>
        <a:graphic>
          <a:graphicData uri="http://schemas.openxmlformats.org/drawingml/2006/table">
            <a:tbl>
              <a:tblPr/>
              <a:tblGrid>
                <a:gridCol w="491780">
                  <a:extLst>
                    <a:ext uri="{9D8B030D-6E8A-4147-A177-3AD203B41FA5}">
                      <a16:colId xmlns="" xmlns:a16="http://schemas.microsoft.com/office/drawing/2014/main" val="2119563735"/>
                    </a:ext>
                  </a:extLst>
                </a:gridCol>
                <a:gridCol w="1453645">
                  <a:extLst>
                    <a:ext uri="{9D8B030D-6E8A-4147-A177-3AD203B41FA5}">
                      <a16:colId xmlns="" xmlns:a16="http://schemas.microsoft.com/office/drawing/2014/main" val="1942096182"/>
                    </a:ext>
                  </a:extLst>
                </a:gridCol>
                <a:gridCol w="1581739">
                  <a:extLst>
                    <a:ext uri="{9D8B030D-6E8A-4147-A177-3AD203B41FA5}">
                      <a16:colId xmlns="" xmlns:a16="http://schemas.microsoft.com/office/drawing/2014/main" val="1185911028"/>
                    </a:ext>
                  </a:extLst>
                </a:gridCol>
                <a:gridCol w="1698003">
                  <a:extLst>
                    <a:ext uri="{9D8B030D-6E8A-4147-A177-3AD203B41FA5}">
                      <a16:colId xmlns="" xmlns:a16="http://schemas.microsoft.com/office/drawing/2014/main" val="457043545"/>
                    </a:ext>
                  </a:extLst>
                </a:gridCol>
                <a:gridCol w="2623433">
                  <a:extLst>
                    <a:ext uri="{9D8B030D-6E8A-4147-A177-3AD203B41FA5}">
                      <a16:colId xmlns="" xmlns:a16="http://schemas.microsoft.com/office/drawing/2014/main" val="619869221"/>
                    </a:ext>
                  </a:extLst>
                </a:gridCol>
              </a:tblGrid>
              <a:tr h="4335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78" marR="6857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稱呼語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please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don’t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原形動詞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….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5774947"/>
                  </a:ext>
                </a:extLst>
              </a:tr>
              <a:tr h="7317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→</a:t>
                      </a:r>
                    </a:p>
                  </a:txBody>
                  <a:tcPr marL="68578" marR="6857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Denny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,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please</a:t>
                      </a:r>
                      <a:endParaRPr kumimoji="0" lang="zh-TW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don’t</a:t>
                      </a:r>
                      <a:endParaRPr kumimoji="0" lang="zh-TW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touch anything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.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4205199"/>
                  </a:ext>
                </a:extLst>
              </a:tr>
            </a:tbl>
          </a:graphicData>
        </a:graphic>
      </p:graphicFrame>
      <p:graphicFrame>
        <p:nvGraphicFramePr>
          <p:cNvPr id="23598" name="Group 46">
            <a:extLst>
              <a:ext uri="{FF2B5EF4-FFF2-40B4-BE49-F238E27FC236}">
                <a16:creationId xmlns="" xmlns:a16="http://schemas.microsoft.com/office/drawing/2014/main" id="{81AB0322-91B2-49ED-A245-FE0B00DDC291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4716463"/>
          <a:ext cx="7848599" cy="1165225"/>
        </p:xfrm>
        <a:graphic>
          <a:graphicData uri="http://schemas.openxmlformats.org/drawingml/2006/table">
            <a:tbl>
              <a:tblPr/>
              <a:tblGrid>
                <a:gridCol w="492461">
                  <a:extLst>
                    <a:ext uri="{9D8B030D-6E8A-4147-A177-3AD203B41FA5}">
                      <a16:colId xmlns="" xmlns:a16="http://schemas.microsoft.com/office/drawing/2014/main" val="2810799198"/>
                    </a:ext>
                  </a:extLst>
                </a:gridCol>
                <a:gridCol w="1506146">
                  <a:extLst>
                    <a:ext uri="{9D8B030D-6E8A-4147-A177-3AD203B41FA5}">
                      <a16:colId xmlns="" xmlns:a16="http://schemas.microsoft.com/office/drawing/2014/main" val="3174139190"/>
                    </a:ext>
                  </a:extLst>
                </a:gridCol>
                <a:gridCol w="1614260">
                  <a:extLst>
                    <a:ext uri="{9D8B030D-6E8A-4147-A177-3AD203B41FA5}">
                      <a16:colId xmlns="" xmlns:a16="http://schemas.microsoft.com/office/drawing/2014/main" val="201798030"/>
                    </a:ext>
                  </a:extLst>
                </a:gridCol>
                <a:gridCol w="2428835">
                  <a:extLst>
                    <a:ext uri="{9D8B030D-6E8A-4147-A177-3AD203B41FA5}">
                      <a16:colId xmlns="" xmlns:a16="http://schemas.microsoft.com/office/drawing/2014/main" val="3565647891"/>
                    </a:ext>
                  </a:extLst>
                </a:gridCol>
                <a:gridCol w="1806897">
                  <a:extLst>
                    <a:ext uri="{9D8B030D-6E8A-4147-A177-3AD203B41FA5}">
                      <a16:colId xmlns="" xmlns:a16="http://schemas.microsoft.com/office/drawing/2014/main" val="2154707751"/>
                    </a:ext>
                  </a:extLst>
                </a:gridCol>
              </a:tblGrid>
              <a:tr h="4335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稱呼語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don’t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原形動詞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…,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please.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516922"/>
                  </a:ext>
                </a:extLst>
              </a:tr>
              <a:tr h="7317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→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Denny,</a:t>
                      </a:r>
                      <a:endParaRPr kumimoji="0" lang="zh-TW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don’t</a:t>
                      </a:r>
                      <a:endParaRPr kumimoji="0" lang="zh-TW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touch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anything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,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please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.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9404022"/>
                  </a:ext>
                </a:extLst>
              </a:tr>
            </a:tbl>
          </a:graphicData>
        </a:graphic>
      </p:graphicFrame>
      <p:sp>
        <p:nvSpPr>
          <p:cNvPr id="13369" name="矩形 7">
            <a:extLst>
              <a:ext uri="{FF2B5EF4-FFF2-40B4-BE49-F238E27FC236}">
                <a16:creationId xmlns="" xmlns:a16="http://schemas.microsoft.com/office/drawing/2014/main" id="{F8492459-4D77-4414-8B6A-4F86A240D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4450"/>
            <a:ext cx="427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Lesson </a:t>
            </a:r>
            <a:r>
              <a:rPr lang="en-US" altLang="zh-TW" sz="3200" b="1" i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3</a:t>
            </a:r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Grammar</a:t>
            </a:r>
            <a:endParaRPr lang="zh-TW" altLang="en-US" sz="3200" b="1" i="1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</p:txBody>
      </p:sp>
      <p:sp>
        <p:nvSpPr>
          <p:cNvPr id="13370" name="Google Shape;66;p2">
            <a:extLst>
              <a:ext uri="{FF2B5EF4-FFF2-40B4-BE49-F238E27FC236}">
                <a16:creationId xmlns="" xmlns:a16="http://schemas.microsoft.com/office/drawing/2014/main" id="{CF00F5A4-68E1-4073-8CE4-A542B6E92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76313"/>
            <a:ext cx="725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（二）含</a:t>
            </a:r>
            <a:r>
              <a:rPr kumimoji="0" lang="en-US" altLang="zh-TW" sz="3200" b="1">
                <a:solidFill>
                  <a:srgbClr val="0070C0"/>
                </a:solidFill>
                <a:latin typeface=" Arial"/>
                <a:ea typeface="微軟正黑體" panose="020B0604030504040204" pitchFamily="34" charset="-120"/>
                <a:cs typeface="Arial" panose="020B0604020202020204" pitchFamily="34" charset="0"/>
              </a:rPr>
              <a:t>please</a:t>
            </a:r>
            <a:r>
              <a:rPr kumimoji="0"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和稱呼語的否定祈使句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>
            <a:extLst>
              <a:ext uri="{FF2B5EF4-FFF2-40B4-BE49-F238E27FC236}">
                <a16:creationId xmlns="" xmlns:a16="http://schemas.microsoft.com/office/drawing/2014/main" id="{5489A7E0-3954-432B-AE25-AD6D5DABFE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084263"/>
            <a:ext cx="939641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2800"/>
              <a:t> </a:t>
            </a:r>
            <a:endParaRPr lang="zh-TW" altLang="en-US" sz="32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9" name="內容版面配置區 2">
            <a:extLst>
              <a:ext uri="{FF2B5EF4-FFF2-40B4-BE49-F238E27FC236}">
                <a16:creationId xmlns="" xmlns:a16="http://schemas.microsoft.com/office/drawing/2014/main" id="{ECCA5A34-00EA-4BD9-ABD7-F23E28EE36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825" y="2162175"/>
            <a:ext cx="9145588" cy="5113338"/>
          </a:xfrm>
        </p:spPr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肯定祈使句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dirty="0">
                <a:latin typeface=" Arial"/>
                <a:cs typeface="Arial" panose="020B0604020202020204" pitchFamily="34" charset="0"/>
              </a:rPr>
              <a:t>3. Please say “Good bye” to your teacher, Jason.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dirty="0">
                <a:latin typeface=" Arial"/>
                <a:cs typeface="Arial" panose="020B0604020202020204" pitchFamily="34" charset="0"/>
              </a:rPr>
              <a:t>=Jason, please say “Good bye” to your teacher.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dirty="0">
                <a:latin typeface=" Arial"/>
                <a:cs typeface="Arial" panose="020B0604020202020204" pitchFamily="34" charset="0"/>
              </a:rPr>
              <a:t>=Jason, say “Good bye” to your teacher, please.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dirty="0">
                <a:latin typeface=" Arial"/>
                <a:cs typeface="Arial" panose="020B0604020202020204" pitchFamily="34" charset="0"/>
              </a:rPr>
              <a:t>Jason,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請跟你的老師說再見。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15364" name="矩形 5">
            <a:extLst>
              <a:ext uri="{FF2B5EF4-FFF2-40B4-BE49-F238E27FC236}">
                <a16:creationId xmlns="" xmlns:a16="http://schemas.microsoft.com/office/drawing/2014/main" id="{F1D12913-CD84-4717-8353-CAAA09902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4450"/>
            <a:ext cx="427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Lesson </a:t>
            </a:r>
            <a:r>
              <a:rPr lang="en-US" altLang="zh-TW" sz="3200" b="1" i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3</a:t>
            </a:r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Grammar</a:t>
            </a:r>
            <a:endParaRPr lang="zh-TW" altLang="en-US" sz="3200" b="1" i="1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</p:txBody>
      </p:sp>
      <p:sp>
        <p:nvSpPr>
          <p:cNvPr id="15365" name="Google Shape;66;p2">
            <a:extLst>
              <a:ext uri="{FF2B5EF4-FFF2-40B4-BE49-F238E27FC236}">
                <a16:creationId xmlns="" xmlns:a16="http://schemas.microsoft.com/office/drawing/2014/main" id="{2EE4A5E2-AE85-4E5F-80F4-DF9A4E713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76313"/>
            <a:ext cx="81867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70C0"/>
                </a:solidFill>
              </a:rPr>
              <a:t>Positive and Negative Imperative  </a:t>
            </a:r>
            <a:r>
              <a:rPr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肯定和否定祈使句</a:t>
            </a:r>
            <a:endParaRPr kumimoji="0" lang="zh-TW" altLang="en-US" sz="32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="" xmlns:a16="http://schemas.microsoft.com/office/drawing/2014/main" id="{ED2171E1-2F14-41FA-84A3-3AA4394F045C}"/>
              </a:ext>
            </a:extLst>
          </p:cNvPr>
          <p:cNvSpPr txBox="1">
            <a:spLocks/>
          </p:cNvSpPr>
          <p:nvPr/>
        </p:nvSpPr>
        <p:spPr>
          <a:xfrm>
            <a:off x="279400" y="1989138"/>
            <a:ext cx="9145588" cy="511333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否定祈使句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在肯定祈使句的原形動詞</a:t>
            </a:r>
            <a:r>
              <a:rPr kumimoji="0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</a:t>
            </a:r>
            <a:r>
              <a:rPr kumimoji="0" lang="en-US" altLang="zh-TW" dirty="0">
                <a:solidFill>
                  <a:srgbClr val="FF0000"/>
                </a:solidFill>
                <a:latin typeface=" Arial"/>
                <a:ea typeface="標楷體" panose="03000509000000000000" pitchFamily="65" charset="-120"/>
                <a:cs typeface="Arial" panose="020B0604020202020204" pitchFamily="34" charset="0"/>
              </a:rPr>
              <a:t>don’t</a:t>
            </a:r>
            <a:r>
              <a:rPr kumimoji="0" lang="en-US" altLang="zh-TW" dirty="0">
                <a:latin typeface=" Arial"/>
                <a:ea typeface="標楷體" panose="03000509000000000000" pitchFamily="65" charset="-120"/>
                <a:cs typeface="Arial" panose="020B0604020202020204" pitchFamily="34" charset="0"/>
              </a:rPr>
              <a:t>/</a:t>
            </a:r>
            <a:r>
              <a:rPr kumimoji="0" lang="en-US" altLang="zh-TW" dirty="0">
                <a:solidFill>
                  <a:srgbClr val="FF0000"/>
                </a:solidFill>
                <a:latin typeface=" Arial"/>
                <a:ea typeface="標楷體" panose="03000509000000000000" pitchFamily="65" charset="-120"/>
                <a:cs typeface="Arial" panose="020B0604020202020204" pitchFamily="34" charset="0"/>
              </a:rPr>
              <a:t>do not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即成否定祈使句；而</a:t>
            </a:r>
            <a:r>
              <a:rPr kumimoji="0" lang="en-US" altLang="zh-TW" b="1" dirty="0">
                <a:latin typeface=" Arial"/>
                <a:ea typeface="標楷體" panose="03000509000000000000" pitchFamily="65" charset="-120"/>
              </a:rPr>
              <a:t>do not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有加重禁止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的語氣。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kumimoji="0" lang="en-US" altLang="zh-TW" dirty="0">
                <a:latin typeface=" Arial"/>
                <a:cs typeface="Arial" panose="020B0604020202020204" pitchFamily="34" charset="0"/>
              </a:rPr>
              <a:t>Andy, don't eat or drink in class, please.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kumimoji="0" lang="en-US" altLang="zh-TW" dirty="0">
                <a:latin typeface=" Arial"/>
                <a:cs typeface="Arial" panose="020B0604020202020204" pitchFamily="34" charset="0"/>
              </a:rPr>
              <a:t>= Please don't eat or drink in class, please.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kumimoji="0" lang="en-US" altLang="zh-TW" dirty="0">
                <a:latin typeface=" Arial"/>
                <a:cs typeface="Arial" panose="020B0604020202020204" pitchFamily="34" charset="0"/>
              </a:rPr>
              <a:t>=Andy, please don't eat or drink in class.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0" lang="en-US" altLang="zh-TW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0" lang="en-US" altLang="zh-TW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0" lang="en-US" altLang="zh-TW" dirty="0"/>
          </a:p>
          <a:p>
            <a:pPr fontAlgn="auto">
              <a:spcAft>
                <a:spcPts val="0"/>
              </a:spcAft>
              <a:defRPr/>
            </a:pPr>
            <a:endParaRPr kumimoji="0" lang="en-US" altLang="zh-TW" dirty="0">
              <a:latin typeface="PMingLiU" panose="02020500000000000000" pitchFamily="18" charset="-12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altLang="zh-TW" dirty="0">
              <a:latin typeface="PMingLiU" panose="02020500000000000000" pitchFamily="18" charset="-12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16387" name="Google Shape;66;p2">
            <a:extLst>
              <a:ext uri="{FF2B5EF4-FFF2-40B4-BE49-F238E27FC236}">
                <a16:creationId xmlns="" xmlns:a16="http://schemas.microsoft.com/office/drawing/2014/main" id="{0E08C654-29EF-4FEC-BA25-36B8296FC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76313"/>
            <a:ext cx="81867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70C0"/>
                </a:solidFill>
              </a:rPr>
              <a:t>Positive and Negative Imperative  </a:t>
            </a:r>
            <a:r>
              <a:rPr lang="zh-TW" altLang="en-US"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肯定和否定祈使句</a:t>
            </a:r>
            <a:endParaRPr kumimoji="0" lang="zh-TW" altLang="en-US" sz="32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88" name="矩形 3">
            <a:extLst>
              <a:ext uri="{FF2B5EF4-FFF2-40B4-BE49-F238E27FC236}">
                <a16:creationId xmlns="" xmlns:a16="http://schemas.microsoft.com/office/drawing/2014/main" id="{B24791FC-40D6-4B6E-A94C-161EA494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4450"/>
            <a:ext cx="427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Lesson </a:t>
            </a:r>
            <a:r>
              <a:rPr lang="en-US" altLang="zh-TW" sz="3200" b="1" i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3</a:t>
            </a:r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Grammar</a:t>
            </a:r>
            <a:endParaRPr lang="zh-TW" altLang="en-US" sz="3200" b="1" i="1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內容版面配置區 2">
            <a:extLst>
              <a:ext uri="{FF2B5EF4-FFF2-40B4-BE49-F238E27FC236}">
                <a16:creationId xmlns="" xmlns:a16="http://schemas.microsoft.com/office/drawing/2014/main" id="{7AF79A4F-23D1-49DF-9D80-0E06F1A8EA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00250"/>
            <a:ext cx="8640763" cy="5329238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F7C92028-C193-443C-8F50-F18968EC0903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2205038"/>
          <a:ext cx="7416800" cy="412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693">
                  <a:extLst>
                    <a:ext uri="{9D8B030D-6E8A-4147-A177-3AD203B41FA5}">
                      <a16:colId xmlns="" xmlns:a16="http://schemas.microsoft.com/office/drawing/2014/main" val="3234862052"/>
                    </a:ext>
                  </a:extLst>
                </a:gridCol>
                <a:gridCol w="4332107">
                  <a:extLst>
                    <a:ext uri="{9D8B030D-6E8A-4147-A177-3AD203B41FA5}">
                      <a16:colId xmlns="" xmlns:a16="http://schemas.microsoft.com/office/drawing/2014/main" val="3756494276"/>
                    </a:ext>
                  </a:extLst>
                </a:gridCol>
              </a:tblGrid>
              <a:tr h="518103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肯定祈使句</a:t>
                      </a:r>
                    </a:p>
                  </a:txBody>
                  <a:tcPr marL="91442" marR="91442" marT="45698" marB="45698"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否定祈使句</a:t>
                      </a:r>
                    </a:p>
                  </a:txBody>
                  <a:tcPr marL="91442" marR="91442" marT="45698" marB="45698"/>
                </a:tc>
                <a:extLst>
                  <a:ext uri="{0D108BD9-81ED-4DB2-BD59-A6C34878D82A}">
                    <a16:rowId xmlns="" xmlns:a16="http://schemas.microsoft.com/office/drawing/2014/main" val="6598098"/>
                  </a:ext>
                </a:extLst>
              </a:tr>
              <a:tr h="883852">
                <a:tc>
                  <a:txBody>
                    <a:bodyPr/>
                    <a:lstStyle/>
                    <a:p>
                      <a:r>
                        <a:rPr kumimoji="1" lang="en-US" altLang="zh-TW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Let's smile.</a:t>
                      </a:r>
                    </a:p>
                    <a:p>
                      <a:r>
                        <a:rPr kumimoji="1" lang="zh-TW" alt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我們一起微笑吧。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698" marB="45698"/>
                </a:tc>
                <a:tc>
                  <a:txBody>
                    <a:bodyPr/>
                    <a:lstStyle/>
                    <a:p>
                      <a:r>
                        <a:rPr kumimoji="1" lang="en-US" altLang="zh-TW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Let's </a:t>
                      </a:r>
                      <a:r>
                        <a:rPr kumimoji="1" lang="en-US" altLang="zh-TW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not </a:t>
                      </a:r>
                      <a:r>
                        <a:rPr kumimoji="1" lang="en-US" altLang="zh-TW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smile.</a:t>
                      </a:r>
                      <a:endParaRPr lang="zh-TW" alt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/>
                </a:tc>
                <a:extLst>
                  <a:ext uri="{0D108BD9-81ED-4DB2-BD59-A6C34878D82A}">
                    <a16:rowId xmlns="" xmlns:a16="http://schemas.microsoft.com/office/drawing/2014/main" val="3608678956"/>
                  </a:ext>
                </a:extLst>
              </a:tr>
              <a:tr h="883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Let's get ready.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讓我們準備好吧。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698" marB="4569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Let's </a:t>
                      </a:r>
                      <a:r>
                        <a:rPr kumimoji="1" lang="en-US" altLang="zh-TW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zh-TW" sz="2600" dirty="0"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get ready.</a:t>
                      </a:r>
                    </a:p>
                  </a:txBody>
                  <a:tcPr marL="91442" marR="91442" marT="45698" marB="45698"/>
                </a:tc>
                <a:extLst>
                  <a:ext uri="{0D108BD9-81ED-4DB2-BD59-A6C34878D82A}">
                    <a16:rowId xmlns="" xmlns:a16="http://schemas.microsoft.com/office/drawing/2014/main" val="1614026194"/>
                  </a:ext>
                </a:extLst>
              </a:tr>
              <a:tr h="883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Let's be quiet. </a:t>
                      </a:r>
                    </a:p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我們保持安靜吧。</a:t>
                      </a:r>
                    </a:p>
                  </a:txBody>
                  <a:tcPr marL="91442" marR="91442" marT="45698" marB="4569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Let's </a:t>
                      </a:r>
                      <a:r>
                        <a:rPr kumimoji="1" lang="en-US" altLang="zh-TW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altLang="zh-TW" sz="2600" dirty="0"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be quiet. </a:t>
                      </a:r>
                    </a:p>
                  </a:txBody>
                  <a:tcPr marL="91442" marR="91442" marT="45698" marB="45698"/>
                </a:tc>
                <a:extLst>
                  <a:ext uri="{0D108BD9-81ED-4DB2-BD59-A6C34878D82A}">
                    <a16:rowId xmlns="" xmlns:a16="http://schemas.microsoft.com/office/drawing/2014/main" val="3627341203"/>
                  </a:ext>
                </a:extLst>
              </a:tr>
              <a:tr h="956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Let's go home now.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我們現在回家吧。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698" marB="4569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Let's </a:t>
                      </a:r>
                      <a:r>
                        <a:rPr kumimoji="1" lang="en-US" altLang="zh-TW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altLang="zh-TW" sz="2600" dirty="0"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go home now. </a:t>
                      </a:r>
                      <a:endParaRPr lang="en-US" altLang="zh-TW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/>
                </a:tc>
                <a:extLst>
                  <a:ext uri="{0D108BD9-81ED-4DB2-BD59-A6C34878D82A}">
                    <a16:rowId xmlns="" xmlns:a16="http://schemas.microsoft.com/office/drawing/2014/main" val="3330752676"/>
                  </a:ext>
                </a:extLst>
              </a:tr>
            </a:tbl>
          </a:graphicData>
        </a:graphic>
      </p:graphicFrame>
      <p:sp>
        <p:nvSpPr>
          <p:cNvPr id="17431" name="矩形 6">
            <a:extLst>
              <a:ext uri="{FF2B5EF4-FFF2-40B4-BE49-F238E27FC236}">
                <a16:creationId xmlns="" xmlns:a16="http://schemas.microsoft.com/office/drawing/2014/main" id="{2FFF1B77-4B91-4DE6-B974-81A97BF41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4450"/>
            <a:ext cx="427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Lesson </a:t>
            </a:r>
            <a:r>
              <a:rPr lang="en-US" altLang="zh-TW" sz="3200" b="1" i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3</a:t>
            </a:r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Grammar</a:t>
            </a:r>
            <a:endParaRPr lang="zh-TW" altLang="en-US" sz="3200" b="1" i="1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</p:txBody>
      </p:sp>
      <p:sp>
        <p:nvSpPr>
          <p:cNvPr id="17432" name="Google Shape;66;p2">
            <a:extLst>
              <a:ext uri="{FF2B5EF4-FFF2-40B4-BE49-F238E27FC236}">
                <a16:creationId xmlns="" xmlns:a16="http://schemas.microsoft.com/office/drawing/2014/main" id="{364785E3-F174-4B19-A1F8-00B435952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76313"/>
            <a:ext cx="81867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b="1">
                <a:latin typeface=" Arial"/>
                <a:ea typeface="微軟正黑體" panose="020B0604030504040204" pitchFamily="34" charset="-120"/>
                <a:cs typeface="Arial" panose="020B0604020202020204" pitchFamily="34" charset="0"/>
              </a:rPr>
              <a:t>Let's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: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是</a:t>
            </a:r>
            <a:r>
              <a:rPr lang="en-US" altLang="zh-TW" sz="3200">
                <a:latin typeface=" Arial"/>
                <a:ea typeface="微軟正黑體" panose="020B0604030504040204" pitchFamily="34" charset="-120"/>
                <a:cs typeface="Arial" panose="020B0604020202020204" pitchFamily="34" charset="0"/>
              </a:rPr>
              <a:t>Let us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的縮寫，強調</a:t>
            </a:r>
            <a:r>
              <a:rPr lang="zh-TW" altLang="en-US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說話者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邀請</a:t>
            </a:r>
            <a:r>
              <a:rPr lang="zh-TW" altLang="en-US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聽話者一起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從事或做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...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活動。</a:t>
            </a:r>
            <a:endParaRPr kumimoji="0" lang="zh-TW" altLang="en-US" sz="32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內容版面配置區 2">
            <a:extLst>
              <a:ext uri="{FF2B5EF4-FFF2-40B4-BE49-F238E27FC236}">
                <a16:creationId xmlns="" xmlns:a16="http://schemas.microsoft.com/office/drawing/2014/main" id="{70208EAE-6C84-4C88-8F06-264BC868F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70088"/>
            <a:ext cx="8640763" cy="5329237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30ADD24E-74D3-4A1B-9376-CE084E1E4632}"/>
              </a:ext>
            </a:extLst>
          </p:cNvPr>
          <p:cNvGraphicFramePr>
            <a:graphicFrameLocks noGrp="1"/>
          </p:cNvGraphicFramePr>
          <p:nvPr/>
        </p:nvGraphicFramePr>
        <p:xfrm>
          <a:off x="1397000" y="2379663"/>
          <a:ext cx="5938838" cy="317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8838">
                  <a:extLst>
                    <a:ext uri="{9D8B030D-6E8A-4147-A177-3AD203B41FA5}">
                      <a16:colId xmlns="" xmlns:a16="http://schemas.microsoft.com/office/drawing/2014/main" val="3234862052"/>
                    </a:ext>
                  </a:extLst>
                </a:gridCol>
              </a:tblGrid>
              <a:tr h="518204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肯定祈使句</a:t>
                      </a:r>
                    </a:p>
                  </a:txBody>
                  <a:tcPr marL="91421" marR="91421" marT="45714" marB="45714"/>
                </a:tc>
                <a:extLst>
                  <a:ext uri="{0D108BD9-81ED-4DB2-BD59-A6C34878D82A}">
                    <a16:rowId xmlns="" xmlns:a16="http://schemas.microsoft.com/office/drawing/2014/main" val="6598098"/>
                  </a:ext>
                </a:extLst>
              </a:tr>
              <a:tr h="884011">
                <a:tc>
                  <a:txBody>
                    <a:bodyPr/>
                    <a:lstStyle/>
                    <a:p>
                      <a:r>
                        <a:rPr kumimoji="1" lang="en-US" altLang="zh-TW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Let us leave now. </a:t>
                      </a:r>
                    </a:p>
                    <a:p>
                      <a:r>
                        <a:rPr kumimoji="1" lang="zh-TW" alt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我們現在離開吧。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1" marR="91421" marT="45714" marB="45714"/>
                </a:tc>
                <a:extLst>
                  <a:ext uri="{0D108BD9-81ED-4DB2-BD59-A6C34878D82A}">
                    <a16:rowId xmlns="" xmlns:a16="http://schemas.microsoft.com/office/drawing/2014/main" val="3608678956"/>
                  </a:ext>
                </a:extLst>
              </a:tr>
              <a:tr h="884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Let</a:t>
                      </a:r>
                      <a:r>
                        <a:rPr lang="en-US" altLang="zh-TW" sz="26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us stay here. </a:t>
                      </a:r>
                      <a:endParaRPr lang="en-US" altLang="zh-TW" sz="26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我們待在這裡吧。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1" marR="91421" marT="45714" marB="45714"/>
                </a:tc>
                <a:extLst>
                  <a:ext uri="{0D108BD9-81ED-4DB2-BD59-A6C34878D82A}">
                    <a16:rowId xmlns="" xmlns:a16="http://schemas.microsoft.com/office/drawing/2014/main" val="1614026194"/>
                  </a:ext>
                </a:extLst>
              </a:tr>
              <a:tr h="884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Let</a:t>
                      </a:r>
                      <a:r>
                        <a:rPr lang="en-US" altLang="zh-TW" sz="26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it go.</a:t>
                      </a:r>
                      <a:r>
                        <a:rPr lang="en-US" altLang="zh-TW" sz="26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放手吧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 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讓它去吧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1" marR="91421" marT="45714" marB="45714"/>
                </a:tc>
                <a:extLst>
                  <a:ext uri="{0D108BD9-81ED-4DB2-BD59-A6C34878D82A}">
                    <a16:rowId xmlns="" xmlns:a16="http://schemas.microsoft.com/office/drawing/2014/main" val="3627341203"/>
                  </a:ext>
                </a:extLst>
              </a:tr>
            </a:tbl>
          </a:graphicData>
        </a:graphic>
      </p:graphicFrame>
      <p:sp>
        <p:nvSpPr>
          <p:cNvPr id="18447" name="矩形 6">
            <a:extLst>
              <a:ext uri="{FF2B5EF4-FFF2-40B4-BE49-F238E27FC236}">
                <a16:creationId xmlns="" xmlns:a16="http://schemas.microsoft.com/office/drawing/2014/main" id="{97892DF7-D7C8-45BE-99F2-8F5485C32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4450"/>
            <a:ext cx="427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Lesson </a:t>
            </a:r>
            <a:r>
              <a:rPr lang="en-US" altLang="zh-TW" sz="3200" b="1" i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3</a:t>
            </a:r>
            <a:r>
              <a:rPr lang="en-US" altLang="zh-TW" sz="3200" b="1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Grammar</a:t>
            </a:r>
            <a:endParaRPr lang="zh-TW" altLang="en-US" sz="3200" b="1" i="1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</p:txBody>
      </p:sp>
      <p:sp>
        <p:nvSpPr>
          <p:cNvPr id="18448" name="Google Shape;66;p2">
            <a:extLst>
              <a:ext uri="{FF2B5EF4-FFF2-40B4-BE49-F238E27FC236}">
                <a16:creationId xmlns="" xmlns:a16="http://schemas.microsoft.com/office/drawing/2014/main" id="{06A124FE-A413-4A49-B488-0C196999A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76313"/>
            <a:ext cx="81867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b="1">
                <a:latin typeface=" Arial"/>
                <a:ea typeface="微軟正黑體" panose="020B0604030504040204" pitchFamily="34" charset="-120"/>
                <a:cs typeface="Arial" panose="020B0604020202020204" pitchFamily="34" charset="0"/>
              </a:rPr>
              <a:t>Let</a:t>
            </a:r>
            <a:r>
              <a:rPr lang="en-US" altLang="zh-TW" sz="3200">
                <a:latin typeface=" Arial"/>
                <a:ea typeface="微軟正黑體" panose="020B0604030504040204" pitchFamily="34" charset="-120"/>
                <a:cs typeface="Arial" panose="020B0604020202020204" pitchFamily="34" charset="0"/>
              </a:rPr>
              <a:t> us: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強調說話者</a:t>
            </a:r>
            <a:r>
              <a:rPr lang="zh-TW" altLang="en-US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要求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聽話者</a:t>
            </a: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讓</a:t>
            </a:r>
            <a:r>
              <a:rPr lang="en-US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允許他們去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從事或做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...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活動。</a:t>
            </a:r>
            <a:endParaRPr kumimoji="0" lang="zh-TW" altLang="en-US" sz="32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國中英語(一)PPT版型</Template>
  <TotalTime>1578</TotalTime>
  <Words>746</Words>
  <Application>Microsoft Office PowerPoint</Application>
  <PresentationFormat>如螢幕大小 (4:3)</PresentationFormat>
  <Paragraphs>168</Paragraphs>
  <Slides>13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自訂設計</vt:lpstr>
      <vt:lpstr>1_自訂設計</vt:lpstr>
      <vt:lpstr>PowerPoint 簡報</vt:lpstr>
      <vt:lpstr> </vt:lpstr>
      <vt:lpstr>PowerPoint 簡報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南一書局</dc:creator>
  <cp:lastModifiedBy>明輝</cp:lastModifiedBy>
  <cp:revision>1</cp:revision>
  <dcterms:created xsi:type="dcterms:W3CDTF">2016-05-16T03:46:36Z</dcterms:created>
  <dcterms:modified xsi:type="dcterms:W3CDTF">2019-10-18T02:21:45Z</dcterms:modified>
</cp:coreProperties>
</file>