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76" r:id="rId5"/>
    <p:sldId id="261" r:id="rId6"/>
    <p:sldId id="279" r:id="rId7"/>
    <p:sldId id="262" r:id="rId8"/>
    <p:sldId id="278" r:id="rId9"/>
    <p:sldId id="270" r:id="rId10"/>
    <p:sldId id="264" r:id="rId11"/>
    <p:sldId id="277" r:id="rId12"/>
    <p:sldId id="271" r:id="rId13"/>
    <p:sldId id="266" r:id="rId14"/>
    <p:sldId id="275" r:id="rId15"/>
    <p:sldId id="267" r:id="rId16"/>
    <p:sldId id="273" r:id="rId17"/>
    <p:sldId id="269" r:id="rId18"/>
    <p:sldId id="272" r:id="rId19"/>
    <p:sldId id="268" r:id="rId20"/>
    <p:sldId id="274" r:id="rId21"/>
    <p:sldId id="263" r:id="rId22"/>
    <p:sldId id="265" r:id="rId23"/>
  </p:sldIdLst>
  <p:sldSz cx="10460038" cy="7339013"/>
  <p:notesSz cx="6858000" cy="9144000"/>
  <p:defaultTextStyle>
    <a:defPPr>
      <a:defRPr lang="zh-TW"/>
    </a:defPPr>
    <a:lvl1pPr marL="0" algn="l" defTabSz="101708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8544" algn="l" defTabSz="101708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7087" algn="l" defTabSz="101708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5631" algn="l" defTabSz="101708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4174" algn="l" defTabSz="101708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2718" algn="l" defTabSz="101708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1261" algn="l" defTabSz="101708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59805" algn="l" defTabSz="101708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68348" algn="l" defTabSz="101708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>
      <p:cViewPr varScale="1">
        <p:scale>
          <a:sx n="78" d="100"/>
          <a:sy n="78" d="100"/>
        </p:scale>
        <p:origin x="-1262" y="-62"/>
      </p:cViewPr>
      <p:guideLst>
        <p:guide orient="horz" pos="2312"/>
        <p:guide pos="329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84503" y="2279851"/>
            <a:ext cx="8891032" cy="157313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69006" y="4158774"/>
            <a:ext cx="7322027" cy="187552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8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7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5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4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2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1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9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8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583527" y="293901"/>
            <a:ext cx="2353509" cy="626194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23002" y="293901"/>
            <a:ext cx="6886192" cy="626194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6271" y="4715996"/>
            <a:ext cx="8891032" cy="1457610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26271" y="3110587"/>
            <a:ext cx="8891032" cy="1605409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854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70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5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41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2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12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598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683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23002" y="1712437"/>
            <a:ext cx="4619850" cy="484340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317186" y="1712437"/>
            <a:ext cx="4619850" cy="484340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23002" y="1642784"/>
            <a:ext cx="4621667" cy="68463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8544" indent="0">
              <a:buNone/>
              <a:defRPr sz="2200" b="1"/>
            </a:lvl2pPr>
            <a:lvl3pPr marL="1017087" indent="0">
              <a:buNone/>
              <a:defRPr sz="2000" b="1"/>
            </a:lvl3pPr>
            <a:lvl4pPr marL="1525631" indent="0">
              <a:buNone/>
              <a:defRPr sz="1800" b="1"/>
            </a:lvl4pPr>
            <a:lvl5pPr marL="2034174" indent="0">
              <a:buNone/>
              <a:defRPr sz="1800" b="1"/>
            </a:lvl5pPr>
            <a:lvl6pPr marL="2542718" indent="0">
              <a:buNone/>
              <a:defRPr sz="1800" b="1"/>
            </a:lvl6pPr>
            <a:lvl7pPr marL="3051261" indent="0">
              <a:buNone/>
              <a:defRPr sz="1800" b="1"/>
            </a:lvl7pPr>
            <a:lvl8pPr marL="3559805" indent="0">
              <a:buNone/>
              <a:defRPr sz="1800" b="1"/>
            </a:lvl8pPr>
            <a:lvl9pPr marL="4068348" indent="0">
              <a:buNone/>
              <a:defRPr sz="18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3002" y="2327419"/>
            <a:ext cx="4621667" cy="4228427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313555" y="1642784"/>
            <a:ext cx="4623482" cy="68463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8544" indent="0">
              <a:buNone/>
              <a:defRPr sz="2200" b="1"/>
            </a:lvl2pPr>
            <a:lvl3pPr marL="1017087" indent="0">
              <a:buNone/>
              <a:defRPr sz="2000" b="1"/>
            </a:lvl3pPr>
            <a:lvl4pPr marL="1525631" indent="0">
              <a:buNone/>
              <a:defRPr sz="1800" b="1"/>
            </a:lvl4pPr>
            <a:lvl5pPr marL="2034174" indent="0">
              <a:buNone/>
              <a:defRPr sz="1800" b="1"/>
            </a:lvl5pPr>
            <a:lvl6pPr marL="2542718" indent="0">
              <a:buNone/>
              <a:defRPr sz="1800" b="1"/>
            </a:lvl6pPr>
            <a:lvl7pPr marL="3051261" indent="0">
              <a:buNone/>
              <a:defRPr sz="1800" b="1"/>
            </a:lvl7pPr>
            <a:lvl8pPr marL="3559805" indent="0">
              <a:buNone/>
              <a:defRPr sz="1800" b="1"/>
            </a:lvl8pPr>
            <a:lvl9pPr marL="4068348" indent="0">
              <a:buNone/>
              <a:defRPr sz="18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313555" y="2327419"/>
            <a:ext cx="4623482" cy="4228427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3003" y="292201"/>
            <a:ext cx="3441280" cy="12435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89584" y="292202"/>
            <a:ext cx="5847452" cy="6263644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23003" y="1535757"/>
            <a:ext cx="3441280" cy="5020089"/>
          </a:xfrm>
        </p:spPr>
        <p:txBody>
          <a:bodyPr/>
          <a:lstStyle>
            <a:lvl1pPr marL="0" indent="0">
              <a:buNone/>
              <a:defRPr sz="1600"/>
            </a:lvl1pPr>
            <a:lvl2pPr marL="508544" indent="0">
              <a:buNone/>
              <a:defRPr sz="1300"/>
            </a:lvl2pPr>
            <a:lvl3pPr marL="1017087" indent="0">
              <a:buNone/>
              <a:defRPr sz="1100"/>
            </a:lvl3pPr>
            <a:lvl4pPr marL="1525631" indent="0">
              <a:buNone/>
              <a:defRPr sz="1000"/>
            </a:lvl4pPr>
            <a:lvl5pPr marL="2034174" indent="0">
              <a:buNone/>
              <a:defRPr sz="1000"/>
            </a:lvl5pPr>
            <a:lvl6pPr marL="2542718" indent="0">
              <a:buNone/>
              <a:defRPr sz="1000"/>
            </a:lvl6pPr>
            <a:lvl7pPr marL="3051261" indent="0">
              <a:buNone/>
              <a:defRPr sz="1000"/>
            </a:lvl7pPr>
            <a:lvl8pPr marL="3559805" indent="0">
              <a:buNone/>
              <a:defRPr sz="1000"/>
            </a:lvl8pPr>
            <a:lvl9pPr marL="4068348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50241" y="5137309"/>
            <a:ext cx="6276023" cy="60648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050241" y="655754"/>
            <a:ext cx="6276023" cy="4403408"/>
          </a:xfrm>
        </p:spPr>
        <p:txBody>
          <a:bodyPr/>
          <a:lstStyle>
            <a:lvl1pPr marL="0" indent="0">
              <a:buNone/>
              <a:defRPr sz="3600"/>
            </a:lvl1pPr>
            <a:lvl2pPr marL="508544" indent="0">
              <a:buNone/>
              <a:defRPr sz="3100"/>
            </a:lvl2pPr>
            <a:lvl3pPr marL="1017087" indent="0">
              <a:buNone/>
              <a:defRPr sz="2700"/>
            </a:lvl3pPr>
            <a:lvl4pPr marL="1525631" indent="0">
              <a:buNone/>
              <a:defRPr sz="2200"/>
            </a:lvl4pPr>
            <a:lvl5pPr marL="2034174" indent="0">
              <a:buNone/>
              <a:defRPr sz="2200"/>
            </a:lvl5pPr>
            <a:lvl6pPr marL="2542718" indent="0">
              <a:buNone/>
              <a:defRPr sz="2200"/>
            </a:lvl6pPr>
            <a:lvl7pPr marL="3051261" indent="0">
              <a:buNone/>
              <a:defRPr sz="2200"/>
            </a:lvl7pPr>
            <a:lvl8pPr marL="3559805" indent="0">
              <a:buNone/>
              <a:defRPr sz="2200"/>
            </a:lvl8pPr>
            <a:lvl9pPr marL="4068348" indent="0">
              <a:buNone/>
              <a:defRPr sz="22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050241" y="5743798"/>
            <a:ext cx="6276023" cy="861314"/>
          </a:xfrm>
        </p:spPr>
        <p:txBody>
          <a:bodyPr/>
          <a:lstStyle>
            <a:lvl1pPr marL="0" indent="0">
              <a:buNone/>
              <a:defRPr sz="1600"/>
            </a:lvl1pPr>
            <a:lvl2pPr marL="508544" indent="0">
              <a:buNone/>
              <a:defRPr sz="1300"/>
            </a:lvl2pPr>
            <a:lvl3pPr marL="1017087" indent="0">
              <a:buNone/>
              <a:defRPr sz="1100"/>
            </a:lvl3pPr>
            <a:lvl4pPr marL="1525631" indent="0">
              <a:buNone/>
              <a:defRPr sz="1000"/>
            </a:lvl4pPr>
            <a:lvl5pPr marL="2034174" indent="0">
              <a:buNone/>
              <a:defRPr sz="1000"/>
            </a:lvl5pPr>
            <a:lvl6pPr marL="2542718" indent="0">
              <a:buNone/>
              <a:defRPr sz="1000"/>
            </a:lvl6pPr>
            <a:lvl7pPr marL="3051261" indent="0">
              <a:buNone/>
              <a:defRPr sz="1000"/>
            </a:lvl7pPr>
            <a:lvl8pPr marL="3559805" indent="0">
              <a:buNone/>
              <a:defRPr sz="1000"/>
            </a:lvl8pPr>
            <a:lvl9pPr marL="4068348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23002" y="293901"/>
            <a:ext cx="9414034" cy="1223169"/>
          </a:xfrm>
          <a:prstGeom prst="rect">
            <a:avLst/>
          </a:prstGeom>
        </p:spPr>
        <p:txBody>
          <a:bodyPr vert="horz" lIns="101709" tIns="50854" rIns="101709" bIns="50854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23002" y="1712437"/>
            <a:ext cx="9414034" cy="4843409"/>
          </a:xfrm>
          <a:prstGeom prst="rect">
            <a:avLst/>
          </a:prstGeom>
        </p:spPr>
        <p:txBody>
          <a:bodyPr vert="horz" lIns="101709" tIns="50854" rIns="101709" bIns="50854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523002" y="6802179"/>
            <a:ext cx="2440676" cy="390734"/>
          </a:xfrm>
          <a:prstGeom prst="rect">
            <a:avLst/>
          </a:prstGeom>
        </p:spPr>
        <p:txBody>
          <a:bodyPr vert="horz" lIns="101709" tIns="50854" rIns="101709" bIns="5085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2019/10/11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573847" y="6802179"/>
            <a:ext cx="3312345" cy="390734"/>
          </a:xfrm>
          <a:prstGeom prst="rect">
            <a:avLst/>
          </a:prstGeom>
        </p:spPr>
        <p:txBody>
          <a:bodyPr vert="horz" lIns="101709" tIns="50854" rIns="101709" bIns="5085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496360" y="6802179"/>
            <a:ext cx="2440676" cy="390734"/>
          </a:xfrm>
          <a:prstGeom prst="rect">
            <a:avLst/>
          </a:prstGeom>
        </p:spPr>
        <p:txBody>
          <a:bodyPr vert="horz" lIns="101709" tIns="50854" rIns="101709" bIns="5085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7087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408" indent="-381408" algn="l" defTabSz="10170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6383" indent="-317840" algn="l" defTabSz="1017087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1359" indent="-254272" algn="l" defTabSz="10170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79902" indent="-254272" algn="l" defTabSz="1017087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8446" indent="-254272" algn="l" defTabSz="1017087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6990" indent="-254272" algn="l" defTabSz="101708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5533" indent="-254272" algn="l" defTabSz="101708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4077" indent="-254272" algn="l" defTabSz="101708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2620" indent="-254272" algn="l" defTabSz="101708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01708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544" algn="l" defTabSz="101708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7087" algn="l" defTabSz="101708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631" algn="l" defTabSz="101708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4174" algn="l" defTabSz="101708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2718" algn="l" defTabSz="101708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1261" algn="l" defTabSz="101708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9805" algn="l" defTabSz="101708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8348" algn="l" defTabSz="101708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65104" y="1725290"/>
            <a:ext cx="6647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7200" dirty="0" smtClean="0">
                <a:latin typeface="標楷體" pitchFamily="65" charset="-120"/>
                <a:ea typeface="標楷體" pitchFamily="65" charset="-120"/>
              </a:rPr>
              <a:t>護送螃蟹過馬路</a:t>
            </a:r>
            <a:endParaRPr lang="zh-TW" altLang="en-US" sz="7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5662067" y="4461594"/>
            <a:ext cx="2000114" cy="18722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形圖 5"/>
          <p:cNvSpPr/>
          <p:nvPr/>
        </p:nvSpPr>
        <p:spPr>
          <a:xfrm rot="16590705">
            <a:off x="4623030" y="4028675"/>
            <a:ext cx="778367" cy="865837"/>
          </a:xfrm>
          <a:prstGeom prst="pie">
            <a:avLst>
              <a:gd name="adj1" fmla="val 20762972"/>
              <a:gd name="adj2" fmla="val 1620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拱形 6"/>
          <p:cNvSpPr/>
          <p:nvPr/>
        </p:nvSpPr>
        <p:spPr>
          <a:xfrm rot="11726222">
            <a:off x="5077976" y="4323383"/>
            <a:ext cx="1168181" cy="919025"/>
          </a:xfrm>
          <a:prstGeom prst="blockArc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月亮 7"/>
          <p:cNvSpPr/>
          <p:nvPr/>
        </p:nvSpPr>
        <p:spPr>
          <a:xfrm rot="4131308">
            <a:off x="5240399" y="5178368"/>
            <a:ext cx="327964" cy="714110"/>
          </a:xfrm>
          <a:prstGeom prst="mo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431" y="5568683"/>
            <a:ext cx="72548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65" y="5817164"/>
            <a:ext cx="72548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4" y="5973762"/>
            <a:ext cx="72548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4439">
            <a:off x="7600866" y="5333145"/>
            <a:ext cx="72548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5335">
            <a:off x="7462267" y="5605046"/>
            <a:ext cx="72548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051">
            <a:off x="7299438" y="5875746"/>
            <a:ext cx="72548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953" y="5003650"/>
            <a:ext cx="72548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5080">
            <a:off x="7387445" y="3387467"/>
            <a:ext cx="896937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62297">
            <a:off x="6939959" y="4135361"/>
            <a:ext cx="1169987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橢圓 8"/>
          <p:cNvSpPr/>
          <p:nvPr/>
        </p:nvSpPr>
        <p:spPr>
          <a:xfrm>
            <a:off x="5968512" y="4341728"/>
            <a:ext cx="432048" cy="428326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71" y="4202206"/>
            <a:ext cx="4572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橢圓 9"/>
          <p:cNvSpPr/>
          <p:nvPr/>
        </p:nvSpPr>
        <p:spPr>
          <a:xfrm>
            <a:off x="6016213" y="4461592"/>
            <a:ext cx="170581" cy="1800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24" y="4333826"/>
            <a:ext cx="19526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拱形 10"/>
          <p:cNvSpPr/>
          <p:nvPr/>
        </p:nvSpPr>
        <p:spPr>
          <a:xfrm rot="12169939">
            <a:off x="6095502" y="4343792"/>
            <a:ext cx="914400" cy="914400"/>
          </a:xfrm>
          <a:prstGeom prst="blockArc">
            <a:avLst>
              <a:gd name="adj1" fmla="val 9189071"/>
              <a:gd name="adj2" fmla="val 18826520"/>
              <a:gd name="adj3" fmla="val 973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心形 11"/>
          <p:cNvSpPr/>
          <p:nvPr/>
        </p:nvSpPr>
        <p:spPr>
          <a:xfrm>
            <a:off x="8402266" y="2468419"/>
            <a:ext cx="716185" cy="553015"/>
          </a:xfrm>
          <a:prstGeom prst="hear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428" y="1725290"/>
            <a:ext cx="474734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014" y="1006893"/>
            <a:ext cx="287059" cy="21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68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t="11133" r="37981" b="26922"/>
          <a:stretch/>
        </p:blipFill>
        <p:spPr>
          <a:xfrm rot="5400000">
            <a:off x="2472085" y="-1913473"/>
            <a:ext cx="5277835" cy="945505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/>
          <a:stretch/>
        </p:blipFill>
        <p:spPr bwMode="auto">
          <a:xfrm rot="5400000">
            <a:off x="3697886" y="593125"/>
            <a:ext cx="5472609" cy="759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18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880380" y="141114"/>
            <a:ext cx="1538883" cy="69847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400" dirty="0" smtClean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</a:rPr>
              <a:t>優點</a:t>
            </a:r>
            <a:r>
              <a:rPr lang="zh-TW" altLang="en-US" sz="4400" dirty="0" smtClean="0">
                <a:latin typeface="新細明體" pitchFamily="18" charset="-120"/>
                <a:ea typeface="新細明體" pitchFamily="18" charset="-120"/>
              </a:rPr>
              <a:t>：</a:t>
            </a:r>
            <a:endParaRPr lang="en-US" altLang="zh-TW" sz="4400" dirty="0" smtClean="0">
              <a:latin typeface="新細明體" pitchFamily="18" charset="-120"/>
              <a:ea typeface="新細明體" pitchFamily="18" charset="-12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zh-TW" altLang="en-US" sz="4400" dirty="0" smtClean="0">
                <a:latin typeface="新細明體" pitchFamily="18" charset="-120"/>
                <a:ea typeface="新細明體" pitchFamily="18" charset="-120"/>
              </a:rPr>
              <a:t>字體端正整齊</a:t>
            </a:r>
            <a:endParaRPr lang="en-US" altLang="zh-TW" sz="4400" dirty="0" smtClean="0"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46688" y="149689"/>
            <a:ext cx="2215991" cy="698477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/>
            <a:r>
              <a:rPr lang="zh-TW" altLang="en-US" sz="4400" dirty="0" smtClean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</a:rPr>
              <a:t>注意</a:t>
            </a:r>
            <a:r>
              <a:rPr lang="zh-TW" altLang="en-US" sz="44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：</a:t>
            </a:r>
            <a:endParaRPr lang="en-US" altLang="zh-TW" sz="4400" dirty="0" smtClean="0">
              <a:solidFill>
                <a:prstClr val="black"/>
              </a:solidFill>
              <a:latin typeface="新細明體" pitchFamily="18" charset="-120"/>
              <a:ea typeface="新細明體" pitchFamily="18" charset="-120"/>
            </a:endParaRPr>
          </a:p>
          <a:p>
            <a:pPr marL="571500" lvl="0" indent="-571500">
              <a:buFont typeface="Arial" pitchFamily="34" charset="0"/>
              <a:buChar char="•"/>
            </a:pPr>
            <a:r>
              <a:rPr lang="zh-TW" altLang="en-US" sz="4400" dirty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中文書寫</a:t>
            </a:r>
            <a:r>
              <a:rPr lang="zh-TW" altLang="en-US" sz="44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方式，應為直式且由右至左</a:t>
            </a:r>
            <a:endParaRPr lang="zh-TW" altLang="en-US" sz="4400" dirty="0">
              <a:solidFill>
                <a:prstClr val="black"/>
              </a:solidFill>
              <a:latin typeface="新細明體" pitchFamily="18" charset="-12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00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r="39976"/>
          <a:stretch/>
        </p:blipFill>
        <p:spPr bwMode="auto">
          <a:xfrm rot="5400000">
            <a:off x="3223588" y="-44430"/>
            <a:ext cx="6600458" cy="716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99" b="8260"/>
          <a:stretch/>
        </p:blipFill>
        <p:spPr bwMode="auto">
          <a:xfrm>
            <a:off x="224927" y="1869306"/>
            <a:ext cx="7056784" cy="290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54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2" b="12122"/>
          <a:stretch/>
        </p:blipFill>
        <p:spPr>
          <a:xfrm rot="5400000">
            <a:off x="851270" y="-1155050"/>
            <a:ext cx="8973523" cy="1000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5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46687" y="429146"/>
            <a:ext cx="2215991" cy="632812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/>
            <a:r>
              <a:rPr lang="zh-TW" altLang="en-US" sz="4400" dirty="0" smtClean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</a:rPr>
              <a:t>注意</a:t>
            </a:r>
            <a:r>
              <a:rPr lang="zh-TW" altLang="en-US" sz="44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：</a:t>
            </a:r>
            <a:endParaRPr lang="en-US" altLang="zh-TW" sz="4400" dirty="0" smtClean="0">
              <a:solidFill>
                <a:prstClr val="black"/>
              </a:solidFill>
              <a:latin typeface="新細明體" pitchFamily="18" charset="-120"/>
              <a:ea typeface="新細明體" pitchFamily="18" charset="-120"/>
            </a:endParaRPr>
          </a:p>
          <a:p>
            <a:pPr marL="571500" lvl="0" indent="-571500">
              <a:buFont typeface="Arial" pitchFamily="34" charset="0"/>
              <a:buChar char="•"/>
            </a:pPr>
            <a:r>
              <a:rPr lang="zh-TW" altLang="en-US" sz="44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翅「膀」：音ㄅ</a:t>
            </a:r>
            <a:r>
              <a:rPr lang="zh-TW" altLang="en-US" sz="44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ㄤ </a:t>
            </a:r>
            <a:r>
              <a:rPr lang="en-US" altLang="zh-TW" sz="44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&gt;</a:t>
            </a:r>
            <a:r>
              <a:rPr lang="zh-TW" altLang="en-US" sz="44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，非ㄅㄤ</a:t>
            </a:r>
            <a:endParaRPr lang="zh-TW" altLang="en-US" sz="4400" dirty="0">
              <a:solidFill>
                <a:prstClr val="black"/>
              </a:solidFill>
              <a:latin typeface="新細明體" pitchFamily="18" charset="-12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799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1459" r="2461" b="9809"/>
          <a:stretch/>
        </p:blipFill>
        <p:spPr>
          <a:xfrm rot="5400000">
            <a:off x="1703854" y="-1308702"/>
            <a:ext cx="7340362" cy="993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4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483191" y="573162"/>
            <a:ext cx="2893100" cy="61206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400" dirty="0" smtClean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</a:rPr>
              <a:t>優點</a:t>
            </a:r>
            <a:r>
              <a:rPr lang="zh-TW" altLang="en-US" sz="4400" dirty="0" smtClean="0">
                <a:latin typeface="新細明體" pitchFamily="18" charset="-120"/>
                <a:ea typeface="新細明體" pitchFamily="18" charset="-120"/>
              </a:rPr>
              <a:t>：</a:t>
            </a:r>
            <a:endParaRPr lang="en-US" altLang="zh-TW" sz="4400" dirty="0" smtClean="0">
              <a:latin typeface="新細明體" pitchFamily="18" charset="-120"/>
              <a:ea typeface="新細明體" pitchFamily="18" charset="-12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zh-TW" altLang="en-US" sz="4400" dirty="0" smtClean="0">
                <a:latin typeface="新細明體" pitchFamily="18" charset="-120"/>
                <a:ea typeface="新細明體" pitchFamily="18" charset="-120"/>
              </a:rPr>
              <a:t>將生詞與生字用不同顏色筆記，課後複習便能一目了然</a:t>
            </a:r>
            <a:endParaRPr lang="zh-TW" altLang="en-US" sz="4400" dirty="0">
              <a:latin typeface="新細明體" pitchFamily="18" charset="-12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99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9" r="52979" b="13245"/>
          <a:stretch/>
        </p:blipFill>
        <p:spPr>
          <a:xfrm rot="5400000">
            <a:off x="2137880" y="-1827098"/>
            <a:ext cx="5320184" cy="907301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6"/>
          <a:stretch/>
        </p:blipFill>
        <p:spPr bwMode="auto">
          <a:xfrm rot="5400000">
            <a:off x="3982542" y="1122984"/>
            <a:ext cx="2494954" cy="993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66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0" t="22003" b="12784"/>
          <a:stretch/>
        </p:blipFill>
        <p:spPr>
          <a:xfrm rot="5400000">
            <a:off x="2389775" y="-691051"/>
            <a:ext cx="5688632" cy="821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12194" r="2148" b="15832"/>
          <a:stretch/>
        </p:blipFill>
        <p:spPr>
          <a:xfrm rot="5400000">
            <a:off x="1381448" y="-1198003"/>
            <a:ext cx="7745657" cy="1012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4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 rot="20956916">
            <a:off x="4356" y="724703"/>
            <a:ext cx="1954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3800" dirty="0" smtClean="0">
                <a:latin typeface="新細明體" pitchFamily="18" charset="-120"/>
                <a:ea typeface="新細明體" pitchFamily="18" charset="-120"/>
              </a:rPr>
              <a:t>你</a:t>
            </a:r>
            <a:endParaRPr lang="zh-TW" altLang="en-US" sz="13800" dirty="0"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70560" y="3165450"/>
            <a:ext cx="195438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138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預</a:t>
            </a:r>
            <a:endParaRPr lang="zh-TW" altLang="en-US" sz="13800" dirty="0">
              <a:solidFill>
                <a:prstClr val="black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4" name="矩形 3"/>
          <p:cNvSpPr/>
          <p:nvPr/>
        </p:nvSpPr>
        <p:spPr>
          <a:xfrm rot="1399684">
            <a:off x="3832091" y="2600935"/>
            <a:ext cx="195438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138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習</a:t>
            </a:r>
            <a:endParaRPr lang="zh-TW" altLang="en-US" sz="13800" dirty="0">
              <a:solidFill>
                <a:prstClr val="black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 rot="1876239">
            <a:off x="5938805" y="2503614"/>
            <a:ext cx="195438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138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了</a:t>
            </a:r>
            <a:endParaRPr lang="zh-TW" altLang="en-US" sz="13800" dirty="0">
              <a:solidFill>
                <a:prstClr val="black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110339" y="3813522"/>
            <a:ext cx="195438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138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嗎</a:t>
            </a:r>
            <a:endParaRPr lang="zh-TW" altLang="en-US" sz="13800" dirty="0">
              <a:solidFill>
                <a:prstClr val="black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04129" y="1656549"/>
            <a:ext cx="13372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8800" b="1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？</a:t>
            </a:r>
            <a:endParaRPr lang="zh-TW" altLang="en-US" sz="8800" b="1" dirty="0">
              <a:solidFill>
                <a:prstClr val="black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29652" y="861194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6600" b="1" dirty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？</a:t>
            </a:r>
          </a:p>
        </p:txBody>
      </p:sp>
      <p:sp>
        <p:nvSpPr>
          <p:cNvPr id="9" name="矩形 8"/>
          <p:cNvSpPr/>
          <p:nvPr/>
        </p:nvSpPr>
        <p:spPr>
          <a:xfrm>
            <a:off x="9065801" y="134724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5400" b="1" dirty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15097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93715" y="717178"/>
            <a:ext cx="1538883" cy="380784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/>
            <a:r>
              <a:rPr lang="zh-TW" altLang="en-US" sz="4400" dirty="0" smtClean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</a:rPr>
              <a:t>注意</a:t>
            </a:r>
            <a:r>
              <a:rPr lang="zh-TW" altLang="en-US" sz="44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：</a:t>
            </a:r>
            <a:endParaRPr lang="en-US" altLang="zh-TW" sz="4400" dirty="0">
              <a:solidFill>
                <a:prstClr val="black"/>
              </a:solidFill>
              <a:latin typeface="新細明體" pitchFamily="18" charset="-120"/>
              <a:ea typeface="新細明體" pitchFamily="18" charset="-120"/>
            </a:endParaRPr>
          </a:p>
          <a:p>
            <a:pPr marL="571500" lvl="0" indent="-571500">
              <a:buFont typeface="Arial" pitchFamily="34" charset="0"/>
              <a:buChar char="•"/>
            </a:pPr>
            <a:r>
              <a:rPr lang="zh-TW" altLang="en-US" sz="44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「臂」</a:t>
            </a:r>
            <a:r>
              <a:rPr lang="zh-TW" altLang="en-US" sz="4400" dirty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膀</a:t>
            </a:r>
            <a:endParaRPr lang="en-US" altLang="zh-TW" sz="4400" dirty="0">
              <a:solidFill>
                <a:prstClr val="black"/>
              </a:solidFill>
              <a:latin typeface="新細明體" pitchFamily="18" charset="-12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046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217479" y="2373362"/>
            <a:ext cx="84969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 smtClean="0">
                <a:latin typeface="標楷體" pitchFamily="65" charset="-120"/>
                <a:ea typeface="標楷體" pitchFamily="65" charset="-120"/>
              </a:rPr>
              <a:t>說說看，你在預習的時候遇到什麼困難？</a:t>
            </a:r>
            <a:endParaRPr lang="zh-TW" altLang="en-US" sz="66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599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3595" y="2085329"/>
            <a:ext cx="79208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 smtClean="0">
                <a:latin typeface="標楷體" pitchFamily="65" charset="-120"/>
                <a:ea typeface="標楷體" pitchFamily="65" charset="-120"/>
              </a:rPr>
              <a:t>想一想，你發現同學的預習筆記有何值得學習之處？</a:t>
            </a:r>
            <a:endParaRPr lang="zh-TW" altLang="en-US" sz="66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631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t="16781" r="49894" b="57405"/>
          <a:stretch/>
        </p:blipFill>
        <p:spPr>
          <a:xfrm rot="5400000">
            <a:off x="4777057" y="1674196"/>
            <a:ext cx="6882588" cy="396044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9" r="33152"/>
          <a:stretch/>
        </p:blipFill>
        <p:spPr bwMode="auto">
          <a:xfrm>
            <a:off x="83024" y="1077218"/>
            <a:ext cx="638095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46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849055" y="285130"/>
            <a:ext cx="3570208" cy="67687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400" dirty="0" smtClean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</a:rPr>
              <a:t>優點</a:t>
            </a:r>
            <a:r>
              <a:rPr lang="zh-TW" altLang="en-US" sz="4400" dirty="0" smtClean="0">
                <a:latin typeface="新細明體" pitchFamily="18" charset="-120"/>
                <a:ea typeface="新細明體" pitchFamily="18" charset="-120"/>
              </a:rPr>
              <a:t>：</a:t>
            </a:r>
            <a:endParaRPr lang="en-US" altLang="zh-TW" sz="4400" dirty="0" smtClean="0">
              <a:latin typeface="新細明體" pitchFamily="18" charset="-120"/>
              <a:ea typeface="新細明體" pitchFamily="18" charset="-12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zh-TW" altLang="en-US" sz="4400" dirty="0" smtClean="0">
                <a:latin typeface="新細明體" pitchFamily="18" charset="-120"/>
                <a:ea typeface="新細明體" pitchFamily="18" charset="-120"/>
              </a:rPr>
              <a:t>將形近字與造詞分開筆記，課後複習便能一目了然</a:t>
            </a:r>
            <a:endParaRPr lang="en-US" altLang="zh-TW" sz="4400" dirty="0" smtClean="0">
              <a:latin typeface="新細明體" pitchFamily="18" charset="-120"/>
              <a:ea typeface="新細明體" pitchFamily="18" charset="-12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zh-TW" altLang="en-US" sz="4400" dirty="0" smtClean="0">
                <a:latin typeface="新細明體" pitchFamily="18" charset="-120"/>
                <a:ea typeface="新細明體" pitchFamily="18" charset="-120"/>
              </a:rPr>
              <a:t>字體</a:t>
            </a:r>
            <a:r>
              <a:rPr lang="zh-TW" altLang="en-US" sz="4400" dirty="0">
                <a:latin typeface="新細明體" pitchFamily="18" charset="-120"/>
                <a:ea typeface="新細明體" pitchFamily="18" charset="-120"/>
              </a:rPr>
              <a:t>端正整齊</a:t>
            </a:r>
          </a:p>
        </p:txBody>
      </p:sp>
    </p:spTree>
    <p:extLst>
      <p:ext uri="{BB962C8B-B14F-4D97-AF65-F5344CB8AC3E}">
        <p14:creationId xmlns:p14="http://schemas.microsoft.com/office/powerpoint/2010/main" val="297973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03"/>
          <a:stretch/>
        </p:blipFill>
        <p:spPr>
          <a:xfrm rot="5400000">
            <a:off x="3472673" y="-2854067"/>
            <a:ext cx="3874734" cy="986509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0"/>
          <a:stretch/>
        </p:blipFill>
        <p:spPr>
          <a:xfrm rot="5400000">
            <a:off x="4001429" y="793641"/>
            <a:ext cx="2817222" cy="98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5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46688" y="933202"/>
            <a:ext cx="2215991" cy="323178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/>
            <a:r>
              <a:rPr lang="zh-TW" altLang="en-US" sz="4400" dirty="0" smtClean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</a:rPr>
              <a:t>注意</a:t>
            </a:r>
            <a:r>
              <a:rPr lang="zh-TW" altLang="en-US" sz="44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：</a:t>
            </a:r>
            <a:endParaRPr lang="en-US" altLang="zh-TW" sz="4400" dirty="0">
              <a:solidFill>
                <a:prstClr val="black"/>
              </a:solidFill>
              <a:latin typeface="新細明體" pitchFamily="18" charset="-120"/>
              <a:ea typeface="新細明體" pitchFamily="18" charset="-120"/>
            </a:endParaRPr>
          </a:p>
          <a:p>
            <a:pPr marL="571500" lvl="0" indent="-571500">
              <a:buFont typeface="Arial" pitchFamily="34" charset="0"/>
              <a:buChar char="•"/>
            </a:pPr>
            <a:r>
              <a:rPr lang="zh-TW" altLang="en-US" sz="4400" dirty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「</a:t>
            </a:r>
            <a:r>
              <a:rPr lang="zh-TW" altLang="en-US" sz="44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墾</a:t>
            </a:r>
            <a:r>
              <a:rPr lang="zh-TW" altLang="en-US" sz="4400" dirty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」</a:t>
            </a:r>
            <a:r>
              <a:rPr lang="zh-TW" altLang="en-US" sz="44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地</a:t>
            </a:r>
            <a:endParaRPr lang="en-US" altLang="zh-TW" sz="4400" dirty="0" smtClean="0">
              <a:solidFill>
                <a:prstClr val="black"/>
              </a:solidFill>
              <a:latin typeface="新細明體" pitchFamily="18" charset="-120"/>
              <a:ea typeface="新細明體" pitchFamily="18" charset="-120"/>
            </a:endParaRPr>
          </a:p>
          <a:p>
            <a:pPr marL="571500" lvl="0" indent="-571500">
              <a:buFont typeface="Arial" pitchFamily="34" charset="0"/>
              <a:buChar char="•"/>
            </a:pPr>
            <a:r>
              <a:rPr lang="zh-TW" altLang="en-US" sz="44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蝦ㄒㄧㄚ</a:t>
            </a:r>
            <a:endParaRPr lang="zh-TW" altLang="en-US" sz="4400" dirty="0">
              <a:solidFill>
                <a:prstClr val="black"/>
              </a:solidFill>
              <a:latin typeface="新細明體" pitchFamily="18" charset="-12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937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84" b="25111"/>
          <a:stretch/>
        </p:blipFill>
        <p:spPr bwMode="auto">
          <a:xfrm rot="5400000">
            <a:off x="2366589" y="-1999855"/>
            <a:ext cx="5582841" cy="964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07" y="4389586"/>
            <a:ext cx="7716614" cy="27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09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203272" y="645170"/>
            <a:ext cx="2215991" cy="56166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400" dirty="0" smtClean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</a:rPr>
              <a:t>優點</a:t>
            </a:r>
            <a:r>
              <a:rPr lang="zh-TW" altLang="en-US" sz="4400" dirty="0" smtClean="0">
                <a:latin typeface="新細明體" pitchFamily="18" charset="-120"/>
                <a:ea typeface="新細明體" pitchFamily="18" charset="-120"/>
              </a:rPr>
              <a:t>：</a:t>
            </a:r>
            <a:endParaRPr lang="en-US" altLang="zh-TW" sz="4400" dirty="0" smtClean="0">
              <a:latin typeface="新細明體" pitchFamily="18" charset="-120"/>
              <a:ea typeface="新細明體" pitchFamily="18" charset="-12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zh-TW" altLang="en-US" sz="4400" dirty="0" smtClean="0">
                <a:latin typeface="新細明體" pitchFamily="18" charset="-120"/>
                <a:ea typeface="新細明體" pitchFamily="18" charset="-120"/>
              </a:rPr>
              <a:t>將成語用紅筆標示，能方便閱讀</a:t>
            </a:r>
            <a:endParaRPr lang="en-US" altLang="zh-TW" sz="4400" dirty="0" smtClean="0"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89659" y="645170"/>
            <a:ext cx="2215991" cy="445592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/>
            <a:r>
              <a:rPr lang="zh-TW" altLang="en-US" sz="4400" dirty="0" smtClean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</a:rPr>
              <a:t>注意</a:t>
            </a:r>
            <a:r>
              <a:rPr lang="zh-TW" altLang="en-US" sz="44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：</a:t>
            </a:r>
            <a:endParaRPr lang="en-US" altLang="zh-TW" sz="4400" dirty="0" smtClean="0">
              <a:solidFill>
                <a:prstClr val="black"/>
              </a:solidFill>
              <a:latin typeface="新細明體" pitchFamily="18" charset="-120"/>
              <a:ea typeface="新細明體" pitchFamily="18" charset="-120"/>
            </a:endParaRPr>
          </a:p>
          <a:p>
            <a:pPr marL="571500" lvl="0" indent="-571500">
              <a:buFont typeface="Arial" pitchFamily="34" charset="0"/>
              <a:buChar char="•"/>
            </a:pPr>
            <a:r>
              <a:rPr lang="zh-TW" altLang="en-US" sz="44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應接不「暇」</a:t>
            </a:r>
            <a:endParaRPr lang="en-US" altLang="zh-TW" sz="4400" dirty="0" smtClean="0">
              <a:solidFill>
                <a:prstClr val="black"/>
              </a:solidFill>
              <a:latin typeface="新細明體" pitchFamily="18" charset="-120"/>
              <a:ea typeface="新細明體" pitchFamily="18" charset="-120"/>
            </a:endParaRPr>
          </a:p>
          <a:p>
            <a:pPr marL="571500" lvl="0" indent="-571500">
              <a:buFont typeface="Arial" pitchFamily="34" charset="0"/>
              <a:buChar char="•"/>
            </a:pPr>
            <a:r>
              <a:rPr lang="zh-TW" altLang="en-US" sz="44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閒「</a:t>
            </a:r>
            <a:r>
              <a:rPr lang="zh-TW" altLang="en-US" sz="4400" dirty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暇</a:t>
            </a:r>
            <a:r>
              <a:rPr lang="zh-TW" altLang="en-US" sz="4400" dirty="0" smtClean="0">
                <a:solidFill>
                  <a:prstClr val="black"/>
                </a:solidFill>
                <a:latin typeface="新細明體" pitchFamily="18" charset="-120"/>
                <a:ea typeface="新細明體" pitchFamily="18" charset="-120"/>
              </a:rPr>
              <a:t>」時候</a:t>
            </a:r>
            <a:endParaRPr lang="en-US" altLang="zh-TW" sz="4400" dirty="0">
              <a:solidFill>
                <a:prstClr val="black"/>
              </a:solidFill>
              <a:latin typeface="新細明體" pitchFamily="18" charset="-12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61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t="16701" r="960" b="11591"/>
          <a:stretch/>
        </p:blipFill>
        <p:spPr>
          <a:xfrm rot="5400000">
            <a:off x="1857511" y="-1162640"/>
            <a:ext cx="7393088" cy="957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1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151</Words>
  <Application>Microsoft Office PowerPoint</Application>
  <PresentationFormat>自訂</PresentationFormat>
  <Paragraphs>32</Paragraphs>
  <Slides>22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WIN7</dc:creator>
  <cp:lastModifiedBy>WIN7</cp:lastModifiedBy>
  <cp:revision>15</cp:revision>
  <dcterms:created xsi:type="dcterms:W3CDTF">2019-10-11T04:06:48Z</dcterms:created>
  <dcterms:modified xsi:type="dcterms:W3CDTF">2019-10-11T08:33:01Z</dcterms:modified>
</cp:coreProperties>
</file>