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79" r:id="rId5"/>
    <p:sldId id="280" r:id="rId6"/>
    <p:sldId id="281" r:id="rId7"/>
    <p:sldId id="282" r:id="rId8"/>
    <p:sldId id="283" r:id="rId9"/>
    <p:sldId id="284" r:id="rId10"/>
    <p:sldId id="260" r:id="rId11"/>
    <p:sldId id="277" r:id="rId12"/>
    <p:sldId id="278" r:id="rId13"/>
    <p:sldId id="285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66E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66" d="100"/>
          <a:sy n="66" d="100"/>
        </p:scale>
        <p:origin x="-14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9144000" cy="2808288"/>
          </a:xfrm>
          <a:prstGeom prst="rect">
            <a:avLst/>
          </a:prstGeom>
          <a:noFill/>
        </p:spPr>
      </p:pic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0" y="0"/>
          <a:ext cx="9144000" cy="2641600"/>
        </p:xfrm>
        <a:graphic>
          <a:graphicData uri="http://schemas.openxmlformats.org/presentationml/2006/ole">
            <p:oleObj spid="_x0000_s3101" name="Image" r:id="rId4" imgW="7428571" imgH="2146032" progId="">
              <p:embed/>
            </p:oleObj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64313"/>
            <a:ext cx="2133600" cy="157162"/>
          </a:xfrm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0025"/>
            <a:ext cx="2895600" cy="171450"/>
          </a:xfrm>
        </p:spPr>
        <p:txBody>
          <a:bodyPr/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4A7CC91A-9F19-407E-8A4F-006410BDFA1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629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2667000"/>
            <a:ext cx="5943600" cy="10668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104" name="Oval 32"/>
          <p:cNvSpPr>
            <a:spLocks noChangeArrowheads="1"/>
          </p:cNvSpPr>
          <p:nvPr userDrawn="1"/>
        </p:nvSpPr>
        <p:spPr bwMode="ltGray">
          <a:xfrm>
            <a:off x="7667625" y="438150"/>
            <a:ext cx="1162050" cy="116205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696200" y="80962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chemeClr val="bg1"/>
                </a:solidFill>
                <a:latin typeface="Verdana" pitchFamily="34" charset="0"/>
                <a:ea typeface="新細明體" charset="-12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2FEA-4C0B-4607-8167-FEB7EF9A54F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89B8-5D05-44DA-8C02-AA23157AB15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28600" y="6567488"/>
            <a:ext cx="2667000" cy="2301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19800" y="6578600"/>
            <a:ext cx="2895600" cy="2143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572250"/>
            <a:ext cx="2133600" cy="209550"/>
          </a:xfrm>
        </p:spPr>
        <p:txBody>
          <a:bodyPr/>
          <a:lstStyle>
            <a:lvl1pPr>
              <a:defRPr/>
            </a:lvl1pPr>
          </a:lstStyle>
          <a:p>
            <a:fld id="{5492BA8C-7AF7-45DA-B48F-CE858D9E01F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125F2-55C4-47C6-80DB-75E545A92D2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BB728-8A28-426A-B0F0-D05EBE29A48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A9B01-8684-4C56-A645-697CC6AFD37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6CB70-D9D7-4B4C-BC0D-D72CC14376B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DFFCC-1BE9-499A-8CCB-E81B3FF7BB6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6DAC1-CDA5-4652-8D23-6BAAB41AD3D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9AEE-EB1D-4501-9787-74BA7C31965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9F569-C892-4ECC-A280-4D735818DEA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Freeform 44"/>
          <p:cNvSpPr>
            <a:spLocks/>
          </p:cNvSpPr>
          <p:nvPr/>
        </p:nvSpPr>
        <p:spPr bwMode="ltGray">
          <a:xfrm>
            <a:off x="0" y="-1588"/>
            <a:ext cx="9144000" cy="1743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9"/>
              </a:cxn>
              <a:cxn ang="0">
                <a:pos x="2633" y="495"/>
              </a:cxn>
              <a:cxn ang="0">
                <a:pos x="5760" y="1098"/>
              </a:cxn>
              <a:cxn ang="0">
                <a:pos x="5760" y="1"/>
              </a:cxn>
              <a:cxn ang="0">
                <a:pos x="0" y="0"/>
              </a:cxn>
            </a:cxnLst>
            <a:rect l="0" t="0" r="r" b="b"/>
            <a:pathLst>
              <a:path w="5760" h="1098">
                <a:moveTo>
                  <a:pt x="0" y="0"/>
                </a:moveTo>
                <a:lnTo>
                  <a:pt x="0" y="619"/>
                </a:lnTo>
                <a:cubicBezTo>
                  <a:pt x="420" y="536"/>
                  <a:pt x="2221" y="477"/>
                  <a:pt x="2633" y="495"/>
                </a:cubicBezTo>
                <a:cubicBezTo>
                  <a:pt x="3045" y="513"/>
                  <a:pt x="4699" y="513"/>
                  <a:pt x="5760" y="1098"/>
                </a:cubicBezTo>
                <a:lnTo>
                  <a:pt x="5760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0" y="65516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9" name="Freeform 35" descr="sky"/>
          <p:cNvSpPr>
            <a:spLocks/>
          </p:cNvSpPr>
          <p:nvPr/>
        </p:nvSpPr>
        <p:spPr bwMode="gray">
          <a:xfrm>
            <a:off x="0" y="-1588"/>
            <a:ext cx="9158288" cy="1350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2"/>
              </a:cxn>
              <a:cxn ang="0">
                <a:pos x="2277" y="476"/>
              </a:cxn>
              <a:cxn ang="0">
                <a:pos x="5769" y="851"/>
              </a:cxn>
              <a:cxn ang="0">
                <a:pos x="5768" y="1"/>
              </a:cxn>
              <a:cxn ang="0">
                <a:pos x="0" y="0"/>
              </a:cxn>
            </a:cxnLst>
            <a:rect l="0" t="0" r="r" b="b"/>
            <a:pathLst>
              <a:path w="5769" h="851">
                <a:moveTo>
                  <a:pt x="0" y="0"/>
                </a:moveTo>
                <a:lnTo>
                  <a:pt x="0" y="732"/>
                </a:lnTo>
                <a:cubicBezTo>
                  <a:pt x="72" y="726"/>
                  <a:pt x="896" y="522"/>
                  <a:pt x="2277" y="476"/>
                </a:cubicBezTo>
                <a:cubicBezTo>
                  <a:pt x="3658" y="430"/>
                  <a:pt x="5102" y="568"/>
                  <a:pt x="5769" y="851"/>
                </a:cubicBezTo>
                <a:lnTo>
                  <a:pt x="5768" y="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228600" y="6567488"/>
            <a:ext cx="2667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19800" y="6578600"/>
            <a:ext cx="2895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en-US" altLang="zh-TW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72250"/>
            <a:ext cx="2133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fld id="{ADD7BA59-0538-4878-B1F0-3E028A15ECA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grpSp>
        <p:nvGrpSpPr>
          <p:cNvPr id="1060" name="Group 36"/>
          <p:cNvGrpSpPr>
            <a:grpSpLocks/>
          </p:cNvGrpSpPr>
          <p:nvPr/>
        </p:nvGrpSpPr>
        <p:grpSpPr bwMode="auto">
          <a:xfrm>
            <a:off x="250825" y="5832475"/>
            <a:ext cx="720725" cy="792163"/>
            <a:chOff x="158" y="3612"/>
            <a:chExt cx="545" cy="605"/>
          </a:xfrm>
        </p:grpSpPr>
        <p:grpSp>
          <p:nvGrpSpPr>
            <p:cNvPr id="1061" name="Group 37"/>
            <p:cNvGrpSpPr>
              <a:grpSpLocks/>
            </p:cNvGrpSpPr>
            <p:nvPr userDrawn="1"/>
          </p:nvGrpSpPr>
          <p:grpSpPr bwMode="auto">
            <a:xfrm>
              <a:off x="158" y="3612"/>
              <a:ext cx="545" cy="589"/>
              <a:chOff x="68" y="3475"/>
              <a:chExt cx="635" cy="680"/>
            </a:xfrm>
          </p:grpSpPr>
          <p:sp>
            <p:nvSpPr>
              <p:cNvPr id="1062" name="Oval 38"/>
              <p:cNvSpPr>
                <a:spLocks noChangeArrowheads="1"/>
              </p:cNvSpPr>
              <p:nvPr userDrawn="1"/>
            </p:nvSpPr>
            <p:spPr bwMode="gray">
              <a:xfrm>
                <a:off x="68" y="3657"/>
                <a:ext cx="158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3" name="Oval 39"/>
              <p:cNvSpPr>
                <a:spLocks noChangeArrowheads="1"/>
              </p:cNvSpPr>
              <p:nvPr userDrawn="1"/>
            </p:nvSpPr>
            <p:spPr bwMode="gray">
              <a:xfrm>
                <a:off x="249" y="3475"/>
                <a:ext cx="272" cy="680"/>
              </a:xfrm>
              <a:prstGeom prst="ellipse">
                <a:avLst/>
              </a:prstGeom>
              <a:solidFill>
                <a:schemeClr val="folHlink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4" name="Oval 40"/>
              <p:cNvSpPr>
                <a:spLocks noChangeArrowheads="1"/>
              </p:cNvSpPr>
              <p:nvPr userDrawn="1"/>
            </p:nvSpPr>
            <p:spPr bwMode="gray">
              <a:xfrm>
                <a:off x="545" y="3657"/>
                <a:ext cx="158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65" name="Freeform 41"/>
            <p:cNvSpPr>
              <a:spLocks/>
            </p:cNvSpPr>
            <p:nvPr userDrawn="1"/>
          </p:nvSpPr>
          <p:spPr bwMode="gray">
            <a:xfrm>
              <a:off x="381" y="3929"/>
              <a:ext cx="112" cy="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169"/>
                </a:cxn>
                <a:cxn ang="0">
                  <a:pos x="50" y="272"/>
                </a:cxn>
                <a:cxn ang="0">
                  <a:pos x="75" y="265"/>
                </a:cxn>
                <a:cxn ang="0">
                  <a:pos x="66" y="187"/>
                </a:cxn>
                <a:cxn ang="0">
                  <a:pos x="111" y="52"/>
                </a:cxn>
                <a:cxn ang="0">
                  <a:pos x="57" y="145"/>
                </a:cxn>
                <a:cxn ang="0">
                  <a:pos x="4" y="0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gray">
            <a:xfrm>
              <a:off x="597" y="3992"/>
              <a:ext cx="67" cy="19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169"/>
                </a:cxn>
                <a:cxn ang="0">
                  <a:pos x="50" y="272"/>
                </a:cxn>
                <a:cxn ang="0">
                  <a:pos x="75" y="265"/>
                </a:cxn>
                <a:cxn ang="0">
                  <a:pos x="66" y="187"/>
                </a:cxn>
                <a:cxn ang="0">
                  <a:pos x="111" y="52"/>
                </a:cxn>
                <a:cxn ang="0">
                  <a:pos x="57" y="145"/>
                </a:cxn>
                <a:cxn ang="0">
                  <a:pos x="4" y="0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7" name="Freeform 43"/>
            <p:cNvSpPr>
              <a:spLocks/>
            </p:cNvSpPr>
            <p:nvPr userDrawn="1"/>
          </p:nvSpPr>
          <p:spPr bwMode="gray">
            <a:xfrm>
              <a:off x="204" y="4029"/>
              <a:ext cx="50" cy="168"/>
            </a:xfrm>
            <a:custGeom>
              <a:avLst/>
              <a:gdLst/>
              <a:ahLst/>
              <a:cxnLst>
                <a:cxn ang="0">
                  <a:pos x="1" y="41"/>
                </a:cxn>
                <a:cxn ang="0">
                  <a:pos x="38" y="87"/>
                </a:cxn>
                <a:cxn ang="0">
                  <a:pos x="43" y="157"/>
                </a:cxn>
                <a:cxn ang="0">
                  <a:pos x="58" y="152"/>
                </a:cxn>
                <a:cxn ang="0">
                  <a:pos x="52" y="99"/>
                </a:cxn>
                <a:cxn ang="0">
                  <a:pos x="79" y="7"/>
                </a:cxn>
                <a:cxn ang="0">
                  <a:pos x="40" y="56"/>
                </a:cxn>
                <a:cxn ang="0">
                  <a:pos x="1" y="41"/>
                </a:cxn>
              </a:cxnLst>
              <a:rect l="0" t="0" r="r" b="b"/>
              <a:pathLst>
                <a:path w="81" h="168">
                  <a:moveTo>
                    <a:pt x="1" y="41"/>
                  </a:moveTo>
                  <a:cubicBezTo>
                    <a:pt x="0" y="44"/>
                    <a:pt x="31" y="68"/>
                    <a:pt x="38" y="87"/>
                  </a:cubicBezTo>
                  <a:cubicBezTo>
                    <a:pt x="45" y="106"/>
                    <a:pt x="40" y="146"/>
                    <a:pt x="43" y="157"/>
                  </a:cubicBezTo>
                  <a:cubicBezTo>
                    <a:pt x="46" y="168"/>
                    <a:pt x="56" y="162"/>
                    <a:pt x="58" y="152"/>
                  </a:cubicBezTo>
                  <a:cubicBezTo>
                    <a:pt x="60" y="143"/>
                    <a:pt x="49" y="123"/>
                    <a:pt x="52" y="99"/>
                  </a:cubicBezTo>
                  <a:cubicBezTo>
                    <a:pt x="56" y="75"/>
                    <a:pt x="81" y="14"/>
                    <a:pt x="79" y="7"/>
                  </a:cubicBezTo>
                  <a:cubicBezTo>
                    <a:pt x="77" y="0"/>
                    <a:pt x="53" y="50"/>
                    <a:pt x="40" y="56"/>
                  </a:cubicBezTo>
                  <a:cubicBezTo>
                    <a:pt x="27" y="62"/>
                    <a:pt x="9" y="44"/>
                    <a:pt x="1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rLIQdlpjn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068960"/>
            <a:ext cx="8202488" cy="746125"/>
          </a:xfrm>
        </p:spPr>
        <p:txBody>
          <a:bodyPr/>
          <a:lstStyle/>
          <a:p>
            <a:r>
              <a:rPr lang="zh-TW" altLang="en-US" sz="7600" dirty="0" smtClean="0">
                <a:latin typeface="標楷體" pitchFamily="65" charset="-120"/>
                <a:ea typeface="標楷體" pitchFamily="65" charset="-120"/>
              </a:rPr>
              <a:t>植物的構造和功能</a:t>
            </a:r>
            <a:endParaRPr lang="en-US" altLang="zh-TW" sz="7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38200" y="2133600"/>
            <a:ext cx="3132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000" b="1" i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植物的奧秘</a:t>
            </a:r>
            <a:r>
              <a:rPr lang="en-US" altLang="zh-TW" sz="4000" b="1" i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endParaRPr lang="en-US" altLang="zh-TW" sz="4000" b="1" i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內埔校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32656"/>
            <a:ext cx="1403648" cy="140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不同形態植物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的根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5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6" name="圖片 25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05064"/>
            <a:ext cx="3240360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文字方塊 27"/>
          <p:cNvSpPr txBox="1"/>
          <p:nvPr/>
        </p:nvSpPr>
        <p:spPr>
          <a:xfrm>
            <a:off x="1043608" y="35010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番薯的根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043608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榕樹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的氣生根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20180121_115025.jpg"/>
          <p:cNvPicPr>
            <a:picLocks noChangeAspect="1"/>
          </p:cNvPicPr>
          <p:nvPr/>
        </p:nvPicPr>
        <p:blipFill>
          <a:blip r:embed="rId3" cstate="print"/>
          <a:srcRect l="14065" t="19004" r="22225" b="13829"/>
          <a:stretch>
            <a:fillRect/>
          </a:stretch>
        </p:blipFill>
        <p:spPr>
          <a:xfrm>
            <a:off x="880531" y="980727"/>
            <a:ext cx="3259421" cy="257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4499992" y="141277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番薯的生長，地下有塊根，橢圓形，兩端尖，皮紫肉紅，亦有皮灰色肉白，及皮白肉黃者。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572000" y="400506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榕樹的氣生根主要功能是幫助吸收空氣中的水份，然而氣生根一旦接觸到土壤後，便能迅速長粗，外表則像一般樹幹而變成支柱根。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不同形態植物的莖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5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5148064" y="328498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馬鈴薯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莖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220072" y="60212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小葉欖仁的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莖</a:t>
            </a:r>
          </a:p>
        </p:txBody>
      </p:sp>
      <p:pic>
        <p:nvPicPr>
          <p:cNvPr id="13" name="Picture 8" descr="20120430153849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3861048"/>
            <a:ext cx="3240360" cy="214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字方塊 13"/>
          <p:cNvSpPr txBox="1"/>
          <p:nvPr/>
        </p:nvSpPr>
        <p:spPr>
          <a:xfrm>
            <a:off x="755576" y="141277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馬鈴薯的塊莖是馬鈴薯的營養器官，絕大部分都貯藏在塊莖裡，它是貯存營養物質的「倉庫」。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99592" y="414908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高可達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公尺，樹幹挺直，樹皮灰褐色，平滑，不龜裂；分枝多，水平展出，輪生於主幹四周。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不同形態植物的葉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5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71600" y="34290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九重葛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的變態葉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43608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羊蹄甲的葉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13" descr="九重葛~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312368" cy="24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201204301538516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3861048"/>
            <a:ext cx="33123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字方塊 15"/>
          <p:cNvSpPr txBox="1"/>
          <p:nvPr/>
        </p:nvSpPr>
        <p:spPr>
          <a:xfrm>
            <a:off x="4355976" y="141277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這種植物真正的花是中間不起眼的小花，為了誘引昆蟲授粉，就將接近花朵的葉子變成像花一樣。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427984" y="43651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羊蹄甲類植物葉的前端分叉像偶蹄類動物的蹄，分叉的前端鈍圓。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不同形態植物的葉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5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076056" y="35010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萍蓬草的葉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48064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棕櫚樹的葉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8" descr="2012043015305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3933056"/>
            <a:ext cx="34563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2012043014435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980727"/>
            <a:ext cx="3384376" cy="247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文字方塊 16"/>
          <p:cNvSpPr txBox="1"/>
          <p:nvPr/>
        </p:nvSpPr>
        <p:spPr>
          <a:xfrm>
            <a:off x="971600" y="141277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葉近於圓形浮貼水面，在基部還有一個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V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形的缺刻，當一大片的萍蓬草黃色的花綻放水中時，相當吸引人。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971600" y="429309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葉形如扇，向四周開展，有狹長皺褶，葉柄長。樹幹為圓柱形，聳直不分枝，周圍包以棕皮。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內埔校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32656"/>
            <a:ext cx="1403648" cy="140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323528" y="1556792"/>
            <a:ext cx="82809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除了課程的內容介紹，透過觀察生活中各種不同型態的植物構造，說一說，你還有發現哪些不同型態的植物構造與功能呢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接下來請各組依據老師分配的主題，搜尋資料</a:t>
            </a:r>
            <a:r>
              <a:rPr lang="zh-TW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製作介紹植物不同型態構造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功能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學習簡報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，並跟大家一同分享喔</a:t>
            </a:r>
            <a:r>
              <a:rPr lang="zh-TW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0" y="18864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學習簡報製作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植物的構造與特徵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776864" cy="49242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小朋友，在日常生活中或校園裡，你曾經觀察過不同形態植物的構造嗎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 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說說看，你曾經在哪裡發現些什麼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en-US" altLang="zh-TW" sz="3200" dirty="0">
                <a:solidFill>
                  <a:schemeClr val="tx2"/>
                </a:solidFill>
                <a:ea typeface="新細明體" charset="-120"/>
              </a:rPr>
              <a:t/>
            </a:r>
            <a:br>
              <a:rPr lang="en-US" altLang="zh-TW" sz="3200" dirty="0">
                <a:solidFill>
                  <a:schemeClr val="tx2"/>
                </a:solidFill>
                <a:ea typeface="新細明體" charset="-120"/>
              </a:rPr>
            </a:br>
            <a:endParaRPr lang="en-US" altLang="zh-TW" sz="1600" dirty="0">
              <a:ea typeface="新細明體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1800" dirty="0">
              <a:solidFill>
                <a:schemeClr val="tx2"/>
              </a:solidFill>
              <a:ea typeface="新細明體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96952"/>
            <a:ext cx="4176713" cy="318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4356100" cy="326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2987824" y="609329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校園植物生態圖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內埔國小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植物的構造與特徵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776864" cy="49242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植物的構造包含根、莖、葉、花、果實等部份，說說看，你觀察的植物它們有哪些特別的地方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1800" dirty="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71800" y="602128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校園植物生態圖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內埔國小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9243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59"/>
            <a:ext cx="3960440" cy="28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根的主要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3528" y="1628800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植物的根其主要功能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吸收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水分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吸收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養分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抓住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土壤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固定植物身體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串錢柳3.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204864"/>
            <a:ext cx="4647768" cy="348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莖的主要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3528" y="1772816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植物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的莖其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主要功能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支撐植物體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(2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輸送水分和養分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(3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儲存養分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(4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繁殖功能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咖啡樹3.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488" y="20608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葉的主要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3528" y="1412776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植物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的葉其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主要功能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光合作用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製造養分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(2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呼吸作用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(3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蒸散作用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排出多餘的 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水分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(4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繁殖作用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17" descr="201205011518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16099" y="2276872"/>
            <a:ext cx="4127901" cy="309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花的構造主要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51520" y="1412776"/>
            <a:ext cx="4968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花的構造及主要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功能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花瓣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保護花蕊、散發香味。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(2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雄蕊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能產生花粉。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(3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雌蕊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經傳粉授精後，能發   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育成種子。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花萼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保護花瓣及花蕊。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8" descr="201205011518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33552" y="2492896"/>
            <a:ext cx="4010448" cy="301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果實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種子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的主要功能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51520" y="1124744"/>
            <a:ext cx="56166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植物的果實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種子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其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主要功能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種植、繁殖後代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作為糧食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稻、麥、玉米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提煉油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花生、芝麻、大豆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製成飲料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咖啡、可可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製成油漆及顏料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亞麻種子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CIMG5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543" y="2132856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果實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種子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的傳播方式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71600" y="980728"/>
            <a:ext cx="741682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果實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種子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的傳播方式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1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動物傳播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鬼針草、大花咸豐草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自力傳播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鳳仙花、酢醬草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風力傳播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蒲公英、昭和草、蘆葦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水力傳播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椰子、檳榔、海檬果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更多資訊可參考影片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https://www.youtube.com/watch?v=YrLIQdlpjnU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臺北酷課雲 國小自然 植物種子的傳播方式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3TGp_natural_diagram_v2">
  <a:themeElements>
    <a:clrScheme name="Default Design 1">
      <a:dk1>
        <a:srgbClr val="14179C"/>
      </a:dk1>
      <a:lt1>
        <a:srgbClr val="FFFFFF"/>
      </a:lt1>
      <a:dk2>
        <a:srgbClr val="0774C5"/>
      </a:dk2>
      <a:lt2>
        <a:srgbClr val="B2B2B2"/>
      </a:lt2>
      <a:accent1>
        <a:srgbClr val="1CAE49"/>
      </a:accent1>
      <a:accent2>
        <a:srgbClr val="E57B1B"/>
      </a:accent2>
      <a:accent3>
        <a:srgbClr val="FFFFFF"/>
      </a:accent3>
      <a:accent4>
        <a:srgbClr val="0F1285"/>
      </a:accent4>
      <a:accent5>
        <a:srgbClr val="ABD3B1"/>
      </a:accent5>
      <a:accent6>
        <a:srgbClr val="CF6F17"/>
      </a:accent6>
      <a:hlink>
        <a:srgbClr val="3366FF"/>
      </a:hlink>
      <a:folHlink>
        <a:srgbClr val="9AC76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14179C"/>
        </a:dk1>
        <a:lt1>
          <a:srgbClr val="FFFFFF"/>
        </a:lt1>
        <a:dk2>
          <a:srgbClr val="0774C5"/>
        </a:dk2>
        <a:lt2>
          <a:srgbClr val="B2B2B2"/>
        </a:lt2>
        <a:accent1>
          <a:srgbClr val="1CAE49"/>
        </a:accent1>
        <a:accent2>
          <a:srgbClr val="E57B1B"/>
        </a:accent2>
        <a:accent3>
          <a:srgbClr val="FFFFFF"/>
        </a:accent3>
        <a:accent4>
          <a:srgbClr val="0F1285"/>
        </a:accent4>
        <a:accent5>
          <a:srgbClr val="ABD3B1"/>
        </a:accent5>
        <a:accent6>
          <a:srgbClr val="CF6F17"/>
        </a:accent6>
        <a:hlink>
          <a:srgbClr val="3366FF"/>
        </a:hlink>
        <a:folHlink>
          <a:srgbClr val="9AC7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45A0F3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B0CDF8"/>
        </a:accent5>
        <a:accent6>
          <a:srgbClr val="2CA88E"/>
        </a:accent6>
        <a:hlink>
          <a:srgbClr val="4438DE"/>
        </a:hlink>
        <a:folHlink>
          <a:srgbClr val="55B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9970EA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CABBF3"/>
        </a:accent5>
        <a:accent6>
          <a:srgbClr val="2CA88E"/>
        </a:accent6>
        <a:hlink>
          <a:srgbClr val="4438DE"/>
        </a:hlink>
        <a:folHlink>
          <a:srgbClr val="94A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103TGp_natural_diagram_v2</Template>
  <TotalTime>519</TotalTime>
  <Words>783</Words>
  <Application>Microsoft Office PowerPoint</Application>
  <PresentationFormat>如螢幕大小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103TGp_natural_diagram_v2</vt:lpstr>
      <vt:lpstr>Image</vt:lpstr>
      <vt:lpstr>植物的構造和功能</vt:lpstr>
      <vt:lpstr>植物的構造與特徵</vt:lpstr>
      <vt:lpstr>植物的構造與特徵</vt:lpstr>
      <vt:lpstr>根的主要功能</vt:lpstr>
      <vt:lpstr>莖的主要功能</vt:lpstr>
      <vt:lpstr>葉的主要功能</vt:lpstr>
      <vt:lpstr>花的構造主要功能</vt:lpstr>
      <vt:lpstr>果實(種子)的主要功能</vt:lpstr>
      <vt:lpstr>果實(種子)的傳播方式</vt:lpstr>
      <vt:lpstr>不同形態植物的根</vt:lpstr>
      <vt:lpstr>不同形態植物的莖</vt:lpstr>
      <vt:lpstr>不同形態植物的葉</vt:lpstr>
      <vt:lpstr>不同形態植物的葉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junyan</dc:creator>
  <cp:lastModifiedBy>junyan</cp:lastModifiedBy>
  <cp:revision>57</cp:revision>
  <dcterms:created xsi:type="dcterms:W3CDTF">2019-09-25T06:20:55Z</dcterms:created>
  <dcterms:modified xsi:type="dcterms:W3CDTF">2019-10-05T01:13:15Z</dcterms:modified>
</cp:coreProperties>
</file>